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0" r:id="rId3"/>
    <p:sldId id="262" r:id="rId4"/>
    <p:sldId id="264" r:id="rId5"/>
    <p:sldId id="303" r:id="rId6"/>
    <p:sldId id="265" r:id="rId7"/>
    <p:sldId id="266" r:id="rId8"/>
    <p:sldId id="275" r:id="rId9"/>
    <p:sldId id="279" r:id="rId10"/>
    <p:sldId id="284" r:id="rId11"/>
    <p:sldId id="277" r:id="rId12"/>
    <p:sldId id="278" r:id="rId13"/>
    <p:sldId id="268" r:id="rId14"/>
    <p:sldId id="281" r:id="rId15"/>
    <p:sldId id="282" r:id="rId16"/>
    <p:sldId id="276" r:id="rId17"/>
    <p:sldId id="269" r:id="rId18"/>
    <p:sldId id="270" r:id="rId19"/>
    <p:sldId id="286" r:id="rId20"/>
    <p:sldId id="258" r:id="rId21"/>
    <p:sldId id="259" r:id="rId22"/>
    <p:sldId id="283" r:id="rId23"/>
    <p:sldId id="304" r:id="rId24"/>
    <p:sldId id="285"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28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hyperlink" Target="http://www.youtube.com/user/DoukaSchool" TargetMode="External"/><Relationship Id="rId13" Type="http://schemas.openxmlformats.org/officeDocument/2006/relationships/hyperlink" Target="http://lykeiodoukas.wordpress.com/" TargetMode="External"/><Relationship Id="rId18" Type="http://schemas.openxmlformats.org/officeDocument/2006/relationships/hyperlink" Target="http://www.youtube.com/user/DoukasSchoolEcoTrip" TargetMode="External"/><Relationship Id="rId3" Type="http://schemas.openxmlformats.org/officeDocument/2006/relationships/hyperlink" Target="http://www.doukas.gr/" TargetMode="External"/><Relationship Id="rId21" Type="http://schemas.openxmlformats.org/officeDocument/2006/relationships/hyperlink" Target="http://www.slideshare.net/doukasteam" TargetMode="External"/><Relationship Id="rId7" Type="http://schemas.openxmlformats.org/officeDocument/2006/relationships/hyperlink" Target="http://www.slideshare.net/TheSoFGr" TargetMode="External"/><Relationship Id="rId12" Type="http://schemas.openxmlformats.org/officeDocument/2006/relationships/hyperlink" Target="http://www.facebook.com/SofGR" TargetMode="External"/><Relationship Id="rId17" Type="http://schemas.openxmlformats.org/officeDocument/2006/relationships/hyperlink" Target="http://www.vimeo.com/user7627267" TargetMode="External"/><Relationship Id="rId2" Type="http://schemas.openxmlformats.org/officeDocument/2006/relationships/hyperlink" Target="http://seminardoukas.wikispaces.com/" TargetMode="External"/><Relationship Id="rId16" Type="http://schemas.openxmlformats.org/officeDocument/2006/relationships/hyperlink" Target="http://www.youtube.com/user/DoukasSchoolTech" TargetMode="External"/><Relationship Id="rId20" Type="http://schemas.openxmlformats.org/officeDocument/2006/relationships/hyperlink" Target="https://sites.google.com/site/sofwiki/" TargetMode="External"/><Relationship Id="rId1" Type="http://schemas.openxmlformats.org/officeDocument/2006/relationships/hyperlink" Target="http://ellinikeslekseis.wikispaces.com/" TargetMode="External"/><Relationship Id="rId6" Type="http://schemas.openxmlformats.org/officeDocument/2006/relationships/hyperlink" Target="http://gymnasiodoukas.wordpress.com/" TargetMode="External"/><Relationship Id="rId11" Type="http://schemas.openxmlformats.org/officeDocument/2006/relationships/hyperlink" Target="http://www.facebook.com/DoukaSchool" TargetMode="External"/><Relationship Id="rId5" Type="http://schemas.openxmlformats.org/officeDocument/2006/relationships/hyperlink" Target="http://www.sof.gr/" TargetMode="External"/><Relationship Id="rId15" Type="http://schemas.openxmlformats.org/officeDocument/2006/relationships/hyperlink" Target="http://www.youtube.com/user/TheSoFGR" TargetMode="External"/><Relationship Id="rId23" Type="http://schemas.openxmlformats.org/officeDocument/2006/relationships/hyperlink" Target="http://www.daiscenter.gr/" TargetMode="External"/><Relationship Id="rId10" Type="http://schemas.openxmlformats.org/officeDocument/2006/relationships/hyperlink" Target="http://twitter.com/future_school" TargetMode="External"/><Relationship Id="rId19" Type="http://schemas.openxmlformats.org/officeDocument/2006/relationships/hyperlink" Target="http://www.facebook.com/groups/246992215315958" TargetMode="External"/><Relationship Id="rId4" Type="http://schemas.openxmlformats.org/officeDocument/2006/relationships/hyperlink" Target="http://www.schoolofthefuture.gr/" TargetMode="External"/><Relationship Id="rId9" Type="http://schemas.openxmlformats.org/officeDocument/2006/relationships/hyperlink" Target="http://www.youtube.com/user/DoukasSchoolGymnasio" TargetMode="External"/><Relationship Id="rId14" Type="http://schemas.openxmlformats.org/officeDocument/2006/relationships/hyperlink" Target="http://doukasschoolerevnitikesergasies.wordpress.com/" TargetMode="External"/><Relationship Id="rId22" Type="http://schemas.openxmlformats.org/officeDocument/2006/relationships/hyperlink" Target="http://www.ased.gr/"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doukasschoolerevnitikesergasies.wordpress.com/" TargetMode="External"/><Relationship Id="rId13" Type="http://schemas.openxmlformats.org/officeDocument/2006/relationships/hyperlink" Target="http://www.slideshare.net/doukasteam" TargetMode="External"/><Relationship Id="rId18" Type="http://schemas.openxmlformats.org/officeDocument/2006/relationships/hyperlink" Target="http://www.vimeo.com/user7627267" TargetMode="External"/><Relationship Id="rId3" Type="http://schemas.openxmlformats.org/officeDocument/2006/relationships/hyperlink" Target="http://www.daiscenter.gr/" TargetMode="External"/><Relationship Id="rId21" Type="http://schemas.openxmlformats.org/officeDocument/2006/relationships/hyperlink" Target="http://www.facebook.com/DoukaSchool" TargetMode="External"/><Relationship Id="rId7" Type="http://schemas.openxmlformats.org/officeDocument/2006/relationships/hyperlink" Target="http://lykeiodoukas.wordpress.com/" TargetMode="External"/><Relationship Id="rId12" Type="http://schemas.openxmlformats.org/officeDocument/2006/relationships/hyperlink" Target="http://www.slideshare.net/TheSoFGr" TargetMode="External"/><Relationship Id="rId17" Type="http://schemas.openxmlformats.org/officeDocument/2006/relationships/hyperlink" Target="http://www.youtube.com/user/DoukasSchoolTech" TargetMode="External"/><Relationship Id="rId2" Type="http://schemas.openxmlformats.org/officeDocument/2006/relationships/hyperlink" Target="http://www.ased.gr/" TargetMode="External"/><Relationship Id="rId16" Type="http://schemas.openxmlformats.org/officeDocument/2006/relationships/hyperlink" Target="http://www.youtube.com/user/TheSoFGR" TargetMode="External"/><Relationship Id="rId20" Type="http://schemas.openxmlformats.org/officeDocument/2006/relationships/hyperlink" Target="http://twitter.com/future_school" TargetMode="External"/><Relationship Id="rId1" Type="http://schemas.openxmlformats.org/officeDocument/2006/relationships/hyperlink" Target="http://www.doukas.gr/" TargetMode="External"/><Relationship Id="rId6" Type="http://schemas.openxmlformats.org/officeDocument/2006/relationships/hyperlink" Target="http://gymnasiodoukas.wordpress.com/" TargetMode="External"/><Relationship Id="rId11" Type="http://schemas.openxmlformats.org/officeDocument/2006/relationships/hyperlink" Target="http://seminardoukas.wikispaces.com/" TargetMode="External"/><Relationship Id="rId5" Type="http://schemas.openxmlformats.org/officeDocument/2006/relationships/hyperlink" Target="http://www.sof.gr/" TargetMode="External"/><Relationship Id="rId15" Type="http://schemas.openxmlformats.org/officeDocument/2006/relationships/hyperlink" Target="http://www.youtube.com/user/DoukasSchoolGymnasio" TargetMode="External"/><Relationship Id="rId23" Type="http://schemas.openxmlformats.org/officeDocument/2006/relationships/hyperlink" Target="http://www.facebook.com/groups/246992215315958" TargetMode="External"/><Relationship Id="rId10" Type="http://schemas.openxmlformats.org/officeDocument/2006/relationships/hyperlink" Target="http://ellinikeslekseis.wikispaces.com/" TargetMode="External"/><Relationship Id="rId19" Type="http://schemas.openxmlformats.org/officeDocument/2006/relationships/hyperlink" Target="http://www.youtube.com/user/DoukasSchoolEcoTrip" TargetMode="External"/><Relationship Id="rId4" Type="http://schemas.openxmlformats.org/officeDocument/2006/relationships/hyperlink" Target="http://www.schoolofthefuture.gr/" TargetMode="External"/><Relationship Id="rId9" Type="http://schemas.openxmlformats.org/officeDocument/2006/relationships/hyperlink" Target="https://sites.google.com/site/sofwiki/" TargetMode="External"/><Relationship Id="rId14" Type="http://schemas.openxmlformats.org/officeDocument/2006/relationships/hyperlink" Target="http://www.youtube.com/user/DoukaSchool" TargetMode="External"/><Relationship Id="rId22" Type="http://schemas.openxmlformats.org/officeDocument/2006/relationships/hyperlink" Target="http://www.facebook.com/SofGR"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AFA17-3A66-4901-8082-74F46BC83B45}"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l-GR"/>
        </a:p>
      </dgm:t>
    </dgm:pt>
    <dgm:pt modelId="{E1753CB6-E3CC-4641-9AD1-92BB55067D02}">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b="1" dirty="0" smtClean="0">
              <a:effectLst>
                <a:outerShdw blurRad="38100" dist="38100" dir="2700000" algn="tl">
                  <a:srgbClr val="000000">
                    <a:alpha val="43137"/>
                  </a:srgbClr>
                </a:outerShdw>
              </a:effectLst>
            </a:rPr>
            <a:t>Επικοινωνία</a:t>
          </a:r>
        </a:p>
        <a:p>
          <a:pPr defTabSz="2400300">
            <a:lnSpc>
              <a:spcPct val="90000"/>
            </a:lnSpc>
            <a:spcBef>
              <a:spcPct val="0"/>
            </a:spcBef>
            <a:spcAft>
              <a:spcPct val="35000"/>
            </a:spcAft>
          </a:pPr>
          <a:endParaRPr lang="el-GR" dirty="0"/>
        </a:p>
      </dgm:t>
    </dgm:pt>
    <dgm:pt modelId="{159F0C94-895E-4EAC-B51F-4D3C558F50D5}" type="parTrans" cxnId="{16B4A340-613F-4B3A-9A35-D9ADF62B307E}">
      <dgm:prSet/>
      <dgm:spPr/>
      <dgm:t>
        <a:bodyPr/>
        <a:lstStyle/>
        <a:p>
          <a:endParaRPr lang="el-GR"/>
        </a:p>
      </dgm:t>
    </dgm:pt>
    <dgm:pt modelId="{904DD46F-F2AD-4701-B135-6242522A6A1E}" type="sibTrans" cxnId="{16B4A340-613F-4B3A-9A35-D9ADF62B307E}">
      <dgm:prSet/>
      <dgm:spPr/>
      <dgm:t>
        <a:bodyPr/>
        <a:lstStyle/>
        <a:p>
          <a:endParaRPr lang="el-GR"/>
        </a:p>
      </dgm:t>
    </dgm:pt>
    <dgm:pt modelId="{E06423C0-610D-441B-BF48-D4AEB28FC9D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400" dirty="0" smtClean="0"/>
            <a:t> Δυνατότητα επικοινωνίας μεταξύ μαθητών και εκπαιδευτικών (σε κάθε δυνατό συνδυασμό), διευκολύνοντας την συζήτηση στην τάξη και την ενημέρωση σχετικά με τους πόρους και τις διασυνδέσεις που σχετίζονται με τα μαθήματα.</a:t>
          </a:r>
        </a:p>
      </dgm:t>
    </dgm:pt>
    <dgm:pt modelId="{6AE82790-7418-4525-B94F-785CE1882B44}" type="parTrans" cxnId="{7B79B45E-25DD-4AD7-803D-FE1470051712}">
      <dgm:prSet/>
      <dgm:spPr/>
      <dgm:t>
        <a:bodyPr/>
        <a:lstStyle/>
        <a:p>
          <a:endParaRPr lang="el-GR"/>
        </a:p>
      </dgm:t>
    </dgm:pt>
    <dgm:pt modelId="{9A8CC06B-FF6F-4205-ABAD-EF4FFB741F46}" type="sibTrans" cxnId="{7B79B45E-25DD-4AD7-803D-FE1470051712}">
      <dgm:prSet/>
      <dgm:spPr/>
      <dgm:t>
        <a:bodyPr/>
        <a:lstStyle/>
        <a:p>
          <a:endParaRPr lang="el-GR"/>
        </a:p>
      </dgm:t>
    </dgm:pt>
    <dgm:pt modelId="{4CD69E40-E4BF-46A2-9507-0F9C0A13B55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b="1" dirty="0" smtClean="0">
              <a:effectLst>
                <a:outerShdw blurRad="38100" dist="38100" dir="2700000" algn="tl">
                  <a:srgbClr val="000000">
                    <a:alpha val="43137"/>
                  </a:srgbClr>
                </a:outerShdw>
              </a:effectLst>
            </a:rPr>
            <a:t>Συνεργασία</a:t>
          </a:r>
        </a:p>
        <a:p>
          <a:pPr defTabSz="1200150">
            <a:lnSpc>
              <a:spcPct val="90000"/>
            </a:lnSpc>
            <a:spcBef>
              <a:spcPct val="0"/>
            </a:spcBef>
            <a:spcAft>
              <a:spcPct val="35000"/>
            </a:spcAft>
          </a:pPr>
          <a:endParaRPr lang="el-GR" dirty="0"/>
        </a:p>
      </dgm:t>
    </dgm:pt>
    <dgm:pt modelId="{4146930D-28A5-4F09-8D84-56E7EE5C804F}" type="parTrans" cxnId="{6DE25225-230D-460C-8ED3-7FD036893A86}">
      <dgm:prSet/>
      <dgm:spPr/>
      <dgm:t>
        <a:bodyPr/>
        <a:lstStyle/>
        <a:p>
          <a:endParaRPr lang="el-GR"/>
        </a:p>
      </dgm:t>
    </dgm:pt>
    <dgm:pt modelId="{5955A38F-9B3F-4635-B29C-22593E1BC8F1}" type="sibTrans" cxnId="{6DE25225-230D-460C-8ED3-7FD036893A86}">
      <dgm:prSet/>
      <dgm:spPr/>
      <dgm:t>
        <a:bodyPr/>
        <a:lstStyle/>
        <a:p>
          <a:endParaRPr lang="el-GR"/>
        </a:p>
      </dgm:t>
    </dgm:pt>
    <dgm:pt modelId="{1E1FBE30-E5CA-4EA4-9403-B9AB286211EA}">
      <dgm:prSet phldrT="[Text]" custT="1"/>
      <dgm:spPr/>
      <dgm:t>
        <a:bodyPr/>
        <a:lstStyle/>
        <a:p>
          <a:r>
            <a:rPr lang="el-GR" sz="1400" dirty="0" smtClean="0"/>
            <a:t> Συμμετοχή μαθητών σε νέες ομάδες και δημιουργία καναλιών για συνεργατική μάθηση. Οι μαθητές έχουν τη δυνατότητα με εύκολο τρόπο, να ανταλλάξουν ιδέες και πληροφορίες, αλλά και να συνεργάζονται με όποιους έχουν κοινά ενδιαφέροντα.  </a:t>
          </a:r>
        </a:p>
      </dgm:t>
    </dgm:pt>
    <dgm:pt modelId="{3FC8DA0C-7D52-4BD0-BC25-1478BDBC30C7}" type="parTrans" cxnId="{CF701700-CC72-40F5-8D70-E1B2F1E2195F}">
      <dgm:prSet/>
      <dgm:spPr/>
      <dgm:t>
        <a:bodyPr/>
        <a:lstStyle/>
        <a:p>
          <a:endParaRPr lang="el-GR"/>
        </a:p>
      </dgm:t>
    </dgm:pt>
    <dgm:pt modelId="{F2C1A49A-B89B-4052-9B26-2E44678DAE5A}" type="sibTrans" cxnId="{CF701700-CC72-40F5-8D70-E1B2F1E2195F}">
      <dgm:prSet/>
      <dgm:spPr/>
      <dgm:t>
        <a:bodyPr/>
        <a:lstStyle/>
        <a:p>
          <a:endParaRPr lang="el-GR"/>
        </a:p>
      </dgm:t>
    </dgm:pt>
    <dgm:pt modelId="{5CEA2A40-B011-47FD-9ECE-8F936F187EA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b="1" dirty="0" smtClean="0">
              <a:effectLst>
                <a:outerShdw blurRad="38100" dist="38100" dir="2700000" algn="tl">
                  <a:srgbClr val="000000">
                    <a:alpha val="43137"/>
                  </a:srgbClr>
                </a:outerShdw>
              </a:effectLst>
            </a:rPr>
            <a:t>Διαμοιρασμός</a:t>
          </a:r>
          <a:endParaRPr lang="el-GR" dirty="0"/>
        </a:p>
      </dgm:t>
    </dgm:pt>
    <dgm:pt modelId="{E0A27E11-2CCD-4FF0-A8C8-5D6D59EC53D0}" type="parTrans" cxnId="{9F9DBB29-ED1B-4363-BB14-DC260CFEE18B}">
      <dgm:prSet/>
      <dgm:spPr/>
      <dgm:t>
        <a:bodyPr/>
        <a:lstStyle/>
        <a:p>
          <a:endParaRPr lang="el-GR"/>
        </a:p>
      </dgm:t>
    </dgm:pt>
    <dgm:pt modelId="{6D78593D-80C3-477B-8510-EDEEC7908862}" type="sibTrans" cxnId="{9F9DBB29-ED1B-4363-BB14-DC260CFEE18B}">
      <dgm:prSet/>
      <dgm:spPr/>
      <dgm:t>
        <a:bodyPr/>
        <a:lstStyle/>
        <a:p>
          <a:endParaRPr lang="el-GR"/>
        </a:p>
      </dgm:t>
    </dgm:pt>
    <dgm:pt modelId="{F37B241D-79E2-42E8-8778-E52D65459C2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400" dirty="0" smtClean="0"/>
            <a:t> Ανταλλαγή πόρων και υλικού  μεταξύ μαθητών και εκπαιδευτικών. Πλήθος </a:t>
          </a:r>
          <a:r>
            <a:rPr lang="el-GR" sz="1400" dirty="0" err="1" smtClean="0"/>
            <a:t>οπτικο</a:t>
          </a:r>
          <a:r>
            <a:rPr lang="el-GR" sz="1400" dirty="0" smtClean="0"/>
            <a:t>-ακουστικού υλικού μπορεί να αξιοποιηθεί στην εκπαιδευτική διαδικασία (π.χ. μεταφόρτωση βίντεο – φωτογραφιών ή διασυνδέσεις – σελιδοδείκτες σε ποικιλόμορφες πηγές).  </a:t>
          </a:r>
        </a:p>
      </dgm:t>
    </dgm:pt>
    <dgm:pt modelId="{4FC01BFF-F078-404F-9E1C-9600ECCAB2F4}" type="parTrans" cxnId="{1FA2BA86-9B4F-484F-952B-0B568AC55E11}">
      <dgm:prSet/>
      <dgm:spPr/>
      <dgm:t>
        <a:bodyPr/>
        <a:lstStyle/>
        <a:p>
          <a:endParaRPr lang="el-GR"/>
        </a:p>
      </dgm:t>
    </dgm:pt>
    <dgm:pt modelId="{7B593B3F-619D-465B-B93B-36B845E20CD3}" type="sibTrans" cxnId="{1FA2BA86-9B4F-484F-952B-0B568AC55E11}">
      <dgm:prSet/>
      <dgm:spPr/>
      <dgm:t>
        <a:bodyPr/>
        <a:lstStyle/>
        <a:p>
          <a:endParaRPr lang="el-GR"/>
        </a:p>
      </dgm:t>
    </dgm:pt>
    <dgm:pt modelId="{A63CD705-76F1-42B5-A2AB-C40C71DC47B5}" type="pres">
      <dgm:prSet presAssocID="{DEEAFA17-3A66-4901-8082-74F46BC83B45}" presName="Name0" presStyleCnt="0">
        <dgm:presLayoutVars>
          <dgm:dir/>
          <dgm:animLvl val="lvl"/>
          <dgm:resizeHandles val="exact"/>
        </dgm:presLayoutVars>
      </dgm:prSet>
      <dgm:spPr/>
      <dgm:t>
        <a:bodyPr/>
        <a:lstStyle/>
        <a:p>
          <a:endParaRPr lang="el-GR"/>
        </a:p>
      </dgm:t>
    </dgm:pt>
    <dgm:pt modelId="{7184DD55-FB26-459D-B385-8F532A2802D1}" type="pres">
      <dgm:prSet presAssocID="{E1753CB6-E3CC-4641-9AD1-92BB55067D02}" presName="linNode" presStyleCnt="0"/>
      <dgm:spPr/>
    </dgm:pt>
    <dgm:pt modelId="{5B61CD44-6BDB-4A79-B128-6819DE4B6CE3}" type="pres">
      <dgm:prSet presAssocID="{E1753CB6-E3CC-4641-9AD1-92BB55067D02}" presName="parentText" presStyleLbl="node1" presStyleIdx="0" presStyleCnt="3" custScaleX="66696">
        <dgm:presLayoutVars>
          <dgm:chMax val="1"/>
          <dgm:bulletEnabled val="1"/>
        </dgm:presLayoutVars>
      </dgm:prSet>
      <dgm:spPr/>
      <dgm:t>
        <a:bodyPr/>
        <a:lstStyle/>
        <a:p>
          <a:endParaRPr lang="el-GR"/>
        </a:p>
      </dgm:t>
    </dgm:pt>
    <dgm:pt modelId="{486E64D8-B12C-4858-906B-C2B94206B0C9}" type="pres">
      <dgm:prSet presAssocID="{E1753CB6-E3CC-4641-9AD1-92BB55067D02}" presName="descendantText" presStyleLbl="alignAccFollowNode1" presStyleIdx="0" presStyleCnt="3">
        <dgm:presLayoutVars>
          <dgm:bulletEnabled val="1"/>
        </dgm:presLayoutVars>
      </dgm:prSet>
      <dgm:spPr/>
      <dgm:t>
        <a:bodyPr/>
        <a:lstStyle/>
        <a:p>
          <a:endParaRPr lang="el-GR"/>
        </a:p>
      </dgm:t>
    </dgm:pt>
    <dgm:pt modelId="{6B4667C9-9816-422B-9BAB-B63360C87EDF}" type="pres">
      <dgm:prSet presAssocID="{904DD46F-F2AD-4701-B135-6242522A6A1E}" presName="sp" presStyleCnt="0"/>
      <dgm:spPr/>
    </dgm:pt>
    <dgm:pt modelId="{AB334079-0CF0-4F6B-8E87-E14F7630B5FF}" type="pres">
      <dgm:prSet presAssocID="{4CD69E40-E4BF-46A2-9507-0F9C0A13B558}" presName="linNode" presStyleCnt="0"/>
      <dgm:spPr/>
    </dgm:pt>
    <dgm:pt modelId="{B043835B-F80B-4179-AC7F-C1183BF7F5C4}" type="pres">
      <dgm:prSet presAssocID="{4CD69E40-E4BF-46A2-9507-0F9C0A13B558}" presName="parentText" presStyleLbl="node1" presStyleIdx="1" presStyleCnt="3" custScaleX="66696">
        <dgm:presLayoutVars>
          <dgm:chMax val="1"/>
          <dgm:bulletEnabled val="1"/>
        </dgm:presLayoutVars>
      </dgm:prSet>
      <dgm:spPr/>
      <dgm:t>
        <a:bodyPr/>
        <a:lstStyle/>
        <a:p>
          <a:endParaRPr lang="el-GR"/>
        </a:p>
      </dgm:t>
    </dgm:pt>
    <dgm:pt modelId="{2A3D36E3-CF04-4A2F-A210-1A50AF576436}" type="pres">
      <dgm:prSet presAssocID="{4CD69E40-E4BF-46A2-9507-0F9C0A13B558}" presName="descendantText" presStyleLbl="alignAccFollowNode1" presStyleIdx="1" presStyleCnt="3">
        <dgm:presLayoutVars>
          <dgm:bulletEnabled val="1"/>
        </dgm:presLayoutVars>
      </dgm:prSet>
      <dgm:spPr/>
      <dgm:t>
        <a:bodyPr/>
        <a:lstStyle/>
        <a:p>
          <a:endParaRPr lang="el-GR"/>
        </a:p>
      </dgm:t>
    </dgm:pt>
    <dgm:pt modelId="{147F7604-7C94-42D9-B407-51255F2E743F}" type="pres">
      <dgm:prSet presAssocID="{5955A38F-9B3F-4635-B29C-22593E1BC8F1}" presName="sp" presStyleCnt="0"/>
      <dgm:spPr/>
    </dgm:pt>
    <dgm:pt modelId="{78CC96B4-568C-4AB5-8EC9-40C760524DA0}" type="pres">
      <dgm:prSet presAssocID="{5CEA2A40-B011-47FD-9ECE-8F936F187EA9}" presName="linNode" presStyleCnt="0"/>
      <dgm:spPr/>
    </dgm:pt>
    <dgm:pt modelId="{5859FCDF-DB80-4AE9-8F44-125D9CE97681}" type="pres">
      <dgm:prSet presAssocID="{5CEA2A40-B011-47FD-9ECE-8F936F187EA9}" presName="parentText" presStyleLbl="node1" presStyleIdx="2" presStyleCnt="3" custScaleX="66696">
        <dgm:presLayoutVars>
          <dgm:chMax val="1"/>
          <dgm:bulletEnabled val="1"/>
        </dgm:presLayoutVars>
      </dgm:prSet>
      <dgm:spPr/>
      <dgm:t>
        <a:bodyPr/>
        <a:lstStyle/>
        <a:p>
          <a:endParaRPr lang="el-GR"/>
        </a:p>
      </dgm:t>
    </dgm:pt>
    <dgm:pt modelId="{14D36E54-C100-4DCA-BCE6-617D89882B9C}" type="pres">
      <dgm:prSet presAssocID="{5CEA2A40-B011-47FD-9ECE-8F936F187EA9}" presName="descendantText" presStyleLbl="alignAccFollowNode1" presStyleIdx="2" presStyleCnt="3">
        <dgm:presLayoutVars>
          <dgm:bulletEnabled val="1"/>
        </dgm:presLayoutVars>
      </dgm:prSet>
      <dgm:spPr/>
      <dgm:t>
        <a:bodyPr/>
        <a:lstStyle/>
        <a:p>
          <a:endParaRPr lang="el-GR"/>
        </a:p>
      </dgm:t>
    </dgm:pt>
  </dgm:ptLst>
  <dgm:cxnLst>
    <dgm:cxn modelId="{59561440-52FB-400A-BC51-F991E02D49C0}" type="presOf" srcId="{DEEAFA17-3A66-4901-8082-74F46BC83B45}" destId="{A63CD705-76F1-42B5-A2AB-C40C71DC47B5}" srcOrd="0" destOrd="0" presId="urn:microsoft.com/office/officeart/2005/8/layout/vList5"/>
    <dgm:cxn modelId="{D38E4C73-5614-4F13-8C78-DB5770578ABC}" type="presOf" srcId="{4CD69E40-E4BF-46A2-9507-0F9C0A13B558}" destId="{B043835B-F80B-4179-AC7F-C1183BF7F5C4}" srcOrd="0" destOrd="0" presId="urn:microsoft.com/office/officeart/2005/8/layout/vList5"/>
    <dgm:cxn modelId="{7B79B45E-25DD-4AD7-803D-FE1470051712}" srcId="{E1753CB6-E3CC-4641-9AD1-92BB55067D02}" destId="{E06423C0-610D-441B-BF48-D4AEB28FC9D4}" srcOrd="0" destOrd="0" parTransId="{6AE82790-7418-4525-B94F-785CE1882B44}" sibTransId="{9A8CC06B-FF6F-4205-ABAD-EF4FFB741F46}"/>
    <dgm:cxn modelId="{9F9DBB29-ED1B-4363-BB14-DC260CFEE18B}" srcId="{DEEAFA17-3A66-4901-8082-74F46BC83B45}" destId="{5CEA2A40-B011-47FD-9ECE-8F936F187EA9}" srcOrd="2" destOrd="0" parTransId="{E0A27E11-2CCD-4FF0-A8C8-5D6D59EC53D0}" sibTransId="{6D78593D-80C3-477B-8510-EDEEC7908862}"/>
    <dgm:cxn modelId="{B53690A1-424F-4DC3-B6E9-FCCBB1E44DE0}" type="presOf" srcId="{F37B241D-79E2-42E8-8778-E52D65459C2D}" destId="{14D36E54-C100-4DCA-BCE6-617D89882B9C}" srcOrd="0" destOrd="0" presId="urn:microsoft.com/office/officeart/2005/8/layout/vList5"/>
    <dgm:cxn modelId="{0129DD5D-F282-4BF3-95DF-B6A0EAD4D5A4}" type="presOf" srcId="{1E1FBE30-E5CA-4EA4-9403-B9AB286211EA}" destId="{2A3D36E3-CF04-4A2F-A210-1A50AF576436}" srcOrd="0" destOrd="0" presId="urn:microsoft.com/office/officeart/2005/8/layout/vList5"/>
    <dgm:cxn modelId="{16B4A340-613F-4B3A-9A35-D9ADF62B307E}" srcId="{DEEAFA17-3A66-4901-8082-74F46BC83B45}" destId="{E1753CB6-E3CC-4641-9AD1-92BB55067D02}" srcOrd="0" destOrd="0" parTransId="{159F0C94-895E-4EAC-B51F-4D3C558F50D5}" sibTransId="{904DD46F-F2AD-4701-B135-6242522A6A1E}"/>
    <dgm:cxn modelId="{1FA2BA86-9B4F-484F-952B-0B568AC55E11}" srcId="{5CEA2A40-B011-47FD-9ECE-8F936F187EA9}" destId="{F37B241D-79E2-42E8-8778-E52D65459C2D}" srcOrd="0" destOrd="0" parTransId="{4FC01BFF-F078-404F-9E1C-9600ECCAB2F4}" sibTransId="{7B593B3F-619D-465B-B93B-36B845E20CD3}"/>
    <dgm:cxn modelId="{6DE25225-230D-460C-8ED3-7FD036893A86}" srcId="{DEEAFA17-3A66-4901-8082-74F46BC83B45}" destId="{4CD69E40-E4BF-46A2-9507-0F9C0A13B558}" srcOrd="1" destOrd="0" parTransId="{4146930D-28A5-4F09-8D84-56E7EE5C804F}" sibTransId="{5955A38F-9B3F-4635-B29C-22593E1BC8F1}"/>
    <dgm:cxn modelId="{4FBAAC09-0CD0-4B7C-ADA4-C0615F5806A9}" type="presOf" srcId="{5CEA2A40-B011-47FD-9ECE-8F936F187EA9}" destId="{5859FCDF-DB80-4AE9-8F44-125D9CE97681}" srcOrd="0" destOrd="0" presId="urn:microsoft.com/office/officeart/2005/8/layout/vList5"/>
    <dgm:cxn modelId="{29E6D72E-422A-4312-AA98-3140338BF602}" type="presOf" srcId="{E1753CB6-E3CC-4641-9AD1-92BB55067D02}" destId="{5B61CD44-6BDB-4A79-B128-6819DE4B6CE3}" srcOrd="0" destOrd="0" presId="urn:microsoft.com/office/officeart/2005/8/layout/vList5"/>
    <dgm:cxn modelId="{CF701700-CC72-40F5-8D70-E1B2F1E2195F}" srcId="{4CD69E40-E4BF-46A2-9507-0F9C0A13B558}" destId="{1E1FBE30-E5CA-4EA4-9403-B9AB286211EA}" srcOrd="0" destOrd="0" parTransId="{3FC8DA0C-7D52-4BD0-BC25-1478BDBC30C7}" sibTransId="{F2C1A49A-B89B-4052-9B26-2E44678DAE5A}"/>
    <dgm:cxn modelId="{E32360E5-7644-4846-BB91-6A9FCD9744BE}" type="presOf" srcId="{E06423C0-610D-441B-BF48-D4AEB28FC9D4}" destId="{486E64D8-B12C-4858-906B-C2B94206B0C9}" srcOrd="0" destOrd="0" presId="urn:microsoft.com/office/officeart/2005/8/layout/vList5"/>
    <dgm:cxn modelId="{14E96D22-E241-4E8D-895D-55FD78E9F202}" type="presParOf" srcId="{A63CD705-76F1-42B5-A2AB-C40C71DC47B5}" destId="{7184DD55-FB26-459D-B385-8F532A2802D1}" srcOrd="0" destOrd="0" presId="urn:microsoft.com/office/officeart/2005/8/layout/vList5"/>
    <dgm:cxn modelId="{07288A70-BBFF-461C-A354-A7B5EB41DBE8}" type="presParOf" srcId="{7184DD55-FB26-459D-B385-8F532A2802D1}" destId="{5B61CD44-6BDB-4A79-B128-6819DE4B6CE3}" srcOrd="0" destOrd="0" presId="urn:microsoft.com/office/officeart/2005/8/layout/vList5"/>
    <dgm:cxn modelId="{BFE75BF3-5BC7-4063-88F1-CBCC1C07F2BD}" type="presParOf" srcId="{7184DD55-FB26-459D-B385-8F532A2802D1}" destId="{486E64D8-B12C-4858-906B-C2B94206B0C9}" srcOrd="1" destOrd="0" presId="urn:microsoft.com/office/officeart/2005/8/layout/vList5"/>
    <dgm:cxn modelId="{5739C4FE-1F88-4157-9BAF-11FD0D4F34FA}" type="presParOf" srcId="{A63CD705-76F1-42B5-A2AB-C40C71DC47B5}" destId="{6B4667C9-9816-422B-9BAB-B63360C87EDF}" srcOrd="1" destOrd="0" presId="urn:microsoft.com/office/officeart/2005/8/layout/vList5"/>
    <dgm:cxn modelId="{DFB973D3-6450-415E-A9E0-E97A4765BCD5}" type="presParOf" srcId="{A63CD705-76F1-42B5-A2AB-C40C71DC47B5}" destId="{AB334079-0CF0-4F6B-8E87-E14F7630B5FF}" srcOrd="2" destOrd="0" presId="urn:microsoft.com/office/officeart/2005/8/layout/vList5"/>
    <dgm:cxn modelId="{5115997D-482A-4186-A4B3-4DF3805ED33A}" type="presParOf" srcId="{AB334079-0CF0-4F6B-8E87-E14F7630B5FF}" destId="{B043835B-F80B-4179-AC7F-C1183BF7F5C4}" srcOrd="0" destOrd="0" presId="urn:microsoft.com/office/officeart/2005/8/layout/vList5"/>
    <dgm:cxn modelId="{2F225B03-9D8B-4844-98D2-30A592773923}" type="presParOf" srcId="{AB334079-0CF0-4F6B-8E87-E14F7630B5FF}" destId="{2A3D36E3-CF04-4A2F-A210-1A50AF576436}" srcOrd="1" destOrd="0" presId="urn:microsoft.com/office/officeart/2005/8/layout/vList5"/>
    <dgm:cxn modelId="{B4DDC0F3-F3D2-4F41-B4F0-102430BA9340}" type="presParOf" srcId="{A63CD705-76F1-42B5-A2AB-C40C71DC47B5}" destId="{147F7604-7C94-42D9-B407-51255F2E743F}" srcOrd="3" destOrd="0" presId="urn:microsoft.com/office/officeart/2005/8/layout/vList5"/>
    <dgm:cxn modelId="{8326EE80-B70A-4283-BF52-8E8249C5BD65}" type="presParOf" srcId="{A63CD705-76F1-42B5-A2AB-C40C71DC47B5}" destId="{78CC96B4-568C-4AB5-8EC9-40C760524DA0}" srcOrd="4" destOrd="0" presId="urn:microsoft.com/office/officeart/2005/8/layout/vList5"/>
    <dgm:cxn modelId="{E920DE56-EB32-4E6E-890C-47B198BF034B}" type="presParOf" srcId="{78CC96B4-568C-4AB5-8EC9-40C760524DA0}" destId="{5859FCDF-DB80-4AE9-8F44-125D9CE97681}" srcOrd="0" destOrd="0" presId="urn:microsoft.com/office/officeart/2005/8/layout/vList5"/>
    <dgm:cxn modelId="{F4663C83-8D44-4863-BA7E-FD38AF7C3353}" type="presParOf" srcId="{78CC96B4-568C-4AB5-8EC9-40C760524DA0}" destId="{14D36E54-C100-4DCA-BCE6-617D89882B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C011B-1310-4380-816A-22C0080180D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A85AB0D6-1710-4D9A-9A56-80C5D37F2F2B}">
      <dgm:prSet phldrT="[Text]" custT="1"/>
      <dgm:spPr/>
      <dgm:t>
        <a:bodyPr/>
        <a:lstStyle/>
        <a:p>
          <a:r>
            <a:rPr lang="en-US" sz="2000" dirty="0" smtClean="0"/>
            <a:t>wikis</a:t>
          </a:r>
          <a:endParaRPr lang="el-GR" sz="2000" dirty="0"/>
        </a:p>
      </dgm:t>
    </dgm:pt>
    <dgm:pt modelId="{4F9ED4C4-2012-4566-A281-8ACF4560044B}" type="parTrans" cxnId="{9EC4A73A-BA93-4EE8-9F6A-436584C449ED}">
      <dgm:prSet/>
      <dgm:spPr/>
      <dgm:t>
        <a:bodyPr/>
        <a:lstStyle/>
        <a:p>
          <a:endParaRPr lang="el-GR"/>
        </a:p>
      </dgm:t>
    </dgm:pt>
    <dgm:pt modelId="{44EFF7FC-A487-4900-B9CA-8ABB29377B87}" type="sibTrans" cxnId="{9EC4A73A-BA93-4EE8-9F6A-436584C449ED}">
      <dgm:prSet/>
      <dgm:spPr/>
      <dgm:t>
        <a:bodyPr/>
        <a:lstStyle/>
        <a:p>
          <a:endParaRPr lang="el-GR"/>
        </a:p>
      </dgm:t>
    </dgm:pt>
    <dgm:pt modelId="{3C6018A0-6ED1-45B7-A355-7590319EFE67}">
      <dgm:prSet phldrT="[Text]"/>
      <dgm:spPr/>
      <dgm:t>
        <a:bodyPr/>
        <a:lstStyle/>
        <a:p>
          <a:r>
            <a:rPr lang="en-US" dirty="0" smtClean="0">
              <a:hlinkClick xmlns:r="http://schemas.openxmlformats.org/officeDocument/2006/relationships" r:id="rId1"/>
            </a:rPr>
            <a:t>ellinikeslekseis.wikispaces.com</a:t>
          </a:r>
          <a:endParaRPr lang="el-GR" dirty="0"/>
        </a:p>
      </dgm:t>
    </dgm:pt>
    <dgm:pt modelId="{FFC3B13D-6F0A-4C5F-A62A-00E9FEC49815}" type="parTrans" cxnId="{EB9E80A0-A790-4C6D-81A7-BB06188E3BC2}">
      <dgm:prSet/>
      <dgm:spPr/>
      <dgm:t>
        <a:bodyPr/>
        <a:lstStyle/>
        <a:p>
          <a:endParaRPr lang="el-GR"/>
        </a:p>
      </dgm:t>
    </dgm:pt>
    <dgm:pt modelId="{ADB94392-89E7-4CE3-96DB-41B56D631B0F}" type="sibTrans" cxnId="{EB9E80A0-A790-4C6D-81A7-BB06188E3BC2}">
      <dgm:prSet/>
      <dgm:spPr/>
      <dgm:t>
        <a:bodyPr/>
        <a:lstStyle/>
        <a:p>
          <a:endParaRPr lang="el-GR"/>
        </a:p>
      </dgm:t>
    </dgm:pt>
    <dgm:pt modelId="{F73C96DF-32F9-4C54-BF51-5865703DF4B0}">
      <dgm:prSet phldrT="[Text]"/>
      <dgm:spPr/>
      <dgm:t>
        <a:bodyPr/>
        <a:lstStyle/>
        <a:p>
          <a:r>
            <a:rPr lang="en-US" dirty="0" smtClean="0">
              <a:hlinkClick xmlns:r="http://schemas.openxmlformats.org/officeDocument/2006/relationships" r:id="rId2"/>
            </a:rPr>
            <a:t>seminardoukas.wikispaces.com</a:t>
          </a:r>
          <a:r>
            <a:rPr lang="en-US" dirty="0" smtClean="0"/>
            <a:t> </a:t>
          </a:r>
          <a:endParaRPr lang="el-GR" dirty="0"/>
        </a:p>
      </dgm:t>
    </dgm:pt>
    <dgm:pt modelId="{2EC60166-D533-44CF-849F-6484BBADCA26}" type="parTrans" cxnId="{B14A9514-3C0F-4822-BAC9-2ECA8BEB8547}">
      <dgm:prSet/>
      <dgm:spPr/>
      <dgm:t>
        <a:bodyPr/>
        <a:lstStyle/>
        <a:p>
          <a:endParaRPr lang="el-GR"/>
        </a:p>
      </dgm:t>
    </dgm:pt>
    <dgm:pt modelId="{9A15605F-35A9-4F62-8FB8-C9EEB0807E4E}" type="sibTrans" cxnId="{B14A9514-3C0F-4822-BAC9-2ECA8BEB8547}">
      <dgm:prSet/>
      <dgm:spPr/>
      <dgm:t>
        <a:bodyPr/>
        <a:lstStyle/>
        <a:p>
          <a:endParaRPr lang="el-GR"/>
        </a:p>
      </dgm:t>
    </dgm:pt>
    <dgm:pt modelId="{B005E656-50A7-4380-BA63-A6B848013DE1}">
      <dgm:prSet phldrT="[Text]" custT="1"/>
      <dgm:spPr/>
      <dgm:t>
        <a:bodyPr/>
        <a:lstStyle/>
        <a:p>
          <a:r>
            <a:rPr lang="en-US" sz="2000" dirty="0" smtClean="0"/>
            <a:t>sites</a:t>
          </a:r>
          <a:endParaRPr lang="el-GR" sz="2000" dirty="0"/>
        </a:p>
      </dgm:t>
    </dgm:pt>
    <dgm:pt modelId="{99A3C364-642D-45A4-B739-6AD176B06B97}" type="parTrans" cxnId="{F0C13167-C2B1-4CD7-B042-191E57F0CAA5}">
      <dgm:prSet/>
      <dgm:spPr/>
      <dgm:t>
        <a:bodyPr/>
        <a:lstStyle/>
        <a:p>
          <a:endParaRPr lang="el-GR"/>
        </a:p>
      </dgm:t>
    </dgm:pt>
    <dgm:pt modelId="{FF964E53-891D-4736-8723-A1225B9EDE70}" type="sibTrans" cxnId="{F0C13167-C2B1-4CD7-B042-191E57F0CAA5}">
      <dgm:prSet/>
      <dgm:spPr/>
      <dgm:t>
        <a:bodyPr/>
        <a:lstStyle/>
        <a:p>
          <a:endParaRPr lang="el-GR"/>
        </a:p>
      </dgm:t>
    </dgm:pt>
    <dgm:pt modelId="{E18C5BE9-7F68-40A8-83F0-4AD5D3C64524}">
      <dgm:prSet phldrT="[Text]"/>
      <dgm:spPr/>
      <dgm:t>
        <a:bodyPr/>
        <a:lstStyle/>
        <a:p>
          <a:r>
            <a:rPr lang="en-US" u="sng" dirty="0" smtClean="0">
              <a:hlinkClick xmlns:r="http://schemas.openxmlformats.org/officeDocument/2006/relationships" r:id="rId3"/>
            </a:rPr>
            <a:t>www.doukas.gr</a:t>
          </a:r>
          <a:endParaRPr lang="el-GR" dirty="0"/>
        </a:p>
      </dgm:t>
    </dgm:pt>
    <dgm:pt modelId="{329134CC-C371-4D61-AB3E-A0FD566BEF63}" type="parTrans" cxnId="{5F63F61B-E615-420C-A2E6-765251F65ED6}">
      <dgm:prSet/>
      <dgm:spPr/>
      <dgm:t>
        <a:bodyPr/>
        <a:lstStyle/>
        <a:p>
          <a:endParaRPr lang="el-GR"/>
        </a:p>
      </dgm:t>
    </dgm:pt>
    <dgm:pt modelId="{28B9DA35-108D-4422-B6FE-EA843C72DE3D}" type="sibTrans" cxnId="{5F63F61B-E615-420C-A2E6-765251F65ED6}">
      <dgm:prSet/>
      <dgm:spPr/>
      <dgm:t>
        <a:bodyPr/>
        <a:lstStyle/>
        <a:p>
          <a:endParaRPr lang="el-GR"/>
        </a:p>
      </dgm:t>
    </dgm:pt>
    <dgm:pt modelId="{00E92310-B8E3-4B91-8C31-D897DA5C22C3}">
      <dgm:prSet phldrT="[Text]" custT="1"/>
      <dgm:spPr/>
      <dgm:t>
        <a:bodyPr/>
        <a:lstStyle/>
        <a:p>
          <a:r>
            <a:rPr lang="en-US" sz="2000" dirty="0" smtClean="0"/>
            <a:t>blogs</a:t>
          </a:r>
          <a:endParaRPr lang="el-GR" sz="2000" dirty="0"/>
        </a:p>
      </dgm:t>
    </dgm:pt>
    <dgm:pt modelId="{EEEF7D75-BFDB-426E-A2EC-BD648F784F1C}" type="parTrans" cxnId="{78B78EA2-5656-4A36-9187-DDD9D3B95433}">
      <dgm:prSet/>
      <dgm:spPr/>
      <dgm:t>
        <a:bodyPr/>
        <a:lstStyle/>
        <a:p>
          <a:endParaRPr lang="el-GR"/>
        </a:p>
      </dgm:t>
    </dgm:pt>
    <dgm:pt modelId="{7C0AFA89-AD31-42F0-AAF1-53331491C55B}" type="sibTrans" cxnId="{78B78EA2-5656-4A36-9187-DDD9D3B95433}">
      <dgm:prSet/>
      <dgm:spPr/>
      <dgm:t>
        <a:bodyPr/>
        <a:lstStyle/>
        <a:p>
          <a:endParaRPr lang="el-GR"/>
        </a:p>
      </dgm:t>
    </dgm:pt>
    <dgm:pt modelId="{C296980D-29AD-4EF4-B29B-31A458E34FE3}">
      <dgm:prSet phldrT="[Text]"/>
      <dgm:spPr/>
      <dgm:t>
        <a:bodyPr/>
        <a:lstStyle/>
        <a:p>
          <a:r>
            <a:rPr lang="en-US" u="sng" dirty="0" smtClean="0">
              <a:hlinkClick xmlns:r="http://schemas.openxmlformats.org/officeDocument/2006/relationships" r:id="rId4"/>
            </a:rPr>
            <a:t>www.schoolofthefuture.gr</a:t>
          </a:r>
          <a:r>
            <a:rPr lang="en-US" u="none" dirty="0" smtClean="0"/>
            <a:t>   (</a:t>
          </a:r>
          <a:r>
            <a:rPr lang="en-US" u="sng" dirty="0" smtClean="0">
              <a:hlinkClick xmlns:r="http://schemas.openxmlformats.org/officeDocument/2006/relationships" r:id="rId5"/>
            </a:rPr>
            <a:t>www.sof.gr</a:t>
          </a:r>
          <a:r>
            <a:rPr lang="en-US" u="none" dirty="0" smtClean="0"/>
            <a:t>)</a:t>
          </a:r>
          <a:endParaRPr lang="el-GR" u="none" dirty="0"/>
        </a:p>
      </dgm:t>
    </dgm:pt>
    <dgm:pt modelId="{94478656-873B-4365-B22F-53C7F001E15E}" type="parTrans" cxnId="{D3D77B65-95B8-4769-A3E6-4C18E35F7A0C}">
      <dgm:prSet/>
      <dgm:spPr/>
      <dgm:t>
        <a:bodyPr/>
        <a:lstStyle/>
        <a:p>
          <a:endParaRPr lang="el-GR"/>
        </a:p>
      </dgm:t>
    </dgm:pt>
    <dgm:pt modelId="{E51A6158-4D85-4B7B-94C9-6E128E322C29}" type="sibTrans" cxnId="{D3D77B65-95B8-4769-A3E6-4C18E35F7A0C}">
      <dgm:prSet/>
      <dgm:spPr/>
      <dgm:t>
        <a:bodyPr/>
        <a:lstStyle/>
        <a:p>
          <a:endParaRPr lang="el-GR"/>
        </a:p>
      </dgm:t>
    </dgm:pt>
    <dgm:pt modelId="{D63E8E8F-D114-42E2-AAE3-3688E436B2E0}">
      <dgm:prSet phldrT="[Text]"/>
      <dgm:spPr/>
      <dgm:t>
        <a:bodyPr/>
        <a:lstStyle/>
        <a:p>
          <a:r>
            <a:rPr lang="en-US" u="sng" dirty="0" smtClean="0">
              <a:hlinkClick xmlns:r="http://schemas.openxmlformats.org/officeDocument/2006/relationships" r:id="rId6"/>
            </a:rPr>
            <a:t>gymnasiodoukas.wordpress.com</a:t>
          </a:r>
          <a:endParaRPr lang="el-GR" dirty="0"/>
        </a:p>
      </dgm:t>
    </dgm:pt>
    <dgm:pt modelId="{4E80BB6B-F5B3-4EE5-92E3-A034854ECC40}" type="parTrans" cxnId="{47522C22-611C-45AE-9734-69D6D822473E}">
      <dgm:prSet/>
      <dgm:spPr/>
      <dgm:t>
        <a:bodyPr/>
        <a:lstStyle/>
        <a:p>
          <a:endParaRPr lang="el-GR"/>
        </a:p>
      </dgm:t>
    </dgm:pt>
    <dgm:pt modelId="{13994CED-9AAD-41CF-BD12-87B69C6A4F7C}" type="sibTrans" cxnId="{47522C22-611C-45AE-9734-69D6D822473E}">
      <dgm:prSet/>
      <dgm:spPr/>
      <dgm:t>
        <a:bodyPr/>
        <a:lstStyle/>
        <a:p>
          <a:endParaRPr lang="el-GR"/>
        </a:p>
      </dgm:t>
    </dgm:pt>
    <dgm:pt modelId="{3557F2A7-58F5-4E02-A3C2-A730D0E30266}">
      <dgm:prSet custT="1"/>
      <dgm:spPr/>
      <dgm:t>
        <a:bodyPr/>
        <a:lstStyle/>
        <a:p>
          <a:r>
            <a:rPr lang="en-US" sz="2000" dirty="0" smtClean="0"/>
            <a:t>slides</a:t>
          </a:r>
          <a:endParaRPr lang="el-GR" sz="2000" dirty="0"/>
        </a:p>
      </dgm:t>
    </dgm:pt>
    <dgm:pt modelId="{5D56E6BF-2012-473F-BC5C-E470189D2F6D}" type="parTrans" cxnId="{421CF99D-6343-4C6A-B210-75DE5A369632}">
      <dgm:prSet/>
      <dgm:spPr/>
      <dgm:t>
        <a:bodyPr/>
        <a:lstStyle/>
        <a:p>
          <a:endParaRPr lang="el-GR"/>
        </a:p>
      </dgm:t>
    </dgm:pt>
    <dgm:pt modelId="{44D45B94-6851-4D7D-A257-621200E0FBA5}" type="sibTrans" cxnId="{421CF99D-6343-4C6A-B210-75DE5A369632}">
      <dgm:prSet/>
      <dgm:spPr/>
      <dgm:t>
        <a:bodyPr/>
        <a:lstStyle/>
        <a:p>
          <a:endParaRPr lang="el-GR"/>
        </a:p>
      </dgm:t>
    </dgm:pt>
    <dgm:pt modelId="{82E6BFFE-CBD6-4262-8707-4D3C0FD569C5}">
      <dgm:prSet/>
      <dgm:spPr/>
      <dgm:t>
        <a:bodyPr/>
        <a:lstStyle/>
        <a:p>
          <a:r>
            <a:rPr lang="en-US" dirty="0" smtClean="0">
              <a:hlinkClick xmlns:r="http://schemas.openxmlformats.org/officeDocument/2006/relationships" r:id="rId7"/>
            </a:rPr>
            <a:t>www.slideshare.net/TheSoFGr</a:t>
          </a:r>
          <a:r>
            <a:rPr lang="en-US" dirty="0" smtClean="0"/>
            <a:t> </a:t>
          </a:r>
          <a:endParaRPr lang="el-GR" dirty="0"/>
        </a:p>
      </dgm:t>
    </dgm:pt>
    <dgm:pt modelId="{C5C1E637-B832-47A9-A32D-CCC6DBC0E183}" type="parTrans" cxnId="{7933F011-5A3B-4BF4-922D-1576DE7FD256}">
      <dgm:prSet/>
      <dgm:spPr/>
      <dgm:t>
        <a:bodyPr/>
        <a:lstStyle/>
        <a:p>
          <a:endParaRPr lang="el-GR"/>
        </a:p>
      </dgm:t>
    </dgm:pt>
    <dgm:pt modelId="{A99294E6-A4B2-4E05-B537-03C8CEAB0AA8}" type="sibTrans" cxnId="{7933F011-5A3B-4BF4-922D-1576DE7FD256}">
      <dgm:prSet/>
      <dgm:spPr/>
      <dgm:t>
        <a:bodyPr/>
        <a:lstStyle/>
        <a:p>
          <a:endParaRPr lang="el-GR"/>
        </a:p>
      </dgm:t>
    </dgm:pt>
    <dgm:pt modelId="{312B9EF3-8935-438F-A953-29FE1A58BA5D}">
      <dgm:prSet custT="1"/>
      <dgm:spPr/>
      <dgm:t>
        <a:bodyPr/>
        <a:lstStyle/>
        <a:p>
          <a:r>
            <a:rPr lang="en-US" sz="2000" dirty="0" smtClean="0"/>
            <a:t>videos</a:t>
          </a:r>
          <a:endParaRPr lang="el-GR" sz="2000" dirty="0"/>
        </a:p>
      </dgm:t>
    </dgm:pt>
    <dgm:pt modelId="{B982148B-4A78-4EF5-AE5C-EBA9C2C7C3BF}" type="parTrans" cxnId="{BEB8917D-CA38-4156-97A2-AF6703661A81}">
      <dgm:prSet/>
      <dgm:spPr/>
      <dgm:t>
        <a:bodyPr/>
        <a:lstStyle/>
        <a:p>
          <a:endParaRPr lang="el-GR"/>
        </a:p>
      </dgm:t>
    </dgm:pt>
    <dgm:pt modelId="{4DB477A3-3FBC-4358-BF6D-0FE26DE4CC46}" type="sibTrans" cxnId="{BEB8917D-CA38-4156-97A2-AF6703661A81}">
      <dgm:prSet/>
      <dgm:spPr/>
      <dgm:t>
        <a:bodyPr/>
        <a:lstStyle/>
        <a:p>
          <a:endParaRPr lang="el-GR"/>
        </a:p>
      </dgm:t>
    </dgm:pt>
    <dgm:pt modelId="{1CCC6017-DEA7-4E57-8A8D-371B77C68C83}">
      <dgm:prSet/>
      <dgm:spPr/>
      <dgm:t>
        <a:bodyPr/>
        <a:lstStyle/>
        <a:p>
          <a:r>
            <a:rPr lang="en-US" u="sng" dirty="0" smtClean="0">
              <a:hlinkClick xmlns:r="http://schemas.openxmlformats.org/officeDocument/2006/relationships" r:id="rId8"/>
            </a:rPr>
            <a:t>www.youtube.com/user/DoukaSchool</a:t>
          </a:r>
          <a:r>
            <a:rPr lang="en-US" u="none" dirty="0" smtClean="0"/>
            <a:t>  </a:t>
          </a:r>
          <a:r>
            <a:rPr lang="en-US" u="none" dirty="0" smtClean="0">
              <a:hlinkClick xmlns:r="http://schemas.openxmlformats.org/officeDocument/2006/relationships" r:id="rId9"/>
            </a:rPr>
            <a:t>…/</a:t>
          </a:r>
          <a:r>
            <a:rPr lang="en-US" u="sng" dirty="0" err="1" smtClean="0">
              <a:hlinkClick xmlns:r="http://schemas.openxmlformats.org/officeDocument/2006/relationships" r:id="rId9"/>
            </a:rPr>
            <a:t>Gymnasio</a:t>
          </a:r>
          <a:endParaRPr lang="el-GR" dirty="0"/>
        </a:p>
      </dgm:t>
    </dgm:pt>
    <dgm:pt modelId="{DF0E7054-9AB8-4F69-81F6-40608BFA4CF4}" type="parTrans" cxnId="{15F840B1-D27E-4ACA-A75F-7D9EBE786217}">
      <dgm:prSet/>
      <dgm:spPr/>
      <dgm:t>
        <a:bodyPr/>
        <a:lstStyle/>
        <a:p>
          <a:endParaRPr lang="el-GR"/>
        </a:p>
      </dgm:t>
    </dgm:pt>
    <dgm:pt modelId="{691E4610-1BCD-4049-A4A7-D45B12CAC593}" type="sibTrans" cxnId="{15F840B1-D27E-4ACA-A75F-7D9EBE786217}">
      <dgm:prSet/>
      <dgm:spPr/>
      <dgm:t>
        <a:bodyPr/>
        <a:lstStyle/>
        <a:p>
          <a:endParaRPr lang="el-GR"/>
        </a:p>
      </dgm:t>
    </dgm:pt>
    <dgm:pt modelId="{8C4B43BE-A462-4C95-B2FF-B503277F6226}">
      <dgm:prSet custT="1"/>
      <dgm:spPr/>
      <dgm:t>
        <a:bodyPr/>
        <a:lstStyle/>
        <a:p>
          <a:r>
            <a:rPr lang="en-US" sz="2000" dirty="0" smtClean="0"/>
            <a:t>twitter</a:t>
          </a:r>
          <a:endParaRPr lang="el-GR" sz="2000" dirty="0"/>
        </a:p>
      </dgm:t>
    </dgm:pt>
    <dgm:pt modelId="{D90F4D85-8968-4BD6-9544-6F3F26EC2753}" type="parTrans" cxnId="{E6C31CDA-7A6F-4C4F-A028-72B9E87F7824}">
      <dgm:prSet/>
      <dgm:spPr/>
      <dgm:t>
        <a:bodyPr/>
        <a:lstStyle/>
        <a:p>
          <a:endParaRPr lang="el-GR"/>
        </a:p>
      </dgm:t>
    </dgm:pt>
    <dgm:pt modelId="{1C0E7FE7-B9E4-4EC2-B526-F1F28B09A76A}" type="sibTrans" cxnId="{E6C31CDA-7A6F-4C4F-A028-72B9E87F7824}">
      <dgm:prSet/>
      <dgm:spPr/>
      <dgm:t>
        <a:bodyPr/>
        <a:lstStyle/>
        <a:p>
          <a:endParaRPr lang="el-GR"/>
        </a:p>
      </dgm:t>
    </dgm:pt>
    <dgm:pt modelId="{2909320B-8AD8-4C8E-A052-1777588B6DDA}">
      <dgm:prSet/>
      <dgm:spPr/>
      <dgm:t>
        <a:bodyPr/>
        <a:lstStyle/>
        <a:p>
          <a:r>
            <a:rPr lang="en-US" u="sng" dirty="0" smtClean="0">
              <a:hlinkClick xmlns:r="http://schemas.openxmlformats.org/officeDocument/2006/relationships" r:id="rId10"/>
            </a:rPr>
            <a:t>twitter.com/</a:t>
          </a:r>
          <a:r>
            <a:rPr lang="en-US" u="sng" dirty="0" err="1" smtClean="0">
              <a:hlinkClick xmlns:r="http://schemas.openxmlformats.org/officeDocument/2006/relationships" r:id="rId10"/>
            </a:rPr>
            <a:t>future_school</a:t>
          </a:r>
          <a:endParaRPr lang="el-GR" dirty="0"/>
        </a:p>
      </dgm:t>
    </dgm:pt>
    <dgm:pt modelId="{E852CDED-33B1-40FC-9DAE-DF57432AA7F4}" type="parTrans" cxnId="{3A4B982D-4ABC-404F-AE23-AAB464867F7D}">
      <dgm:prSet/>
      <dgm:spPr/>
      <dgm:t>
        <a:bodyPr/>
        <a:lstStyle/>
        <a:p>
          <a:endParaRPr lang="el-GR"/>
        </a:p>
      </dgm:t>
    </dgm:pt>
    <dgm:pt modelId="{31226C00-C0DB-492F-BDD0-0CCB953D3118}" type="sibTrans" cxnId="{3A4B982D-4ABC-404F-AE23-AAB464867F7D}">
      <dgm:prSet/>
      <dgm:spPr/>
      <dgm:t>
        <a:bodyPr/>
        <a:lstStyle/>
        <a:p>
          <a:endParaRPr lang="el-GR"/>
        </a:p>
      </dgm:t>
    </dgm:pt>
    <dgm:pt modelId="{8DBA0FDD-E523-48F7-B147-33C74D5A02A8}">
      <dgm:prSet custT="1"/>
      <dgm:spPr/>
      <dgm:t>
        <a:bodyPr/>
        <a:lstStyle/>
        <a:p>
          <a:r>
            <a:rPr lang="en-US" sz="2000" dirty="0" err="1" smtClean="0"/>
            <a:t>facebook</a:t>
          </a:r>
          <a:endParaRPr lang="el-GR" sz="2000" dirty="0"/>
        </a:p>
      </dgm:t>
    </dgm:pt>
    <dgm:pt modelId="{F24DFF2F-41D9-4046-AE4E-F490EC419046}" type="parTrans" cxnId="{ABDA4E82-57AF-4C93-B475-80A15C2368BF}">
      <dgm:prSet/>
      <dgm:spPr/>
      <dgm:t>
        <a:bodyPr/>
        <a:lstStyle/>
        <a:p>
          <a:endParaRPr lang="el-GR"/>
        </a:p>
      </dgm:t>
    </dgm:pt>
    <dgm:pt modelId="{83AA0629-0580-47DC-A206-EB1B67EC5D3E}" type="sibTrans" cxnId="{ABDA4E82-57AF-4C93-B475-80A15C2368BF}">
      <dgm:prSet/>
      <dgm:spPr/>
      <dgm:t>
        <a:bodyPr/>
        <a:lstStyle/>
        <a:p>
          <a:endParaRPr lang="el-GR"/>
        </a:p>
      </dgm:t>
    </dgm:pt>
    <dgm:pt modelId="{8A08DB32-F500-46B2-BD19-CB9023B9EC85}">
      <dgm:prSet/>
      <dgm:spPr/>
      <dgm:t>
        <a:bodyPr/>
        <a:lstStyle/>
        <a:p>
          <a:r>
            <a:rPr lang="en-US" u="sng" dirty="0" smtClean="0">
              <a:hlinkClick xmlns:r="http://schemas.openxmlformats.org/officeDocument/2006/relationships" r:id="rId11"/>
            </a:rPr>
            <a:t>www.facebook.com/DoukaSchool</a:t>
          </a:r>
          <a:endParaRPr lang="el-GR" dirty="0"/>
        </a:p>
      </dgm:t>
    </dgm:pt>
    <dgm:pt modelId="{31ADEA16-859C-43A1-B552-8B1C3CBA44B2}" type="parTrans" cxnId="{A4C316E3-0F44-4DFD-99F4-CAF26C8BFDCD}">
      <dgm:prSet/>
      <dgm:spPr/>
      <dgm:t>
        <a:bodyPr/>
        <a:lstStyle/>
        <a:p>
          <a:endParaRPr lang="el-GR"/>
        </a:p>
      </dgm:t>
    </dgm:pt>
    <dgm:pt modelId="{647B0CBE-10E0-4A89-B96A-2CFBCD797E31}" type="sibTrans" cxnId="{A4C316E3-0F44-4DFD-99F4-CAF26C8BFDCD}">
      <dgm:prSet/>
      <dgm:spPr/>
      <dgm:t>
        <a:bodyPr/>
        <a:lstStyle/>
        <a:p>
          <a:endParaRPr lang="el-GR"/>
        </a:p>
      </dgm:t>
    </dgm:pt>
    <dgm:pt modelId="{FA8FEA43-567E-4C41-8F80-F2367C8212D6}">
      <dgm:prSet/>
      <dgm:spPr/>
      <dgm:t>
        <a:bodyPr/>
        <a:lstStyle/>
        <a:p>
          <a:r>
            <a:rPr lang="en-US" u="sng" dirty="0" smtClean="0">
              <a:hlinkClick xmlns:r="http://schemas.openxmlformats.org/officeDocument/2006/relationships" r:id="rId12"/>
            </a:rPr>
            <a:t>www.facebook.com/SofGR</a:t>
          </a:r>
          <a:endParaRPr lang="el-GR" dirty="0"/>
        </a:p>
      </dgm:t>
    </dgm:pt>
    <dgm:pt modelId="{524C554E-AEA4-4CDB-8B13-B05AD16AC12F}" type="parTrans" cxnId="{46AA3BE1-0703-4649-A9A5-98B9342ADC54}">
      <dgm:prSet/>
      <dgm:spPr/>
      <dgm:t>
        <a:bodyPr/>
        <a:lstStyle/>
        <a:p>
          <a:endParaRPr lang="el-GR"/>
        </a:p>
      </dgm:t>
    </dgm:pt>
    <dgm:pt modelId="{10806102-68F5-4498-A0C1-5E5AE3EB01A4}" type="sibTrans" cxnId="{46AA3BE1-0703-4649-A9A5-98B9342ADC54}">
      <dgm:prSet/>
      <dgm:spPr/>
      <dgm:t>
        <a:bodyPr/>
        <a:lstStyle/>
        <a:p>
          <a:endParaRPr lang="el-GR"/>
        </a:p>
      </dgm:t>
    </dgm:pt>
    <dgm:pt modelId="{73D1FACF-1760-4D43-8862-BD7F4C688BEB}">
      <dgm:prSet/>
      <dgm:spPr/>
      <dgm:t>
        <a:bodyPr/>
        <a:lstStyle/>
        <a:p>
          <a:r>
            <a:rPr lang="en-US" u="sng" dirty="0" smtClean="0">
              <a:hlinkClick xmlns:r="http://schemas.openxmlformats.org/officeDocument/2006/relationships" r:id="rId13"/>
            </a:rPr>
            <a:t>lykeiodoukas.wordpress.com</a:t>
          </a:r>
          <a:r>
            <a:rPr lang="en-US" u="none" dirty="0" smtClean="0"/>
            <a:t>   </a:t>
          </a:r>
          <a:r>
            <a:rPr lang="en-US" u="none" dirty="0" smtClean="0">
              <a:hlinkClick xmlns:r="http://schemas.openxmlformats.org/officeDocument/2006/relationships" r:id="rId14"/>
            </a:rPr>
            <a:t>…/</a:t>
          </a:r>
          <a:r>
            <a:rPr lang="en-US" u="none" dirty="0" err="1" smtClean="0">
              <a:hlinkClick xmlns:r="http://schemas.openxmlformats.org/officeDocument/2006/relationships" r:id="rId14"/>
            </a:rPr>
            <a:t>erevnitikesergasies</a:t>
          </a:r>
          <a:endParaRPr lang="el-GR" u="none" dirty="0"/>
        </a:p>
      </dgm:t>
    </dgm:pt>
    <dgm:pt modelId="{E94A7D48-B98E-488E-9EC4-6C87BA018E8C}" type="parTrans" cxnId="{EC7E468D-F688-4ED2-B7BE-8C71C24D2682}">
      <dgm:prSet/>
      <dgm:spPr/>
      <dgm:t>
        <a:bodyPr/>
        <a:lstStyle/>
        <a:p>
          <a:endParaRPr lang="el-GR"/>
        </a:p>
      </dgm:t>
    </dgm:pt>
    <dgm:pt modelId="{B1971043-4FEF-486D-9382-F0DD010BA839}" type="sibTrans" cxnId="{EC7E468D-F688-4ED2-B7BE-8C71C24D2682}">
      <dgm:prSet/>
      <dgm:spPr/>
      <dgm:t>
        <a:bodyPr/>
        <a:lstStyle/>
        <a:p>
          <a:endParaRPr lang="el-GR"/>
        </a:p>
      </dgm:t>
    </dgm:pt>
    <dgm:pt modelId="{CD9D80C5-F43F-4351-B31E-840E55FC4E1D}">
      <dgm:prSet/>
      <dgm:spPr/>
      <dgm:t>
        <a:bodyPr/>
        <a:lstStyle/>
        <a:p>
          <a:r>
            <a:rPr lang="en-US" u="sng" dirty="0" smtClean="0">
              <a:hlinkClick xmlns:r="http://schemas.openxmlformats.org/officeDocument/2006/relationships" r:id="rId15"/>
            </a:rPr>
            <a:t>www.youtube.com/user/TheSoFGR</a:t>
          </a:r>
          <a:r>
            <a:rPr lang="en-US" u="none" dirty="0" smtClean="0"/>
            <a:t>   </a:t>
          </a:r>
          <a:r>
            <a:rPr lang="en-US" u="none" dirty="0" smtClean="0">
              <a:hlinkClick xmlns:r="http://schemas.openxmlformats.org/officeDocument/2006/relationships" r:id="rId16"/>
            </a:rPr>
            <a:t>…/</a:t>
          </a:r>
          <a:r>
            <a:rPr lang="en-US" u="sng" dirty="0" smtClean="0">
              <a:hlinkClick xmlns:r="http://schemas.openxmlformats.org/officeDocument/2006/relationships" r:id="rId16"/>
            </a:rPr>
            <a:t>Tech</a:t>
          </a:r>
          <a:endParaRPr lang="el-GR" dirty="0"/>
        </a:p>
      </dgm:t>
    </dgm:pt>
    <dgm:pt modelId="{06FAFEC7-220E-441E-97FD-053D145018EA}" type="parTrans" cxnId="{E39DA056-C884-488A-A9FD-09C96A985CB0}">
      <dgm:prSet/>
      <dgm:spPr/>
      <dgm:t>
        <a:bodyPr/>
        <a:lstStyle/>
        <a:p>
          <a:endParaRPr lang="el-GR"/>
        </a:p>
      </dgm:t>
    </dgm:pt>
    <dgm:pt modelId="{CEF8E5FE-EA98-4DA0-9515-4C89020C585E}" type="sibTrans" cxnId="{E39DA056-C884-488A-A9FD-09C96A985CB0}">
      <dgm:prSet/>
      <dgm:spPr/>
      <dgm:t>
        <a:bodyPr/>
        <a:lstStyle/>
        <a:p>
          <a:endParaRPr lang="el-GR"/>
        </a:p>
      </dgm:t>
    </dgm:pt>
    <dgm:pt modelId="{400112A1-1320-4705-9642-AA731197220B}">
      <dgm:prSet/>
      <dgm:spPr/>
      <dgm:t>
        <a:bodyPr/>
        <a:lstStyle/>
        <a:p>
          <a:r>
            <a:rPr lang="en-US" u="sng" dirty="0" smtClean="0">
              <a:hlinkClick xmlns:r="http://schemas.openxmlformats.org/officeDocument/2006/relationships" r:id="rId17"/>
            </a:rPr>
            <a:t>www.vimeo.com/user7627267</a:t>
          </a:r>
          <a:r>
            <a:rPr lang="en-US" u="none" dirty="0" smtClean="0"/>
            <a:t>   </a:t>
          </a:r>
          <a:r>
            <a:rPr lang="en-US" u="none" dirty="0" smtClean="0">
              <a:hlinkClick xmlns:r="http://schemas.openxmlformats.org/officeDocument/2006/relationships" r:id="rId18"/>
            </a:rPr>
            <a:t>…/</a:t>
          </a:r>
          <a:r>
            <a:rPr lang="en-US" u="sng" dirty="0" err="1" smtClean="0">
              <a:hlinkClick xmlns:r="http://schemas.openxmlformats.org/officeDocument/2006/relationships" r:id="rId18"/>
            </a:rPr>
            <a:t>EcoTrip</a:t>
          </a:r>
          <a:endParaRPr lang="el-GR" dirty="0"/>
        </a:p>
      </dgm:t>
    </dgm:pt>
    <dgm:pt modelId="{620C6FCE-DF2C-4D73-84D7-EE36D9E23090}" type="sibTrans" cxnId="{ACE382DF-2470-425E-9A15-A2491313E107}">
      <dgm:prSet/>
      <dgm:spPr/>
      <dgm:t>
        <a:bodyPr/>
        <a:lstStyle/>
        <a:p>
          <a:endParaRPr lang="el-GR"/>
        </a:p>
      </dgm:t>
    </dgm:pt>
    <dgm:pt modelId="{42ACBF56-2953-4FB9-BEA3-CDA2E036AB59}" type="parTrans" cxnId="{ACE382DF-2470-425E-9A15-A2491313E107}">
      <dgm:prSet/>
      <dgm:spPr/>
      <dgm:t>
        <a:bodyPr/>
        <a:lstStyle/>
        <a:p>
          <a:endParaRPr lang="el-GR"/>
        </a:p>
      </dgm:t>
    </dgm:pt>
    <dgm:pt modelId="{B5C2708A-CFF4-41C8-AA97-494FD2E35B34}">
      <dgm:prSet/>
      <dgm:spPr/>
      <dgm:t>
        <a:bodyPr/>
        <a:lstStyle/>
        <a:p>
          <a:r>
            <a:rPr lang="en-US" dirty="0" smtClean="0">
              <a:hlinkClick xmlns:r="http://schemas.openxmlformats.org/officeDocument/2006/relationships" r:id="rId19"/>
            </a:rPr>
            <a:t>www.facebook.com/groups/246992215315958</a:t>
          </a:r>
          <a:r>
            <a:rPr lang="en-US" dirty="0" smtClean="0"/>
            <a:t> </a:t>
          </a:r>
          <a:endParaRPr lang="el-GR" dirty="0"/>
        </a:p>
      </dgm:t>
    </dgm:pt>
    <dgm:pt modelId="{7EE47C62-B91D-48E0-91ED-0AD832C871A7}" type="parTrans" cxnId="{124575B8-3B97-4A77-8131-F4EFE7A204E7}">
      <dgm:prSet/>
      <dgm:spPr/>
      <dgm:t>
        <a:bodyPr/>
        <a:lstStyle/>
        <a:p>
          <a:endParaRPr lang="el-GR"/>
        </a:p>
      </dgm:t>
    </dgm:pt>
    <dgm:pt modelId="{451E3632-BE94-43CE-AB91-69316D109297}" type="sibTrans" cxnId="{124575B8-3B97-4A77-8131-F4EFE7A204E7}">
      <dgm:prSet/>
      <dgm:spPr/>
      <dgm:t>
        <a:bodyPr/>
        <a:lstStyle/>
        <a:p>
          <a:endParaRPr lang="el-GR"/>
        </a:p>
      </dgm:t>
    </dgm:pt>
    <dgm:pt modelId="{D3142524-145F-415C-9FDB-BE42BF4F87CF}">
      <dgm:prSet phldrT="[Text]"/>
      <dgm:spPr/>
      <dgm:t>
        <a:bodyPr/>
        <a:lstStyle/>
        <a:p>
          <a:r>
            <a:rPr lang="en-US" dirty="0" smtClean="0">
              <a:hlinkClick xmlns:r="http://schemas.openxmlformats.org/officeDocument/2006/relationships" r:id="rId20"/>
            </a:rPr>
            <a:t>sites.google.com/site/</a:t>
          </a:r>
          <a:r>
            <a:rPr lang="en-US" dirty="0" err="1" smtClean="0">
              <a:hlinkClick xmlns:r="http://schemas.openxmlformats.org/officeDocument/2006/relationships" r:id="rId20"/>
            </a:rPr>
            <a:t>sofwiki</a:t>
          </a:r>
          <a:r>
            <a:rPr lang="en-US" dirty="0" smtClean="0"/>
            <a:t> </a:t>
          </a:r>
          <a:endParaRPr lang="el-GR" dirty="0"/>
        </a:p>
      </dgm:t>
    </dgm:pt>
    <dgm:pt modelId="{F329F054-514A-4C14-942E-8A7C269A5848}" type="parTrans" cxnId="{FFF08076-7297-420D-B6B3-536A84AA5566}">
      <dgm:prSet/>
      <dgm:spPr/>
      <dgm:t>
        <a:bodyPr/>
        <a:lstStyle/>
        <a:p>
          <a:endParaRPr lang="el-GR"/>
        </a:p>
      </dgm:t>
    </dgm:pt>
    <dgm:pt modelId="{11EAAD36-80B9-4CCC-9AC7-D749D49F9267}" type="sibTrans" cxnId="{FFF08076-7297-420D-B6B3-536A84AA5566}">
      <dgm:prSet/>
      <dgm:spPr/>
      <dgm:t>
        <a:bodyPr/>
        <a:lstStyle/>
        <a:p>
          <a:endParaRPr lang="el-GR"/>
        </a:p>
      </dgm:t>
    </dgm:pt>
    <dgm:pt modelId="{1EF2CB1F-6EC3-48BF-BF21-F453311A0D2D}">
      <dgm:prSet/>
      <dgm:spPr/>
      <dgm:t>
        <a:bodyPr/>
        <a:lstStyle/>
        <a:p>
          <a:r>
            <a:rPr lang="en-US" dirty="0" smtClean="0">
              <a:hlinkClick xmlns:r="http://schemas.openxmlformats.org/officeDocument/2006/relationships" r:id="rId21"/>
            </a:rPr>
            <a:t>www.slideshare.net/doukasteam</a:t>
          </a:r>
          <a:r>
            <a:rPr lang="en-US" dirty="0" smtClean="0"/>
            <a:t> </a:t>
          </a:r>
          <a:endParaRPr lang="el-GR" dirty="0"/>
        </a:p>
      </dgm:t>
    </dgm:pt>
    <dgm:pt modelId="{D8C0837C-D182-4B00-90E2-67015D520346}" type="parTrans" cxnId="{F386B38F-9298-4BBC-AFA6-547C6A117C48}">
      <dgm:prSet/>
      <dgm:spPr/>
      <dgm:t>
        <a:bodyPr/>
        <a:lstStyle/>
        <a:p>
          <a:endParaRPr lang="el-GR"/>
        </a:p>
      </dgm:t>
    </dgm:pt>
    <dgm:pt modelId="{E9A2E723-8A30-4BB1-9C5D-E086C5149410}" type="sibTrans" cxnId="{F386B38F-9298-4BBC-AFA6-547C6A117C48}">
      <dgm:prSet/>
      <dgm:spPr/>
      <dgm:t>
        <a:bodyPr/>
        <a:lstStyle/>
        <a:p>
          <a:endParaRPr lang="el-GR"/>
        </a:p>
      </dgm:t>
    </dgm:pt>
    <dgm:pt modelId="{9019D714-00EC-4374-97BE-CA443981C1F2}">
      <dgm:prSet phldrT="[Text]"/>
      <dgm:spPr/>
      <dgm:t>
        <a:bodyPr/>
        <a:lstStyle/>
        <a:p>
          <a:r>
            <a:rPr lang="en-US" dirty="0" smtClean="0">
              <a:hlinkClick xmlns:r="http://schemas.openxmlformats.org/officeDocument/2006/relationships" r:id="rId22"/>
            </a:rPr>
            <a:t>www.ased.gr</a:t>
          </a:r>
          <a:endParaRPr lang="el-GR" dirty="0"/>
        </a:p>
      </dgm:t>
    </dgm:pt>
    <dgm:pt modelId="{40157F14-6FCB-4F5F-911D-0BB456F9D068}" type="parTrans" cxnId="{FB38A8BE-78D6-42FB-A97A-413672B63A62}">
      <dgm:prSet/>
      <dgm:spPr/>
      <dgm:t>
        <a:bodyPr/>
        <a:lstStyle/>
        <a:p>
          <a:endParaRPr lang="el-GR"/>
        </a:p>
      </dgm:t>
    </dgm:pt>
    <dgm:pt modelId="{272B800E-328A-479C-B0C6-2FD7341C9EC5}" type="sibTrans" cxnId="{FB38A8BE-78D6-42FB-A97A-413672B63A62}">
      <dgm:prSet/>
      <dgm:spPr/>
      <dgm:t>
        <a:bodyPr/>
        <a:lstStyle/>
        <a:p>
          <a:endParaRPr lang="el-GR"/>
        </a:p>
      </dgm:t>
    </dgm:pt>
    <dgm:pt modelId="{3E887B02-4C64-4C76-8623-632FCCF6A6B2}">
      <dgm:prSet phldrT="[Text]"/>
      <dgm:spPr/>
      <dgm:t>
        <a:bodyPr/>
        <a:lstStyle/>
        <a:p>
          <a:r>
            <a:rPr lang="en-US" dirty="0" smtClean="0">
              <a:hlinkClick xmlns:r="http://schemas.openxmlformats.org/officeDocument/2006/relationships" r:id="rId23"/>
            </a:rPr>
            <a:t>www.daiscenter.gr</a:t>
          </a:r>
          <a:r>
            <a:rPr lang="en-US" dirty="0" smtClean="0"/>
            <a:t> </a:t>
          </a:r>
          <a:endParaRPr lang="el-GR" dirty="0"/>
        </a:p>
      </dgm:t>
    </dgm:pt>
    <dgm:pt modelId="{57B74C43-9763-4245-85B0-6B6328D36AE2}" type="parTrans" cxnId="{27A340DE-1D28-41DB-9CEC-A407791FE631}">
      <dgm:prSet/>
      <dgm:spPr/>
      <dgm:t>
        <a:bodyPr/>
        <a:lstStyle/>
        <a:p>
          <a:endParaRPr lang="el-GR"/>
        </a:p>
      </dgm:t>
    </dgm:pt>
    <dgm:pt modelId="{EEF6421E-2462-4970-92D0-124D4AF9FC70}" type="sibTrans" cxnId="{27A340DE-1D28-41DB-9CEC-A407791FE631}">
      <dgm:prSet/>
      <dgm:spPr/>
      <dgm:t>
        <a:bodyPr/>
        <a:lstStyle/>
        <a:p>
          <a:endParaRPr lang="el-GR"/>
        </a:p>
      </dgm:t>
    </dgm:pt>
    <dgm:pt modelId="{1A8898A8-9560-4254-8C11-A588E0724DB0}" type="pres">
      <dgm:prSet presAssocID="{A1CC011B-1310-4380-816A-22C0080180D6}" presName="Name0" presStyleCnt="0">
        <dgm:presLayoutVars>
          <dgm:dir/>
          <dgm:animLvl val="lvl"/>
          <dgm:resizeHandles val="exact"/>
        </dgm:presLayoutVars>
      </dgm:prSet>
      <dgm:spPr/>
      <dgm:t>
        <a:bodyPr/>
        <a:lstStyle/>
        <a:p>
          <a:endParaRPr lang="el-GR"/>
        </a:p>
      </dgm:t>
    </dgm:pt>
    <dgm:pt modelId="{B658EFDC-3A20-41B0-813C-0CC335BAAFA9}" type="pres">
      <dgm:prSet presAssocID="{B005E656-50A7-4380-BA63-A6B848013DE1}" presName="linNode" presStyleCnt="0"/>
      <dgm:spPr/>
    </dgm:pt>
    <dgm:pt modelId="{EC462B16-4C45-4FC2-9A78-858D33218184}" type="pres">
      <dgm:prSet presAssocID="{B005E656-50A7-4380-BA63-A6B848013DE1}" presName="parentText" presStyleLbl="node1" presStyleIdx="0" presStyleCnt="7" custScaleX="80313" custScaleY="57910" custLinFactNeighborX="574" custLinFactNeighborY="5517">
        <dgm:presLayoutVars>
          <dgm:chMax val="1"/>
          <dgm:bulletEnabled val="1"/>
        </dgm:presLayoutVars>
      </dgm:prSet>
      <dgm:spPr/>
      <dgm:t>
        <a:bodyPr/>
        <a:lstStyle/>
        <a:p>
          <a:endParaRPr lang="el-GR"/>
        </a:p>
      </dgm:t>
    </dgm:pt>
    <dgm:pt modelId="{FAD663F4-9510-471E-A0C9-762F4B91AC6A}" type="pres">
      <dgm:prSet presAssocID="{B005E656-50A7-4380-BA63-A6B848013DE1}" presName="descendantText" presStyleLbl="alignAccFollowNode1" presStyleIdx="0" presStyleCnt="7" custScaleY="121097">
        <dgm:presLayoutVars>
          <dgm:bulletEnabled val="1"/>
        </dgm:presLayoutVars>
      </dgm:prSet>
      <dgm:spPr/>
      <dgm:t>
        <a:bodyPr/>
        <a:lstStyle/>
        <a:p>
          <a:endParaRPr lang="el-GR"/>
        </a:p>
      </dgm:t>
    </dgm:pt>
    <dgm:pt modelId="{8C33F54D-6E1E-4AF7-8558-A9CC2F5A0981}" type="pres">
      <dgm:prSet presAssocID="{FF964E53-891D-4736-8723-A1225B9EDE70}" presName="sp" presStyleCnt="0"/>
      <dgm:spPr/>
    </dgm:pt>
    <dgm:pt modelId="{AA694B5A-309A-4C99-B8A7-AB779E6E7CE1}" type="pres">
      <dgm:prSet presAssocID="{00E92310-B8E3-4B91-8C31-D897DA5C22C3}" presName="linNode" presStyleCnt="0"/>
      <dgm:spPr/>
    </dgm:pt>
    <dgm:pt modelId="{5D3136D6-55EB-4BE3-956E-4FACDCFD4ACE}" type="pres">
      <dgm:prSet presAssocID="{00E92310-B8E3-4B91-8C31-D897DA5C22C3}" presName="parentText" presStyleLbl="node1" presStyleIdx="1" presStyleCnt="7" custScaleX="80313" custScaleY="57910" custLinFactNeighborX="574" custLinFactNeighborY="5517">
        <dgm:presLayoutVars>
          <dgm:chMax val="1"/>
          <dgm:bulletEnabled val="1"/>
        </dgm:presLayoutVars>
      </dgm:prSet>
      <dgm:spPr/>
      <dgm:t>
        <a:bodyPr/>
        <a:lstStyle/>
        <a:p>
          <a:endParaRPr lang="el-GR"/>
        </a:p>
      </dgm:t>
    </dgm:pt>
    <dgm:pt modelId="{30B86E5C-633F-42BC-B6F5-8FE5CB4A2825}" type="pres">
      <dgm:prSet presAssocID="{00E92310-B8E3-4B91-8C31-D897DA5C22C3}" presName="descendantText" presStyleLbl="alignAccFollowNode1" presStyleIdx="1" presStyleCnt="7" custScaleY="121097">
        <dgm:presLayoutVars>
          <dgm:bulletEnabled val="1"/>
        </dgm:presLayoutVars>
      </dgm:prSet>
      <dgm:spPr/>
      <dgm:t>
        <a:bodyPr/>
        <a:lstStyle/>
        <a:p>
          <a:endParaRPr lang="el-GR"/>
        </a:p>
      </dgm:t>
    </dgm:pt>
    <dgm:pt modelId="{75FFD468-9A51-4831-9681-D1A8A4E4ACC7}" type="pres">
      <dgm:prSet presAssocID="{7C0AFA89-AD31-42F0-AAF1-53331491C55B}" presName="sp" presStyleCnt="0"/>
      <dgm:spPr/>
    </dgm:pt>
    <dgm:pt modelId="{6F670B67-742D-446A-B71F-FE1FE51CEF8B}" type="pres">
      <dgm:prSet presAssocID="{A85AB0D6-1710-4D9A-9A56-80C5D37F2F2B}" presName="linNode" presStyleCnt="0"/>
      <dgm:spPr/>
    </dgm:pt>
    <dgm:pt modelId="{749D5353-5A12-43A6-A5E9-DF45ADA11A7C}" type="pres">
      <dgm:prSet presAssocID="{A85AB0D6-1710-4D9A-9A56-80C5D37F2F2B}" presName="parentText" presStyleLbl="node1" presStyleIdx="2" presStyleCnt="7" custScaleX="80313" custScaleY="57910" custLinFactNeighborX="574" custLinFactNeighborY="5517">
        <dgm:presLayoutVars>
          <dgm:chMax val="1"/>
          <dgm:bulletEnabled val="1"/>
        </dgm:presLayoutVars>
      </dgm:prSet>
      <dgm:spPr/>
      <dgm:t>
        <a:bodyPr/>
        <a:lstStyle/>
        <a:p>
          <a:endParaRPr lang="el-GR"/>
        </a:p>
      </dgm:t>
    </dgm:pt>
    <dgm:pt modelId="{C09C1866-3A02-4FA6-84A7-F34C103367F5}" type="pres">
      <dgm:prSet presAssocID="{A85AB0D6-1710-4D9A-9A56-80C5D37F2F2B}" presName="descendantText" presStyleLbl="alignAccFollowNode1" presStyleIdx="2" presStyleCnt="7" custScaleY="121097">
        <dgm:presLayoutVars>
          <dgm:bulletEnabled val="1"/>
        </dgm:presLayoutVars>
      </dgm:prSet>
      <dgm:spPr/>
      <dgm:t>
        <a:bodyPr/>
        <a:lstStyle/>
        <a:p>
          <a:endParaRPr lang="el-GR"/>
        </a:p>
      </dgm:t>
    </dgm:pt>
    <dgm:pt modelId="{758F4109-0AD5-490C-85B2-BA4D8A07FF95}" type="pres">
      <dgm:prSet presAssocID="{44EFF7FC-A487-4900-B9CA-8ABB29377B87}" presName="sp" presStyleCnt="0"/>
      <dgm:spPr/>
    </dgm:pt>
    <dgm:pt modelId="{0E970D22-427E-4786-872E-4855A6272E47}" type="pres">
      <dgm:prSet presAssocID="{3557F2A7-58F5-4E02-A3C2-A730D0E30266}" presName="linNode" presStyleCnt="0"/>
      <dgm:spPr/>
    </dgm:pt>
    <dgm:pt modelId="{5BF48211-5707-4209-9D61-789F4A878391}" type="pres">
      <dgm:prSet presAssocID="{3557F2A7-58F5-4E02-A3C2-A730D0E30266}" presName="parentText" presStyleLbl="node1" presStyleIdx="3" presStyleCnt="7" custScaleX="80313" custScaleY="57910" custLinFactNeighborX="574" custLinFactNeighborY="5517">
        <dgm:presLayoutVars>
          <dgm:chMax val="1"/>
          <dgm:bulletEnabled val="1"/>
        </dgm:presLayoutVars>
      </dgm:prSet>
      <dgm:spPr/>
      <dgm:t>
        <a:bodyPr/>
        <a:lstStyle/>
        <a:p>
          <a:endParaRPr lang="el-GR"/>
        </a:p>
      </dgm:t>
    </dgm:pt>
    <dgm:pt modelId="{55AEE7F9-2C40-4FA4-8206-FCB2676E3908}" type="pres">
      <dgm:prSet presAssocID="{3557F2A7-58F5-4E02-A3C2-A730D0E30266}" presName="descendantText" presStyleLbl="alignAccFollowNode1" presStyleIdx="3" presStyleCnt="7" custScaleY="121097">
        <dgm:presLayoutVars>
          <dgm:bulletEnabled val="1"/>
        </dgm:presLayoutVars>
      </dgm:prSet>
      <dgm:spPr/>
      <dgm:t>
        <a:bodyPr/>
        <a:lstStyle/>
        <a:p>
          <a:endParaRPr lang="el-GR"/>
        </a:p>
      </dgm:t>
    </dgm:pt>
    <dgm:pt modelId="{E3771580-FE86-4FB6-9664-FA74AC595C92}" type="pres">
      <dgm:prSet presAssocID="{44D45B94-6851-4D7D-A257-621200E0FBA5}" presName="sp" presStyleCnt="0"/>
      <dgm:spPr/>
    </dgm:pt>
    <dgm:pt modelId="{C2D22619-E1E4-482F-9511-BFF7CC187F83}" type="pres">
      <dgm:prSet presAssocID="{312B9EF3-8935-438F-A953-29FE1A58BA5D}" presName="linNode" presStyleCnt="0"/>
      <dgm:spPr/>
    </dgm:pt>
    <dgm:pt modelId="{6BF50E15-20FC-4476-8174-009BABD39D6E}" type="pres">
      <dgm:prSet presAssocID="{312B9EF3-8935-438F-A953-29FE1A58BA5D}" presName="parentText" presStyleLbl="node1" presStyleIdx="4" presStyleCnt="7" custScaleX="80313" custScaleY="57910" custLinFactNeighborX="574" custLinFactNeighborY="5517">
        <dgm:presLayoutVars>
          <dgm:chMax val="1"/>
          <dgm:bulletEnabled val="1"/>
        </dgm:presLayoutVars>
      </dgm:prSet>
      <dgm:spPr/>
      <dgm:t>
        <a:bodyPr/>
        <a:lstStyle/>
        <a:p>
          <a:endParaRPr lang="el-GR"/>
        </a:p>
      </dgm:t>
    </dgm:pt>
    <dgm:pt modelId="{0A81780D-23F0-4B79-9491-F821D28FEFD2}" type="pres">
      <dgm:prSet presAssocID="{312B9EF3-8935-438F-A953-29FE1A58BA5D}" presName="descendantText" presStyleLbl="alignAccFollowNode1" presStyleIdx="4" presStyleCnt="7" custScaleY="121097">
        <dgm:presLayoutVars>
          <dgm:bulletEnabled val="1"/>
        </dgm:presLayoutVars>
      </dgm:prSet>
      <dgm:spPr/>
      <dgm:t>
        <a:bodyPr/>
        <a:lstStyle/>
        <a:p>
          <a:endParaRPr lang="el-GR"/>
        </a:p>
      </dgm:t>
    </dgm:pt>
    <dgm:pt modelId="{018ACA13-5C0C-4E14-807A-B938256A8973}" type="pres">
      <dgm:prSet presAssocID="{4DB477A3-3FBC-4358-BF6D-0FE26DE4CC46}" presName="sp" presStyleCnt="0"/>
      <dgm:spPr/>
    </dgm:pt>
    <dgm:pt modelId="{953F6A5B-59DD-4AA2-9884-5C5C1BEF4E29}" type="pres">
      <dgm:prSet presAssocID="{8C4B43BE-A462-4C95-B2FF-B503277F6226}" presName="linNode" presStyleCnt="0"/>
      <dgm:spPr/>
    </dgm:pt>
    <dgm:pt modelId="{8E879CD6-8B07-420D-BD46-41F507B0667D}" type="pres">
      <dgm:prSet presAssocID="{8C4B43BE-A462-4C95-B2FF-B503277F6226}" presName="parentText" presStyleLbl="node1" presStyleIdx="5" presStyleCnt="7" custScaleX="80313" custScaleY="57910">
        <dgm:presLayoutVars>
          <dgm:chMax val="1"/>
          <dgm:bulletEnabled val="1"/>
        </dgm:presLayoutVars>
      </dgm:prSet>
      <dgm:spPr/>
      <dgm:t>
        <a:bodyPr/>
        <a:lstStyle/>
        <a:p>
          <a:endParaRPr lang="el-GR"/>
        </a:p>
      </dgm:t>
    </dgm:pt>
    <dgm:pt modelId="{52FB8B88-13E2-4AD2-9BA9-AD880F7331B9}" type="pres">
      <dgm:prSet presAssocID="{8C4B43BE-A462-4C95-B2FF-B503277F6226}" presName="descendantText" presStyleLbl="alignAccFollowNode1" presStyleIdx="5" presStyleCnt="7" custScaleY="121097">
        <dgm:presLayoutVars>
          <dgm:bulletEnabled val="1"/>
        </dgm:presLayoutVars>
      </dgm:prSet>
      <dgm:spPr/>
      <dgm:t>
        <a:bodyPr/>
        <a:lstStyle/>
        <a:p>
          <a:endParaRPr lang="el-GR"/>
        </a:p>
      </dgm:t>
    </dgm:pt>
    <dgm:pt modelId="{16AF2BBB-58DF-4A54-A31A-48C3F1CEC3B3}" type="pres">
      <dgm:prSet presAssocID="{1C0E7FE7-B9E4-4EC2-B526-F1F28B09A76A}" presName="sp" presStyleCnt="0"/>
      <dgm:spPr/>
    </dgm:pt>
    <dgm:pt modelId="{7678EDCD-B0DF-4568-B67D-03D39568CDC7}" type="pres">
      <dgm:prSet presAssocID="{8DBA0FDD-E523-48F7-B147-33C74D5A02A8}" presName="linNode" presStyleCnt="0"/>
      <dgm:spPr/>
    </dgm:pt>
    <dgm:pt modelId="{58AFFFFE-31E5-43DE-832F-CDD354854526}" type="pres">
      <dgm:prSet presAssocID="{8DBA0FDD-E523-48F7-B147-33C74D5A02A8}" presName="parentText" presStyleLbl="node1" presStyleIdx="6" presStyleCnt="7" custScaleX="80313" custScaleY="57910">
        <dgm:presLayoutVars>
          <dgm:chMax val="1"/>
          <dgm:bulletEnabled val="1"/>
        </dgm:presLayoutVars>
      </dgm:prSet>
      <dgm:spPr/>
      <dgm:t>
        <a:bodyPr/>
        <a:lstStyle/>
        <a:p>
          <a:endParaRPr lang="el-GR"/>
        </a:p>
      </dgm:t>
    </dgm:pt>
    <dgm:pt modelId="{29EE5C15-C3EE-4545-9112-844EB1B2A9D8}" type="pres">
      <dgm:prSet presAssocID="{8DBA0FDD-E523-48F7-B147-33C74D5A02A8}" presName="descendantText" presStyleLbl="alignAccFollowNode1" presStyleIdx="6" presStyleCnt="7" custScaleY="121097">
        <dgm:presLayoutVars>
          <dgm:bulletEnabled val="1"/>
        </dgm:presLayoutVars>
      </dgm:prSet>
      <dgm:spPr/>
      <dgm:t>
        <a:bodyPr/>
        <a:lstStyle/>
        <a:p>
          <a:endParaRPr lang="el-GR"/>
        </a:p>
      </dgm:t>
    </dgm:pt>
  </dgm:ptLst>
  <dgm:cxnLst>
    <dgm:cxn modelId="{DE980C79-0B32-48E3-8AFC-B92C7C594EE5}" type="presOf" srcId="{E18C5BE9-7F68-40A8-83F0-4AD5D3C64524}" destId="{FAD663F4-9510-471E-A0C9-762F4B91AC6A}" srcOrd="0" destOrd="0" presId="urn:microsoft.com/office/officeart/2005/8/layout/vList5"/>
    <dgm:cxn modelId="{C2109857-2C55-446D-90C2-D9993CFD8DE7}" type="presOf" srcId="{312B9EF3-8935-438F-A953-29FE1A58BA5D}" destId="{6BF50E15-20FC-4476-8174-009BABD39D6E}" srcOrd="0" destOrd="0" presId="urn:microsoft.com/office/officeart/2005/8/layout/vList5"/>
    <dgm:cxn modelId="{19CC2EA8-BC0E-46BF-92E9-9AAFE00AC4D2}" type="presOf" srcId="{8C4B43BE-A462-4C95-B2FF-B503277F6226}" destId="{8E879CD6-8B07-420D-BD46-41F507B0667D}" srcOrd="0" destOrd="0" presId="urn:microsoft.com/office/officeart/2005/8/layout/vList5"/>
    <dgm:cxn modelId="{EC7E468D-F688-4ED2-B7BE-8C71C24D2682}" srcId="{00E92310-B8E3-4B91-8C31-D897DA5C22C3}" destId="{73D1FACF-1760-4D43-8862-BD7F4C688BEB}" srcOrd="2" destOrd="0" parTransId="{E94A7D48-B98E-488E-9EC4-6C87BA018E8C}" sibTransId="{B1971043-4FEF-486D-9382-F0DD010BA839}"/>
    <dgm:cxn modelId="{968291F7-80A7-4704-B8E1-9663782162BE}" type="presOf" srcId="{1EF2CB1F-6EC3-48BF-BF21-F453311A0D2D}" destId="{55AEE7F9-2C40-4FA4-8206-FCB2676E3908}" srcOrd="0" destOrd="1" presId="urn:microsoft.com/office/officeart/2005/8/layout/vList5"/>
    <dgm:cxn modelId="{ABDA4E82-57AF-4C93-B475-80A15C2368BF}" srcId="{A1CC011B-1310-4380-816A-22C0080180D6}" destId="{8DBA0FDD-E523-48F7-B147-33C74D5A02A8}" srcOrd="6" destOrd="0" parTransId="{F24DFF2F-41D9-4046-AE4E-F490EC419046}" sibTransId="{83AA0629-0580-47DC-A206-EB1B67EC5D3E}"/>
    <dgm:cxn modelId="{5514A331-DF99-473E-A9F3-B9B33E8249C4}" type="presOf" srcId="{1CCC6017-DEA7-4E57-8A8D-371B77C68C83}" destId="{0A81780D-23F0-4B79-9491-F821D28FEFD2}" srcOrd="0" destOrd="0" presId="urn:microsoft.com/office/officeart/2005/8/layout/vList5"/>
    <dgm:cxn modelId="{E33B94D9-1E2C-482C-902E-90C4F7740845}" type="presOf" srcId="{3E887B02-4C64-4C76-8623-632FCCF6A6B2}" destId="{FAD663F4-9510-471E-A0C9-762F4B91AC6A}" srcOrd="0" destOrd="2" presId="urn:microsoft.com/office/officeart/2005/8/layout/vList5"/>
    <dgm:cxn modelId="{FB38A8BE-78D6-42FB-A97A-413672B63A62}" srcId="{B005E656-50A7-4380-BA63-A6B848013DE1}" destId="{9019D714-00EC-4374-97BE-CA443981C1F2}" srcOrd="1" destOrd="0" parTransId="{40157F14-6FCB-4F5F-911D-0BB456F9D068}" sibTransId="{272B800E-328A-479C-B0C6-2FD7341C9EC5}"/>
    <dgm:cxn modelId="{EB9E80A0-A790-4C6D-81A7-BB06188E3BC2}" srcId="{A85AB0D6-1710-4D9A-9A56-80C5D37F2F2B}" destId="{3C6018A0-6ED1-45B7-A355-7590319EFE67}" srcOrd="1" destOrd="0" parTransId="{FFC3B13D-6F0A-4C5F-A62A-00E9FEC49815}" sibTransId="{ADB94392-89E7-4CE3-96DB-41B56D631B0F}"/>
    <dgm:cxn modelId="{ACE382DF-2470-425E-9A15-A2491313E107}" srcId="{312B9EF3-8935-438F-A953-29FE1A58BA5D}" destId="{400112A1-1320-4705-9642-AA731197220B}" srcOrd="2" destOrd="0" parTransId="{42ACBF56-2953-4FB9-BEA3-CDA2E036AB59}" sibTransId="{620C6FCE-DF2C-4D73-84D7-EE36D9E23090}"/>
    <dgm:cxn modelId="{D017D19A-EC53-42C9-9494-C87A6946A7D7}" type="presOf" srcId="{CD9D80C5-F43F-4351-B31E-840E55FC4E1D}" destId="{0A81780D-23F0-4B79-9491-F821D28FEFD2}" srcOrd="0" destOrd="1" presId="urn:microsoft.com/office/officeart/2005/8/layout/vList5"/>
    <dgm:cxn modelId="{DDCD0552-5781-4B51-A64F-717DA062094E}" type="presOf" srcId="{2909320B-8AD8-4C8E-A052-1777588B6DDA}" destId="{52FB8B88-13E2-4AD2-9BA9-AD880F7331B9}" srcOrd="0" destOrd="0" presId="urn:microsoft.com/office/officeart/2005/8/layout/vList5"/>
    <dgm:cxn modelId="{E39DA056-C884-488A-A9FD-09C96A985CB0}" srcId="{312B9EF3-8935-438F-A953-29FE1A58BA5D}" destId="{CD9D80C5-F43F-4351-B31E-840E55FC4E1D}" srcOrd="1" destOrd="0" parTransId="{06FAFEC7-220E-441E-97FD-053D145018EA}" sibTransId="{CEF8E5FE-EA98-4DA0-9515-4C89020C585E}"/>
    <dgm:cxn modelId="{8E793E4E-7EA4-4BFE-A654-0647FA040F06}" type="presOf" srcId="{FA8FEA43-567E-4C41-8F80-F2367C8212D6}" destId="{29EE5C15-C3EE-4545-9112-844EB1B2A9D8}" srcOrd="0" destOrd="1" presId="urn:microsoft.com/office/officeart/2005/8/layout/vList5"/>
    <dgm:cxn modelId="{0655AEED-B4C4-49A8-AD53-AE3FEC3EC8FE}" type="presOf" srcId="{D3142524-145F-415C-9FDB-BE42BF4F87CF}" destId="{C09C1866-3A02-4FA6-84A7-F34C103367F5}" srcOrd="0" destOrd="0" presId="urn:microsoft.com/office/officeart/2005/8/layout/vList5"/>
    <dgm:cxn modelId="{A7DF7E56-42AA-4763-8B49-092DCBFFF468}" type="presOf" srcId="{3557F2A7-58F5-4E02-A3C2-A730D0E30266}" destId="{5BF48211-5707-4209-9D61-789F4A878391}" srcOrd="0" destOrd="0" presId="urn:microsoft.com/office/officeart/2005/8/layout/vList5"/>
    <dgm:cxn modelId="{9EC4A73A-BA93-4EE8-9F6A-436584C449ED}" srcId="{A1CC011B-1310-4380-816A-22C0080180D6}" destId="{A85AB0D6-1710-4D9A-9A56-80C5D37F2F2B}" srcOrd="2" destOrd="0" parTransId="{4F9ED4C4-2012-4566-A281-8ACF4560044B}" sibTransId="{44EFF7FC-A487-4900-B9CA-8ABB29377B87}"/>
    <dgm:cxn modelId="{BB9D69D0-D138-4E00-90E8-A8F5F980A9E7}" type="presOf" srcId="{D63E8E8F-D114-42E2-AAE3-3688E436B2E0}" destId="{30B86E5C-633F-42BC-B6F5-8FE5CB4A2825}" srcOrd="0" destOrd="1" presId="urn:microsoft.com/office/officeart/2005/8/layout/vList5"/>
    <dgm:cxn modelId="{E6C31CDA-7A6F-4C4F-A028-72B9E87F7824}" srcId="{A1CC011B-1310-4380-816A-22C0080180D6}" destId="{8C4B43BE-A462-4C95-B2FF-B503277F6226}" srcOrd="5" destOrd="0" parTransId="{D90F4D85-8968-4BD6-9544-6F3F26EC2753}" sibTransId="{1C0E7FE7-B9E4-4EC2-B526-F1F28B09A76A}"/>
    <dgm:cxn modelId="{3A4B982D-4ABC-404F-AE23-AAB464867F7D}" srcId="{8C4B43BE-A462-4C95-B2FF-B503277F6226}" destId="{2909320B-8AD8-4C8E-A052-1777588B6DDA}" srcOrd="0" destOrd="0" parTransId="{E852CDED-33B1-40FC-9DAE-DF57432AA7F4}" sibTransId="{31226C00-C0DB-492F-BDD0-0CCB953D3118}"/>
    <dgm:cxn modelId="{B14A9514-3C0F-4822-BAC9-2ECA8BEB8547}" srcId="{A85AB0D6-1710-4D9A-9A56-80C5D37F2F2B}" destId="{F73C96DF-32F9-4C54-BF51-5865703DF4B0}" srcOrd="2" destOrd="0" parTransId="{2EC60166-D533-44CF-849F-6484BBADCA26}" sibTransId="{9A15605F-35A9-4F62-8FB8-C9EEB0807E4E}"/>
    <dgm:cxn modelId="{27A340DE-1D28-41DB-9CEC-A407791FE631}" srcId="{B005E656-50A7-4380-BA63-A6B848013DE1}" destId="{3E887B02-4C64-4C76-8623-632FCCF6A6B2}" srcOrd="2" destOrd="0" parTransId="{57B74C43-9763-4245-85B0-6B6328D36AE2}" sibTransId="{EEF6421E-2462-4970-92D0-124D4AF9FC70}"/>
    <dgm:cxn modelId="{B1616DBC-4E45-4EB6-B3C7-C5A13A02D57C}" type="presOf" srcId="{A1CC011B-1310-4380-816A-22C0080180D6}" destId="{1A8898A8-9560-4254-8C11-A588E0724DB0}" srcOrd="0" destOrd="0" presId="urn:microsoft.com/office/officeart/2005/8/layout/vList5"/>
    <dgm:cxn modelId="{D3D77B65-95B8-4769-A3E6-4C18E35F7A0C}" srcId="{00E92310-B8E3-4B91-8C31-D897DA5C22C3}" destId="{C296980D-29AD-4EF4-B29B-31A458E34FE3}" srcOrd="0" destOrd="0" parTransId="{94478656-873B-4365-B22F-53C7F001E15E}" sibTransId="{E51A6158-4D85-4B7B-94C9-6E128E322C29}"/>
    <dgm:cxn modelId="{BC50E6DB-180B-466C-8D81-DBF54B882ACF}" type="presOf" srcId="{00E92310-B8E3-4B91-8C31-D897DA5C22C3}" destId="{5D3136D6-55EB-4BE3-956E-4FACDCFD4ACE}" srcOrd="0" destOrd="0" presId="urn:microsoft.com/office/officeart/2005/8/layout/vList5"/>
    <dgm:cxn modelId="{78B78EA2-5656-4A36-9187-DDD9D3B95433}" srcId="{A1CC011B-1310-4380-816A-22C0080180D6}" destId="{00E92310-B8E3-4B91-8C31-D897DA5C22C3}" srcOrd="1" destOrd="0" parTransId="{EEEF7D75-BFDB-426E-A2EC-BD648F784F1C}" sibTransId="{7C0AFA89-AD31-42F0-AAF1-53331491C55B}"/>
    <dgm:cxn modelId="{124575B8-3B97-4A77-8131-F4EFE7A204E7}" srcId="{8DBA0FDD-E523-48F7-B147-33C74D5A02A8}" destId="{B5C2708A-CFF4-41C8-AA97-494FD2E35B34}" srcOrd="2" destOrd="0" parTransId="{7EE47C62-B91D-48E0-91ED-0AD832C871A7}" sibTransId="{451E3632-BE94-43CE-AB91-69316D109297}"/>
    <dgm:cxn modelId="{9E75E19D-305C-4828-8EC9-32F4B3424865}" type="presOf" srcId="{73D1FACF-1760-4D43-8862-BD7F4C688BEB}" destId="{30B86E5C-633F-42BC-B6F5-8FE5CB4A2825}" srcOrd="0" destOrd="2" presId="urn:microsoft.com/office/officeart/2005/8/layout/vList5"/>
    <dgm:cxn modelId="{47522C22-611C-45AE-9734-69D6D822473E}" srcId="{00E92310-B8E3-4B91-8C31-D897DA5C22C3}" destId="{D63E8E8F-D114-42E2-AAE3-3688E436B2E0}" srcOrd="1" destOrd="0" parTransId="{4E80BB6B-F5B3-4EE5-92E3-A034854ECC40}" sibTransId="{13994CED-9AAD-41CF-BD12-87B69C6A4F7C}"/>
    <dgm:cxn modelId="{BEB8917D-CA38-4156-97A2-AF6703661A81}" srcId="{A1CC011B-1310-4380-816A-22C0080180D6}" destId="{312B9EF3-8935-438F-A953-29FE1A58BA5D}" srcOrd="4" destOrd="0" parTransId="{B982148B-4A78-4EF5-AE5C-EBA9C2C7C3BF}" sibTransId="{4DB477A3-3FBC-4358-BF6D-0FE26DE4CC46}"/>
    <dgm:cxn modelId="{F386B38F-9298-4BBC-AFA6-547C6A117C48}" srcId="{3557F2A7-58F5-4E02-A3C2-A730D0E30266}" destId="{1EF2CB1F-6EC3-48BF-BF21-F453311A0D2D}" srcOrd="1" destOrd="0" parTransId="{D8C0837C-D182-4B00-90E2-67015D520346}" sibTransId="{E9A2E723-8A30-4BB1-9C5D-E086C5149410}"/>
    <dgm:cxn modelId="{46AA3BE1-0703-4649-A9A5-98B9342ADC54}" srcId="{8DBA0FDD-E523-48F7-B147-33C74D5A02A8}" destId="{FA8FEA43-567E-4C41-8F80-F2367C8212D6}" srcOrd="1" destOrd="0" parTransId="{524C554E-AEA4-4CDB-8B13-B05AD16AC12F}" sibTransId="{10806102-68F5-4498-A0C1-5E5AE3EB01A4}"/>
    <dgm:cxn modelId="{F0C13167-C2B1-4CD7-B042-191E57F0CAA5}" srcId="{A1CC011B-1310-4380-816A-22C0080180D6}" destId="{B005E656-50A7-4380-BA63-A6B848013DE1}" srcOrd="0" destOrd="0" parTransId="{99A3C364-642D-45A4-B739-6AD176B06B97}" sibTransId="{FF964E53-891D-4736-8723-A1225B9EDE70}"/>
    <dgm:cxn modelId="{BF1FE72C-4BB4-4BD5-8F1F-F0CEFA905B46}" type="presOf" srcId="{B005E656-50A7-4380-BA63-A6B848013DE1}" destId="{EC462B16-4C45-4FC2-9A78-858D33218184}" srcOrd="0" destOrd="0" presId="urn:microsoft.com/office/officeart/2005/8/layout/vList5"/>
    <dgm:cxn modelId="{3036F5AA-5735-47D4-B637-2BC65269FE80}" type="presOf" srcId="{400112A1-1320-4705-9642-AA731197220B}" destId="{0A81780D-23F0-4B79-9491-F821D28FEFD2}" srcOrd="0" destOrd="2" presId="urn:microsoft.com/office/officeart/2005/8/layout/vList5"/>
    <dgm:cxn modelId="{828E16B1-6010-4295-B7BF-365E97BDB3D0}" type="presOf" srcId="{3C6018A0-6ED1-45B7-A355-7590319EFE67}" destId="{C09C1866-3A02-4FA6-84A7-F34C103367F5}" srcOrd="0" destOrd="1" presId="urn:microsoft.com/office/officeart/2005/8/layout/vList5"/>
    <dgm:cxn modelId="{50BFF633-4A7B-477F-A219-D5B95C903AAF}" type="presOf" srcId="{82E6BFFE-CBD6-4262-8707-4D3C0FD569C5}" destId="{55AEE7F9-2C40-4FA4-8206-FCB2676E3908}" srcOrd="0" destOrd="0" presId="urn:microsoft.com/office/officeart/2005/8/layout/vList5"/>
    <dgm:cxn modelId="{6781D008-3CD7-4160-A715-AD46508066D2}" type="presOf" srcId="{B5C2708A-CFF4-41C8-AA97-494FD2E35B34}" destId="{29EE5C15-C3EE-4545-9112-844EB1B2A9D8}" srcOrd="0" destOrd="2" presId="urn:microsoft.com/office/officeart/2005/8/layout/vList5"/>
    <dgm:cxn modelId="{FB143282-BC8D-4921-83D9-46626CFCE85D}" type="presOf" srcId="{C296980D-29AD-4EF4-B29B-31A458E34FE3}" destId="{30B86E5C-633F-42BC-B6F5-8FE5CB4A2825}" srcOrd="0" destOrd="0" presId="urn:microsoft.com/office/officeart/2005/8/layout/vList5"/>
    <dgm:cxn modelId="{C4343CFC-1525-4C7C-807E-F9AED54F498F}" type="presOf" srcId="{8A08DB32-F500-46B2-BD19-CB9023B9EC85}" destId="{29EE5C15-C3EE-4545-9112-844EB1B2A9D8}" srcOrd="0" destOrd="0" presId="urn:microsoft.com/office/officeart/2005/8/layout/vList5"/>
    <dgm:cxn modelId="{FFF08076-7297-420D-B6B3-536A84AA5566}" srcId="{A85AB0D6-1710-4D9A-9A56-80C5D37F2F2B}" destId="{D3142524-145F-415C-9FDB-BE42BF4F87CF}" srcOrd="0" destOrd="0" parTransId="{F329F054-514A-4C14-942E-8A7C269A5848}" sibTransId="{11EAAD36-80B9-4CCC-9AC7-D749D49F9267}"/>
    <dgm:cxn modelId="{0DF36AC2-45A7-4B93-9E01-1BCBB7C03646}" type="presOf" srcId="{F73C96DF-32F9-4C54-BF51-5865703DF4B0}" destId="{C09C1866-3A02-4FA6-84A7-F34C103367F5}" srcOrd="0" destOrd="2" presId="urn:microsoft.com/office/officeart/2005/8/layout/vList5"/>
    <dgm:cxn modelId="{108C1354-F9C5-4A01-8E4F-3003BB798617}" type="presOf" srcId="{8DBA0FDD-E523-48F7-B147-33C74D5A02A8}" destId="{58AFFFFE-31E5-43DE-832F-CDD354854526}" srcOrd="0" destOrd="0" presId="urn:microsoft.com/office/officeart/2005/8/layout/vList5"/>
    <dgm:cxn modelId="{FAF04E5A-76EE-4EAD-AFB4-A4AECF27C63B}" type="presOf" srcId="{9019D714-00EC-4374-97BE-CA443981C1F2}" destId="{FAD663F4-9510-471E-A0C9-762F4B91AC6A}" srcOrd="0" destOrd="1" presId="urn:microsoft.com/office/officeart/2005/8/layout/vList5"/>
    <dgm:cxn modelId="{9205E752-7516-4D4B-AEDE-B3FBDDB5B437}" type="presOf" srcId="{A85AB0D6-1710-4D9A-9A56-80C5D37F2F2B}" destId="{749D5353-5A12-43A6-A5E9-DF45ADA11A7C}" srcOrd="0" destOrd="0" presId="urn:microsoft.com/office/officeart/2005/8/layout/vList5"/>
    <dgm:cxn modelId="{7933F011-5A3B-4BF4-922D-1576DE7FD256}" srcId="{3557F2A7-58F5-4E02-A3C2-A730D0E30266}" destId="{82E6BFFE-CBD6-4262-8707-4D3C0FD569C5}" srcOrd="0" destOrd="0" parTransId="{C5C1E637-B832-47A9-A32D-CCC6DBC0E183}" sibTransId="{A99294E6-A4B2-4E05-B537-03C8CEAB0AA8}"/>
    <dgm:cxn modelId="{15F840B1-D27E-4ACA-A75F-7D9EBE786217}" srcId="{312B9EF3-8935-438F-A953-29FE1A58BA5D}" destId="{1CCC6017-DEA7-4E57-8A8D-371B77C68C83}" srcOrd="0" destOrd="0" parTransId="{DF0E7054-9AB8-4F69-81F6-40608BFA4CF4}" sibTransId="{691E4610-1BCD-4049-A4A7-D45B12CAC593}"/>
    <dgm:cxn modelId="{421CF99D-6343-4C6A-B210-75DE5A369632}" srcId="{A1CC011B-1310-4380-816A-22C0080180D6}" destId="{3557F2A7-58F5-4E02-A3C2-A730D0E30266}" srcOrd="3" destOrd="0" parTransId="{5D56E6BF-2012-473F-BC5C-E470189D2F6D}" sibTransId="{44D45B94-6851-4D7D-A257-621200E0FBA5}"/>
    <dgm:cxn modelId="{A4C316E3-0F44-4DFD-99F4-CAF26C8BFDCD}" srcId="{8DBA0FDD-E523-48F7-B147-33C74D5A02A8}" destId="{8A08DB32-F500-46B2-BD19-CB9023B9EC85}" srcOrd="0" destOrd="0" parTransId="{31ADEA16-859C-43A1-B552-8B1C3CBA44B2}" sibTransId="{647B0CBE-10E0-4A89-B96A-2CFBCD797E31}"/>
    <dgm:cxn modelId="{5F63F61B-E615-420C-A2E6-765251F65ED6}" srcId="{B005E656-50A7-4380-BA63-A6B848013DE1}" destId="{E18C5BE9-7F68-40A8-83F0-4AD5D3C64524}" srcOrd="0" destOrd="0" parTransId="{329134CC-C371-4D61-AB3E-A0FD566BEF63}" sibTransId="{28B9DA35-108D-4422-B6FE-EA843C72DE3D}"/>
    <dgm:cxn modelId="{9DC792A9-4E76-4FD4-B6DA-B2FE045A0E86}" type="presParOf" srcId="{1A8898A8-9560-4254-8C11-A588E0724DB0}" destId="{B658EFDC-3A20-41B0-813C-0CC335BAAFA9}" srcOrd="0" destOrd="0" presId="urn:microsoft.com/office/officeart/2005/8/layout/vList5"/>
    <dgm:cxn modelId="{038E3C29-A3B3-4727-B2ED-239F1F220CE8}" type="presParOf" srcId="{B658EFDC-3A20-41B0-813C-0CC335BAAFA9}" destId="{EC462B16-4C45-4FC2-9A78-858D33218184}" srcOrd="0" destOrd="0" presId="urn:microsoft.com/office/officeart/2005/8/layout/vList5"/>
    <dgm:cxn modelId="{493B96F5-A423-46B7-8305-1C6FB7EE1737}" type="presParOf" srcId="{B658EFDC-3A20-41B0-813C-0CC335BAAFA9}" destId="{FAD663F4-9510-471E-A0C9-762F4B91AC6A}" srcOrd="1" destOrd="0" presId="urn:microsoft.com/office/officeart/2005/8/layout/vList5"/>
    <dgm:cxn modelId="{F7748694-1910-4D0A-BB90-B9306119743F}" type="presParOf" srcId="{1A8898A8-9560-4254-8C11-A588E0724DB0}" destId="{8C33F54D-6E1E-4AF7-8558-A9CC2F5A0981}" srcOrd="1" destOrd="0" presId="urn:microsoft.com/office/officeart/2005/8/layout/vList5"/>
    <dgm:cxn modelId="{1EE87B61-3E9F-4928-8A9E-5E7BA8075D04}" type="presParOf" srcId="{1A8898A8-9560-4254-8C11-A588E0724DB0}" destId="{AA694B5A-309A-4C99-B8A7-AB779E6E7CE1}" srcOrd="2" destOrd="0" presId="urn:microsoft.com/office/officeart/2005/8/layout/vList5"/>
    <dgm:cxn modelId="{721A33F6-F7BA-4B7C-8C7F-E50AFBABD752}" type="presParOf" srcId="{AA694B5A-309A-4C99-B8A7-AB779E6E7CE1}" destId="{5D3136D6-55EB-4BE3-956E-4FACDCFD4ACE}" srcOrd="0" destOrd="0" presId="urn:microsoft.com/office/officeart/2005/8/layout/vList5"/>
    <dgm:cxn modelId="{D381C765-CD9E-4B2C-BCF9-E91E1E09963B}" type="presParOf" srcId="{AA694B5A-309A-4C99-B8A7-AB779E6E7CE1}" destId="{30B86E5C-633F-42BC-B6F5-8FE5CB4A2825}" srcOrd="1" destOrd="0" presId="urn:microsoft.com/office/officeart/2005/8/layout/vList5"/>
    <dgm:cxn modelId="{CB9950C3-ACDA-4879-B01C-C0F9DC5D9BD0}" type="presParOf" srcId="{1A8898A8-9560-4254-8C11-A588E0724DB0}" destId="{75FFD468-9A51-4831-9681-D1A8A4E4ACC7}" srcOrd="3" destOrd="0" presId="urn:microsoft.com/office/officeart/2005/8/layout/vList5"/>
    <dgm:cxn modelId="{9895DAEA-7E62-4FF4-A3C2-5D680131861C}" type="presParOf" srcId="{1A8898A8-9560-4254-8C11-A588E0724DB0}" destId="{6F670B67-742D-446A-B71F-FE1FE51CEF8B}" srcOrd="4" destOrd="0" presId="urn:microsoft.com/office/officeart/2005/8/layout/vList5"/>
    <dgm:cxn modelId="{14C1F9F6-1C72-467C-8BC1-DEA72BCFB9BE}" type="presParOf" srcId="{6F670B67-742D-446A-B71F-FE1FE51CEF8B}" destId="{749D5353-5A12-43A6-A5E9-DF45ADA11A7C}" srcOrd="0" destOrd="0" presId="urn:microsoft.com/office/officeart/2005/8/layout/vList5"/>
    <dgm:cxn modelId="{60F01C24-2400-4291-B6D4-B8EE4666ABE5}" type="presParOf" srcId="{6F670B67-742D-446A-B71F-FE1FE51CEF8B}" destId="{C09C1866-3A02-4FA6-84A7-F34C103367F5}" srcOrd="1" destOrd="0" presId="urn:microsoft.com/office/officeart/2005/8/layout/vList5"/>
    <dgm:cxn modelId="{F838ED83-8035-4FB1-B053-E46BC4017BEB}" type="presParOf" srcId="{1A8898A8-9560-4254-8C11-A588E0724DB0}" destId="{758F4109-0AD5-490C-85B2-BA4D8A07FF95}" srcOrd="5" destOrd="0" presId="urn:microsoft.com/office/officeart/2005/8/layout/vList5"/>
    <dgm:cxn modelId="{BF3F6433-F496-474D-BFB2-2A1935C369FD}" type="presParOf" srcId="{1A8898A8-9560-4254-8C11-A588E0724DB0}" destId="{0E970D22-427E-4786-872E-4855A6272E47}" srcOrd="6" destOrd="0" presId="urn:microsoft.com/office/officeart/2005/8/layout/vList5"/>
    <dgm:cxn modelId="{1A1D6FF4-FBE2-405D-9E02-C919D0DF06EE}" type="presParOf" srcId="{0E970D22-427E-4786-872E-4855A6272E47}" destId="{5BF48211-5707-4209-9D61-789F4A878391}" srcOrd="0" destOrd="0" presId="urn:microsoft.com/office/officeart/2005/8/layout/vList5"/>
    <dgm:cxn modelId="{6D9F04C1-4F70-42C2-BF7F-31579F862F82}" type="presParOf" srcId="{0E970D22-427E-4786-872E-4855A6272E47}" destId="{55AEE7F9-2C40-4FA4-8206-FCB2676E3908}" srcOrd="1" destOrd="0" presId="urn:microsoft.com/office/officeart/2005/8/layout/vList5"/>
    <dgm:cxn modelId="{751D1E05-81FA-470C-B80C-AB4BC8007E12}" type="presParOf" srcId="{1A8898A8-9560-4254-8C11-A588E0724DB0}" destId="{E3771580-FE86-4FB6-9664-FA74AC595C92}" srcOrd="7" destOrd="0" presId="urn:microsoft.com/office/officeart/2005/8/layout/vList5"/>
    <dgm:cxn modelId="{C9E415D1-8C6C-4899-A991-F1D9A7F7EBA8}" type="presParOf" srcId="{1A8898A8-9560-4254-8C11-A588E0724DB0}" destId="{C2D22619-E1E4-482F-9511-BFF7CC187F83}" srcOrd="8" destOrd="0" presId="urn:microsoft.com/office/officeart/2005/8/layout/vList5"/>
    <dgm:cxn modelId="{F0DD1CAD-827D-47AB-A615-39B89FDDD1EB}" type="presParOf" srcId="{C2D22619-E1E4-482F-9511-BFF7CC187F83}" destId="{6BF50E15-20FC-4476-8174-009BABD39D6E}" srcOrd="0" destOrd="0" presId="urn:microsoft.com/office/officeart/2005/8/layout/vList5"/>
    <dgm:cxn modelId="{0D147452-8F84-4C18-AD15-FAEF10B6C992}" type="presParOf" srcId="{C2D22619-E1E4-482F-9511-BFF7CC187F83}" destId="{0A81780D-23F0-4B79-9491-F821D28FEFD2}" srcOrd="1" destOrd="0" presId="urn:microsoft.com/office/officeart/2005/8/layout/vList5"/>
    <dgm:cxn modelId="{23B47BE0-5EFC-4324-8B17-2A454167D2E1}" type="presParOf" srcId="{1A8898A8-9560-4254-8C11-A588E0724DB0}" destId="{018ACA13-5C0C-4E14-807A-B938256A8973}" srcOrd="9" destOrd="0" presId="urn:microsoft.com/office/officeart/2005/8/layout/vList5"/>
    <dgm:cxn modelId="{4C5C01E4-D95D-4496-96D9-A5F4A70FA773}" type="presParOf" srcId="{1A8898A8-9560-4254-8C11-A588E0724DB0}" destId="{953F6A5B-59DD-4AA2-9884-5C5C1BEF4E29}" srcOrd="10" destOrd="0" presId="urn:microsoft.com/office/officeart/2005/8/layout/vList5"/>
    <dgm:cxn modelId="{0CBBD98B-9C60-419F-90D8-EE31A0C7ADD3}" type="presParOf" srcId="{953F6A5B-59DD-4AA2-9884-5C5C1BEF4E29}" destId="{8E879CD6-8B07-420D-BD46-41F507B0667D}" srcOrd="0" destOrd="0" presId="urn:microsoft.com/office/officeart/2005/8/layout/vList5"/>
    <dgm:cxn modelId="{8BB7A5B9-ECF7-44CD-B0B4-7A3BCA2DB4B4}" type="presParOf" srcId="{953F6A5B-59DD-4AA2-9884-5C5C1BEF4E29}" destId="{52FB8B88-13E2-4AD2-9BA9-AD880F7331B9}" srcOrd="1" destOrd="0" presId="urn:microsoft.com/office/officeart/2005/8/layout/vList5"/>
    <dgm:cxn modelId="{275D66F6-2C28-45EB-BCD4-268746406F9D}" type="presParOf" srcId="{1A8898A8-9560-4254-8C11-A588E0724DB0}" destId="{16AF2BBB-58DF-4A54-A31A-48C3F1CEC3B3}" srcOrd="11" destOrd="0" presId="urn:microsoft.com/office/officeart/2005/8/layout/vList5"/>
    <dgm:cxn modelId="{0CBBA3BF-A9CC-46F0-B852-928715CEF8B5}" type="presParOf" srcId="{1A8898A8-9560-4254-8C11-A588E0724DB0}" destId="{7678EDCD-B0DF-4568-B67D-03D39568CDC7}" srcOrd="12" destOrd="0" presId="urn:microsoft.com/office/officeart/2005/8/layout/vList5"/>
    <dgm:cxn modelId="{5D952215-D602-4256-9F54-485C657D0577}" type="presParOf" srcId="{7678EDCD-B0DF-4568-B67D-03D39568CDC7}" destId="{58AFFFFE-31E5-43DE-832F-CDD354854526}" srcOrd="0" destOrd="0" presId="urn:microsoft.com/office/officeart/2005/8/layout/vList5"/>
    <dgm:cxn modelId="{8E3A5EAB-43B3-49A7-BE8F-DFAB4911E220}" type="presParOf" srcId="{7678EDCD-B0DF-4568-B67D-03D39568CDC7}" destId="{29EE5C15-C3EE-4545-9112-844EB1B2A9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E64D8-B12C-4858-906B-C2B94206B0C9}">
      <dsp:nvSpPr>
        <dsp:cNvPr id="0" name=""/>
        <dsp:cNvSpPr/>
      </dsp:nvSpPr>
      <dsp:spPr>
        <a:xfrm rot="5400000">
          <a:off x="4828680" y="-2019528"/>
          <a:ext cx="1280955" cy="5645102"/>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l-GR" sz="1400" kern="1200" dirty="0" smtClean="0"/>
            <a:t> Δυνατότητα επικοινωνίας μεταξύ μαθητών και εκπαιδευτικών (σε κάθε δυνατό συνδυασμό), διευκολύνοντας την συζήτηση στην τάξη και την ενημέρωση σχετικά με τους πόρους και τις διασυνδέσεις που σχετίζονται με τα μαθήματα.</a:t>
          </a:r>
        </a:p>
      </dsp:txBody>
      <dsp:txXfrm rot="-5400000">
        <a:off x="2646607" y="225076"/>
        <a:ext cx="5582571" cy="1155893"/>
      </dsp:txXfrm>
    </dsp:sp>
    <dsp:sp modelId="{5B61CD44-6BDB-4A79-B128-6819DE4B6CE3}">
      <dsp:nvSpPr>
        <dsp:cNvPr id="0" name=""/>
        <dsp:cNvSpPr/>
      </dsp:nvSpPr>
      <dsp:spPr>
        <a:xfrm>
          <a:off x="528762" y="2426"/>
          <a:ext cx="2117844" cy="160119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200" b="1" kern="1200" dirty="0" smtClean="0">
              <a:effectLst>
                <a:outerShdw blurRad="38100" dist="38100" dir="2700000" algn="tl">
                  <a:srgbClr val="000000">
                    <a:alpha val="43137"/>
                  </a:srgbClr>
                </a:outerShdw>
              </a:effectLst>
            </a:rPr>
            <a:t>Επικοινωνία</a:t>
          </a:r>
        </a:p>
        <a:p>
          <a:pPr algn="ctr" defTabSz="2400300">
            <a:lnSpc>
              <a:spcPct val="90000"/>
            </a:lnSpc>
            <a:spcBef>
              <a:spcPct val="0"/>
            </a:spcBef>
            <a:spcAft>
              <a:spcPct val="35000"/>
            </a:spcAft>
          </a:pPr>
          <a:endParaRPr lang="el-GR" sz="2200" kern="1200" dirty="0"/>
        </a:p>
      </dsp:txBody>
      <dsp:txXfrm>
        <a:off x="606926" y="80590"/>
        <a:ext cx="1961516" cy="1444865"/>
      </dsp:txXfrm>
    </dsp:sp>
    <dsp:sp modelId="{2A3D36E3-CF04-4A2F-A210-1A50AF576436}">
      <dsp:nvSpPr>
        <dsp:cNvPr id="0" name=""/>
        <dsp:cNvSpPr/>
      </dsp:nvSpPr>
      <dsp:spPr>
        <a:xfrm rot="5400000">
          <a:off x="4828680" y="-338274"/>
          <a:ext cx="1280955" cy="5645102"/>
        </a:xfrm>
        <a:prstGeom prst="round2SameRect">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 Συμμετοχή μαθητών σε νέες ομάδες και δημιουργία καναλιών για συνεργατική μάθηση. Οι μαθητές έχουν τη δυνατότητα με εύκολο τρόπο, να ανταλλάξουν ιδέες και πληροφορίες, αλλά και να συνεργάζονται με όποιους έχουν κοινά ενδιαφέροντα.  </a:t>
          </a:r>
        </a:p>
      </dsp:txBody>
      <dsp:txXfrm rot="-5400000">
        <a:off x="2646607" y="1906330"/>
        <a:ext cx="5582571" cy="1155893"/>
      </dsp:txXfrm>
    </dsp:sp>
    <dsp:sp modelId="{B043835B-F80B-4179-AC7F-C1183BF7F5C4}">
      <dsp:nvSpPr>
        <dsp:cNvPr id="0" name=""/>
        <dsp:cNvSpPr/>
      </dsp:nvSpPr>
      <dsp:spPr>
        <a:xfrm>
          <a:off x="528762" y="1683679"/>
          <a:ext cx="2117844" cy="1601193"/>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200" b="1" kern="1200" dirty="0" smtClean="0">
              <a:effectLst>
                <a:outerShdw blurRad="38100" dist="38100" dir="2700000" algn="tl">
                  <a:srgbClr val="000000">
                    <a:alpha val="43137"/>
                  </a:srgbClr>
                </a:outerShdw>
              </a:effectLst>
            </a:rPr>
            <a:t>Συνεργασία</a:t>
          </a:r>
        </a:p>
        <a:p>
          <a:pPr lvl="0" algn="ctr" defTabSz="1200150">
            <a:lnSpc>
              <a:spcPct val="90000"/>
            </a:lnSpc>
            <a:spcBef>
              <a:spcPct val="0"/>
            </a:spcBef>
            <a:spcAft>
              <a:spcPct val="35000"/>
            </a:spcAft>
          </a:pPr>
          <a:endParaRPr lang="el-GR" sz="2200" kern="1200" dirty="0"/>
        </a:p>
      </dsp:txBody>
      <dsp:txXfrm>
        <a:off x="606926" y="1761843"/>
        <a:ext cx="1961516" cy="1444865"/>
      </dsp:txXfrm>
    </dsp:sp>
    <dsp:sp modelId="{14D36E54-C100-4DCA-BCE6-617D89882B9C}">
      <dsp:nvSpPr>
        <dsp:cNvPr id="0" name=""/>
        <dsp:cNvSpPr/>
      </dsp:nvSpPr>
      <dsp:spPr>
        <a:xfrm rot="5400000">
          <a:off x="4828680" y="1342978"/>
          <a:ext cx="1280955" cy="5645102"/>
        </a:xfrm>
        <a:prstGeom prst="round2SameRect">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l-GR" sz="1400" kern="1200" dirty="0" smtClean="0"/>
            <a:t> Ανταλλαγή πόρων και υλικού  μεταξύ μαθητών και εκπαιδευτικών. Πλήθος </a:t>
          </a:r>
          <a:r>
            <a:rPr lang="el-GR" sz="1400" kern="1200" dirty="0" err="1" smtClean="0"/>
            <a:t>οπτικο</a:t>
          </a:r>
          <a:r>
            <a:rPr lang="el-GR" sz="1400" kern="1200" dirty="0" smtClean="0"/>
            <a:t>-ακουστικού υλικού μπορεί να αξιοποιηθεί στην εκπαιδευτική διαδικασία (π.χ. μεταφόρτωση βίντεο – φωτογραφιών ή διασυνδέσεις – σελιδοδείκτες σε ποικιλόμορφες πηγές).  </a:t>
          </a:r>
        </a:p>
      </dsp:txBody>
      <dsp:txXfrm rot="-5400000">
        <a:off x="2646607" y="3587583"/>
        <a:ext cx="5582571" cy="1155893"/>
      </dsp:txXfrm>
    </dsp:sp>
    <dsp:sp modelId="{5859FCDF-DB80-4AE9-8F44-125D9CE97681}">
      <dsp:nvSpPr>
        <dsp:cNvPr id="0" name=""/>
        <dsp:cNvSpPr/>
      </dsp:nvSpPr>
      <dsp:spPr>
        <a:xfrm>
          <a:off x="528762" y="3364933"/>
          <a:ext cx="2117844" cy="1601193"/>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200" b="1" kern="1200" dirty="0" smtClean="0">
              <a:effectLst>
                <a:outerShdw blurRad="38100" dist="38100" dir="2700000" algn="tl">
                  <a:srgbClr val="000000">
                    <a:alpha val="43137"/>
                  </a:srgbClr>
                </a:outerShdw>
              </a:effectLst>
            </a:rPr>
            <a:t>Διαμοιρασμός</a:t>
          </a:r>
          <a:endParaRPr lang="el-GR" sz="2200" kern="1200" dirty="0"/>
        </a:p>
      </dsp:txBody>
      <dsp:txXfrm>
        <a:off x="606926" y="3443097"/>
        <a:ext cx="1961516" cy="1444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663F4-9510-471E-A0C9-762F4B91AC6A}">
      <dsp:nvSpPr>
        <dsp:cNvPr id="0" name=""/>
        <dsp:cNvSpPr/>
      </dsp:nvSpPr>
      <dsp:spPr>
        <a:xfrm rot="5400000">
          <a:off x="4094638" y="-1850417"/>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1"/>
            </a:rPr>
            <a:t>www.doukas.gr</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2"/>
            </a:rPr>
            <a:t>www.ased.gr</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3"/>
            </a:rPr>
            <a:t>www.daiscenter.gr</a:t>
          </a:r>
          <a:r>
            <a:rPr lang="en-US" sz="1200" kern="1200" dirty="0" smtClean="0"/>
            <a:t> </a:t>
          </a:r>
          <a:endParaRPr lang="el-GR" sz="1200" kern="1200" dirty="0"/>
        </a:p>
      </dsp:txBody>
      <dsp:txXfrm rot="-5400000">
        <a:off x="2242344" y="36880"/>
        <a:ext cx="4386629" cy="647036"/>
      </dsp:txXfrm>
    </dsp:sp>
    <dsp:sp modelId="{EC462B16-4C45-4FC2-9A78-858D33218184}">
      <dsp:nvSpPr>
        <dsp:cNvPr id="0" name=""/>
        <dsp:cNvSpPr/>
      </dsp:nvSpPr>
      <dsp:spPr>
        <a:xfrm>
          <a:off x="270204" y="186921"/>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sites</a:t>
          </a:r>
          <a:endParaRPr lang="el-GR" sz="2000" kern="1200" dirty="0"/>
        </a:p>
      </dsp:txBody>
      <dsp:txXfrm>
        <a:off x="291128" y="207845"/>
        <a:ext cx="1955671" cy="386774"/>
      </dsp:txXfrm>
    </dsp:sp>
    <dsp:sp modelId="{30B86E5C-633F-42BC-B6F5-8FE5CB4A2825}">
      <dsp:nvSpPr>
        <dsp:cNvPr id="0" name=""/>
        <dsp:cNvSpPr/>
      </dsp:nvSpPr>
      <dsp:spPr>
        <a:xfrm rot="5400000">
          <a:off x="4094638" y="-1096366"/>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4"/>
            </a:rPr>
            <a:t>www.schoolofthefuture.gr</a:t>
          </a:r>
          <a:r>
            <a:rPr lang="en-US" sz="1200" u="none" kern="1200" dirty="0" smtClean="0"/>
            <a:t>   (</a:t>
          </a:r>
          <a:r>
            <a:rPr lang="en-US" sz="1200" u="sng" kern="1200" dirty="0" smtClean="0">
              <a:hlinkClick xmlns:r="http://schemas.openxmlformats.org/officeDocument/2006/relationships" r:id="rId5"/>
            </a:rPr>
            <a:t>www.sof.gr</a:t>
          </a:r>
          <a:r>
            <a:rPr lang="en-US" sz="1200" u="none" kern="1200" dirty="0" smtClean="0"/>
            <a:t>)</a:t>
          </a:r>
          <a:endParaRPr lang="el-GR" sz="1200" u="none" kern="1200" dirty="0"/>
        </a:p>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6"/>
            </a:rPr>
            <a:t>gymnasiodoukas.wordpress.com</a:t>
          </a:r>
          <a:endParaRPr lang="el-GR" sz="1200" kern="1200" dirty="0"/>
        </a:p>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7"/>
            </a:rPr>
            <a:t>lykeiodoukas.wordpress.com</a:t>
          </a:r>
          <a:r>
            <a:rPr lang="en-US" sz="1200" u="none" kern="1200" dirty="0" smtClean="0"/>
            <a:t>   </a:t>
          </a:r>
          <a:r>
            <a:rPr lang="en-US" sz="1200" u="none" kern="1200" dirty="0" smtClean="0">
              <a:hlinkClick xmlns:r="http://schemas.openxmlformats.org/officeDocument/2006/relationships" r:id="rId8"/>
            </a:rPr>
            <a:t>…/</a:t>
          </a:r>
          <a:r>
            <a:rPr lang="en-US" sz="1200" u="none" kern="1200" dirty="0" err="1" smtClean="0">
              <a:hlinkClick xmlns:r="http://schemas.openxmlformats.org/officeDocument/2006/relationships" r:id="rId8"/>
            </a:rPr>
            <a:t>erevnitikesergasies</a:t>
          </a:r>
          <a:endParaRPr lang="el-GR" sz="1200" u="none" kern="1200" dirty="0"/>
        </a:p>
      </dsp:txBody>
      <dsp:txXfrm rot="-5400000">
        <a:off x="2242344" y="790931"/>
        <a:ext cx="4386629" cy="647036"/>
      </dsp:txXfrm>
    </dsp:sp>
    <dsp:sp modelId="{5D3136D6-55EB-4BE3-956E-4FACDCFD4ACE}">
      <dsp:nvSpPr>
        <dsp:cNvPr id="0" name=""/>
        <dsp:cNvSpPr/>
      </dsp:nvSpPr>
      <dsp:spPr>
        <a:xfrm>
          <a:off x="270204" y="940972"/>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blogs</a:t>
          </a:r>
          <a:endParaRPr lang="el-GR" sz="2000" kern="1200" dirty="0"/>
        </a:p>
      </dsp:txBody>
      <dsp:txXfrm>
        <a:off x="291128" y="961896"/>
        <a:ext cx="1955671" cy="386774"/>
      </dsp:txXfrm>
    </dsp:sp>
    <dsp:sp modelId="{C09C1866-3A02-4FA6-84A7-F34C103367F5}">
      <dsp:nvSpPr>
        <dsp:cNvPr id="0" name=""/>
        <dsp:cNvSpPr/>
      </dsp:nvSpPr>
      <dsp:spPr>
        <a:xfrm rot="5400000">
          <a:off x="4094638" y="-342316"/>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9"/>
            </a:rPr>
            <a:t>sites.google.com/site/</a:t>
          </a:r>
          <a:r>
            <a:rPr lang="en-US" sz="1200" kern="1200" dirty="0" err="1" smtClean="0">
              <a:hlinkClick xmlns:r="http://schemas.openxmlformats.org/officeDocument/2006/relationships" r:id="rId9"/>
            </a:rPr>
            <a:t>sofwiki</a:t>
          </a:r>
          <a:r>
            <a:rPr lang="en-US" sz="1200" kern="1200" dirty="0" smtClean="0"/>
            <a:t> </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10"/>
            </a:rPr>
            <a:t>ellinikeslekseis.wikispaces.com</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11"/>
            </a:rPr>
            <a:t>seminardoukas.wikispaces.com</a:t>
          </a:r>
          <a:r>
            <a:rPr lang="en-US" sz="1200" kern="1200" dirty="0" smtClean="0"/>
            <a:t> </a:t>
          </a:r>
          <a:endParaRPr lang="el-GR" sz="1200" kern="1200" dirty="0"/>
        </a:p>
      </dsp:txBody>
      <dsp:txXfrm rot="-5400000">
        <a:off x="2242344" y="1544981"/>
        <a:ext cx="4386629" cy="647036"/>
      </dsp:txXfrm>
    </dsp:sp>
    <dsp:sp modelId="{749D5353-5A12-43A6-A5E9-DF45ADA11A7C}">
      <dsp:nvSpPr>
        <dsp:cNvPr id="0" name=""/>
        <dsp:cNvSpPr/>
      </dsp:nvSpPr>
      <dsp:spPr>
        <a:xfrm>
          <a:off x="270204" y="1695022"/>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wikis</a:t>
          </a:r>
          <a:endParaRPr lang="el-GR" sz="2000" kern="1200" dirty="0"/>
        </a:p>
      </dsp:txBody>
      <dsp:txXfrm>
        <a:off x="291128" y="1715946"/>
        <a:ext cx="1955671" cy="386774"/>
      </dsp:txXfrm>
    </dsp:sp>
    <dsp:sp modelId="{55AEE7F9-2C40-4FA4-8206-FCB2676E3908}">
      <dsp:nvSpPr>
        <dsp:cNvPr id="0" name=""/>
        <dsp:cNvSpPr/>
      </dsp:nvSpPr>
      <dsp:spPr>
        <a:xfrm rot="5400000">
          <a:off x="4094638" y="411733"/>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12"/>
            </a:rPr>
            <a:t>www.slideshare.net/TheSoFGr</a:t>
          </a:r>
          <a:r>
            <a:rPr lang="en-US" sz="1200" kern="1200" dirty="0" smtClean="0"/>
            <a:t> </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13"/>
            </a:rPr>
            <a:t>www.slideshare.net/doukasteam</a:t>
          </a:r>
          <a:r>
            <a:rPr lang="en-US" sz="1200" kern="1200" dirty="0" smtClean="0"/>
            <a:t> </a:t>
          </a:r>
          <a:endParaRPr lang="el-GR" sz="1200" kern="1200" dirty="0"/>
        </a:p>
      </dsp:txBody>
      <dsp:txXfrm rot="-5400000">
        <a:off x="2242344" y="2299031"/>
        <a:ext cx="4386629" cy="647036"/>
      </dsp:txXfrm>
    </dsp:sp>
    <dsp:sp modelId="{5BF48211-5707-4209-9D61-789F4A878391}">
      <dsp:nvSpPr>
        <dsp:cNvPr id="0" name=""/>
        <dsp:cNvSpPr/>
      </dsp:nvSpPr>
      <dsp:spPr>
        <a:xfrm>
          <a:off x="270204" y="2449072"/>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slides</a:t>
          </a:r>
          <a:endParaRPr lang="el-GR" sz="2000" kern="1200" dirty="0"/>
        </a:p>
      </dsp:txBody>
      <dsp:txXfrm>
        <a:off x="291128" y="2469996"/>
        <a:ext cx="1955671" cy="386774"/>
      </dsp:txXfrm>
    </dsp:sp>
    <dsp:sp modelId="{0A81780D-23F0-4B79-9491-F821D28FEFD2}">
      <dsp:nvSpPr>
        <dsp:cNvPr id="0" name=""/>
        <dsp:cNvSpPr/>
      </dsp:nvSpPr>
      <dsp:spPr>
        <a:xfrm rot="5400000">
          <a:off x="4094638" y="1165784"/>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14"/>
            </a:rPr>
            <a:t>www.youtube.com/user/DoukaSchool</a:t>
          </a:r>
          <a:r>
            <a:rPr lang="en-US" sz="1200" u="none" kern="1200" dirty="0" smtClean="0"/>
            <a:t>  </a:t>
          </a:r>
          <a:r>
            <a:rPr lang="en-US" sz="1200" u="none" kern="1200" dirty="0" smtClean="0">
              <a:hlinkClick xmlns:r="http://schemas.openxmlformats.org/officeDocument/2006/relationships" r:id="rId15"/>
            </a:rPr>
            <a:t>…/</a:t>
          </a:r>
          <a:r>
            <a:rPr lang="en-US" sz="1200" u="sng" kern="1200" dirty="0" err="1" smtClean="0">
              <a:hlinkClick xmlns:r="http://schemas.openxmlformats.org/officeDocument/2006/relationships" r:id="rId15"/>
            </a:rPr>
            <a:t>Gymnasio</a:t>
          </a:r>
          <a:endParaRPr lang="el-GR" sz="1200" kern="1200" dirty="0"/>
        </a:p>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16"/>
            </a:rPr>
            <a:t>www.youtube.com/user/TheSoFGR</a:t>
          </a:r>
          <a:r>
            <a:rPr lang="en-US" sz="1200" u="none" kern="1200" dirty="0" smtClean="0"/>
            <a:t>   </a:t>
          </a:r>
          <a:r>
            <a:rPr lang="en-US" sz="1200" u="none" kern="1200" dirty="0" smtClean="0">
              <a:hlinkClick xmlns:r="http://schemas.openxmlformats.org/officeDocument/2006/relationships" r:id="rId17"/>
            </a:rPr>
            <a:t>…/</a:t>
          </a:r>
          <a:r>
            <a:rPr lang="en-US" sz="1200" u="sng" kern="1200" dirty="0" smtClean="0">
              <a:hlinkClick xmlns:r="http://schemas.openxmlformats.org/officeDocument/2006/relationships" r:id="rId17"/>
            </a:rPr>
            <a:t>Tech</a:t>
          </a:r>
          <a:endParaRPr lang="el-GR" sz="1200" kern="1200" dirty="0"/>
        </a:p>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18"/>
            </a:rPr>
            <a:t>www.vimeo.com/user7627267</a:t>
          </a:r>
          <a:r>
            <a:rPr lang="en-US" sz="1200" u="none" kern="1200" dirty="0" smtClean="0"/>
            <a:t>   </a:t>
          </a:r>
          <a:r>
            <a:rPr lang="en-US" sz="1200" u="none" kern="1200" dirty="0" smtClean="0">
              <a:hlinkClick xmlns:r="http://schemas.openxmlformats.org/officeDocument/2006/relationships" r:id="rId19"/>
            </a:rPr>
            <a:t>…/</a:t>
          </a:r>
          <a:r>
            <a:rPr lang="en-US" sz="1200" u="sng" kern="1200" dirty="0" err="1" smtClean="0">
              <a:hlinkClick xmlns:r="http://schemas.openxmlformats.org/officeDocument/2006/relationships" r:id="rId19"/>
            </a:rPr>
            <a:t>EcoTrip</a:t>
          </a:r>
          <a:endParaRPr lang="el-GR" sz="1200" kern="1200" dirty="0"/>
        </a:p>
      </dsp:txBody>
      <dsp:txXfrm rot="-5400000">
        <a:off x="2242344" y="3053082"/>
        <a:ext cx="4386629" cy="647036"/>
      </dsp:txXfrm>
    </dsp:sp>
    <dsp:sp modelId="{6BF50E15-20FC-4476-8174-009BABD39D6E}">
      <dsp:nvSpPr>
        <dsp:cNvPr id="0" name=""/>
        <dsp:cNvSpPr/>
      </dsp:nvSpPr>
      <dsp:spPr>
        <a:xfrm>
          <a:off x="270204" y="3203123"/>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videos</a:t>
          </a:r>
          <a:endParaRPr lang="el-GR" sz="2000" kern="1200" dirty="0"/>
        </a:p>
      </dsp:txBody>
      <dsp:txXfrm>
        <a:off x="291128" y="3224047"/>
        <a:ext cx="1955671" cy="386774"/>
      </dsp:txXfrm>
    </dsp:sp>
    <dsp:sp modelId="{52FB8B88-13E2-4AD2-9BA9-AD880F7331B9}">
      <dsp:nvSpPr>
        <dsp:cNvPr id="0" name=""/>
        <dsp:cNvSpPr/>
      </dsp:nvSpPr>
      <dsp:spPr>
        <a:xfrm rot="5400000">
          <a:off x="4094638" y="1919834"/>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20"/>
            </a:rPr>
            <a:t>twitter.com/</a:t>
          </a:r>
          <a:r>
            <a:rPr lang="en-US" sz="1200" u="sng" kern="1200" dirty="0" err="1" smtClean="0">
              <a:hlinkClick xmlns:r="http://schemas.openxmlformats.org/officeDocument/2006/relationships" r:id="rId20"/>
            </a:rPr>
            <a:t>future_school</a:t>
          </a:r>
          <a:endParaRPr lang="el-GR" sz="1200" kern="1200" dirty="0"/>
        </a:p>
      </dsp:txBody>
      <dsp:txXfrm rot="-5400000">
        <a:off x="2242344" y="3807132"/>
        <a:ext cx="4386629" cy="647036"/>
      </dsp:txXfrm>
    </dsp:sp>
    <dsp:sp modelId="{8E879CD6-8B07-420D-BD46-41F507B0667D}">
      <dsp:nvSpPr>
        <dsp:cNvPr id="0" name=""/>
        <dsp:cNvSpPr/>
      </dsp:nvSpPr>
      <dsp:spPr>
        <a:xfrm>
          <a:off x="244824" y="3916339"/>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twitter</a:t>
          </a:r>
          <a:endParaRPr lang="el-GR" sz="2000" kern="1200" dirty="0"/>
        </a:p>
      </dsp:txBody>
      <dsp:txXfrm>
        <a:off x="265748" y="3937263"/>
        <a:ext cx="1955671" cy="386774"/>
      </dsp:txXfrm>
    </dsp:sp>
    <dsp:sp modelId="{29EE5C15-C3EE-4545-9112-844EB1B2A9D8}">
      <dsp:nvSpPr>
        <dsp:cNvPr id="0" name=""/>
        <dsp:cNvSpPr/>
      </dsp:nvSpPr>
      <dsp:spPr>
        <a:xfrm rot="5400000">
          <a:off x="4094638" y="2673885"/>
          <a:ext cx="717042" cy="44216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21"/>
            </a:rPr>
            <a:t>www.facebook.com/DoukaSchool</a:t>
          </a:r>
          <a:endParaRPr lang="el-GR" sz="1200" kern="1200" dirty="0"/>
        </a:p>
        <a:p>
          <a:pPr marL="114300" lvl="1" indent="-114300" algn="l" defTabSz="533400">
            <a:lnSpc>
              <a:spcPct val="90000"/>
            </a:lnSpc>
            <a:spcBef>
              <a:spcPct val="0"/>
            </a:spcBef>
            <a:spcAft>
              <a:spcPct val="15000"/>
            </a:spcAft>
            <a:buChar char="••"/>
          </a:pPr>
          <a:r>
            <a:rPr lang="en-US" sz="1200" u="sng" kern="1200" dirty="0" smtClean="0">
              <a:hlinkClick xmlns:r="http://schemas.openxmlformats.org/officeDocument/2006/relationships" r:id="rId22"/>
            </a:rPr>
            <a:t>www.facebook.com/SofGR</a:t>
          </a:r>
          <a:endParaRPr lang="el-GR" sz="1200" kern="1200" dirty="0"/>
        </a:p>
        <a:p>
          <a:pPr marL="114300" lvl="1" indent="-114300" algn="l" defTabSz="533400">
            <a:lnSpc>
              <a:spcPct val="90000"/>
            </a:lnSpc>
            <a:spcBef>
              <a:spcPct val="0"/>
            </a:spcBef>
            <a:spcAft>
              <a:spcPct val="15000"/>
            </a:spcAft>
            <a:buChar char="••"/>
          </a:pPr>
          <a:r>
            <a:rPr lang="en-US" sz="1200" kern="1200" dirty="0" smtClean="0">
              <a:hlinkClick xmlns:r="http://schemas.openxmlformats.org/officeDocument/2006/relationships" r:id="rId23"/>
            </a:rPr>
            <a:t>www.facebook.com/groups/246992215315958</a:t>
          </a:r>
          <a:r>
            <a:rPr lang="en-US" sz="1200" kern="1200" dirty="0" smtClean="0"/>
            <a:t> </a:t>
          </a:r>
          <a:endParaRPr lang="el-GR" sz="1200" kern="1200" dirty="0"/>
        </a:p>
      </dsp:txBody>
      <dsp:txXfrm rot="-5400000">
        <a:off x="2242344" y="4561183"/>
        <a:ext cx="4386629" cy="647036"/>
      </dsp:txXfrm>
    </dsp:sp>
    <dsp:sp modelId="{58AFFFFE-31E5-43DE-832F-CDD354854526}">
      <dsp:nvSpPr>
        <dsp:cNvPr id="0" name=""/>
        <dsp:cNvSpPr/>
      </dsp:nvSpPr>
      <dsp:spPr>
        <a:xfrm>
          <a:off x="244824" y="4670389"/>
          <a:ext cx="1997519" cy="4286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smtClean="0"/>
            <a:t>facebook</a:t>
          </a:r>
          <a:endParaRPr lang="el-GR" sz="2000" kern="1200" dirty="0"/>
        </a:p>
      </dsp:txBody>
      <dsp:txXfrm>
        <a:off x="265748" y="4691313"/>
        <a:ext cx="1955671" cy="3867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145D8-409D-4880-87E9-E3F6D7635A48}" type="datetimeFigureOut">
              <a:rPr lang="el-GR" smtClean="0"/>
              <a:t>3/7/2012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205BE-579A-4F78-9A5E-643BB054FECA}" type="slidenum">
              <a:rPr lang="el-GR" smtClean="0"/>
              <a:t>‹#›</a:t>
            </a:fld>
            <a:endParaRPr lang="el-GR"/>
          </a:p>
        </p:txBody>
      </p:sp>
    </p:spTree>
    <p:extLst>
      <p:ext uri="{BB962C8B-B14F-4D97-AF65-F5344CB8AC3E}">
        <p14:creationId xmlns:p14="http://schemas.microsoft.com/office/powerpoint/2010/main" val="155180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B0571F7-C0F0-48C3-B2A9-0525CCD7FAD8}" type="datetimeFigureOut">
              <a:rPr lang="el-GR" smtClean="0"/>
              <a:t>3/7/2012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111480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571F7-C0F0-48C3-B2A9-0525CCD7FAD8}" type="datetimeFigureOut">
              <a:rPr lang="el-GR" smtClean="0"/>
              <a:t>3/7/2012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224271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571F7-C0F0-48C3-B2A9-0525CCD7FAD8}" type="datetimeFigureOut">
              <a:rPr lang="el-GR" smtClean="0"/>
              <a:t>3/7/2012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5509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571F7-C0F0-48C3-B2A9-0525CCD7FAD8}" type="datetimeFigureOut">
              <a:rPr lang="el-GR" smtClean="0"/>
              <a:t>3/7/2012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10391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571F7-C0F0-48C3-B2A9-0525CCD7FAD8}" type="datetimeFigureOut">
              <a:rPr lang="el-GR" smtClean="0"/>
              <a:t>3/7/2012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210962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B0571F7-C0F0-48C3-B2A9-0525CCD7FAD8}" type="datetimeFigureOut">
              <a:rPr lang="el-GR" smtClean="0"/>
              <a:t>3/7/2012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7272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B0571F7-C0F0-48C3-B2A9-0525CCD7FAD8}" type="datetimeFigureOut">
              <a:rPr lang="el-GR" smtClean="0"/>
              <a:t>3/7/2012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227247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B0571F7-C0F0-48C3-B2A9-0525CCD7FAD8}" type="datetimeFigureOut">
              <a:rPr lang="el-GR" smtClean="0"/>
              <a:t>3/7/2012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151026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571F7-C0F0-48C3-B2A9-0525CCD7FAD8}" type="datetimeFigureOut">
              <a:rPr lang="el-GR" smtClean="0"/>
              <a:t>3/7/2012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37003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71F7-C0F0-48C3-B2A9-0525CCD7FAD8}" type="datetimeFigureOut">
              <a:rPr lang="el-GR" smtClean="0"/>
              <a:t>3/7/2012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274791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571F7-C0F0-48C3-B2A9-0525CCD7FAD8}" type="datetimeFigureOut">
              <a:rPr lang="el-GR" smtClean="0"/>
              <a:t>3/7/2012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44EDFD4-F4D7-4AF7-8075-9DE815197499}" type="slidenum">
              <a:rPr lang="el-GR" smtClean="0"/>
              <a:t>‹#›</a:t>
            </a:fld>
            <a:endParaRPr lang="el-GR"/>
          </a:p>
        </p:txBody>
      </p:sp>
    </p:spTree>
    <p:extLst>
      <p:ext uri="{BB962C8B-B14F-4D97-AF65-F5344CB8AC3E}">
        <p14:creationId xmlns:p14="http://schemas.microsoft.com/office/powerpoint/2010/main" val="4820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571F7-C0F0-48C3-B2A9-0525CCD7FAD8}" type="datetimeFigureOut">
              <a:rPr lang="el-GR" smtClean="0"/>
              <a:t>3/7/2012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EDFD4-F4D7-4AF7-8075-9DE815197499}" type="slidenum">
              <a:rPr lang="el-GR" smtClean="0"/>
              <a:t>‹#›</a:t>
            </a:fld>
            <a:endParaRPr lang="el-GR"/>
          </a:p>
        </p:txBody>
      </p:sp>
    </p:spTree>
    <p:extLst>
      <p:ext uri="{BB962C8B-B14F-4D97-AF65-F5344CB8AC3E}">
        <p14:creationId xmlns:p14="http://schemas.microsoft.com/office/powerpoint/2010/main" val="2310521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 Type="http://schemas.openxmlformats.org/officeDocument/2006/relationships/image" Target="../media/image1.jpe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2.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hyperlink" Target="http://www.google.gr/imgres?imgurl=http://2.bp.blogspot.com/_Ah3r4Go4i5o/TQPmtv6K5wI/AAAAAAAABZU/0IG1K2ElOtA/s1600/dna_tv_08.jpg&amp;imgrefurl=http://paralia-paralia.blogspot.com/2010/12/paralia-tv-live.html&amp;usg=__mKyefojFkaXo9ldjVIm-c7wTnbI=&amp;h=360&amp;w=360&amp;sz=21&amp;hl=el&amp;start=1&amp;sig2=dPjg7pfvFDimd6X0nUEmLw&amp;zoom=1&amp;um=1&amp;itbs=1&amp;tbnid=2N4Ok-1ItdiP3M:&amp;tbnh=121&amp;tbnw=121&amp;prev=/images?q=tv&amp;um=1&amp;hl=el&amp;rlz=1W1RNTN_en&amp;tbm=isch&amp;ei=3zSYTbzfHcfIsgaZhK2tBQ" TargetMode="External"/><Relationship Id="rId13"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google.gr/imgres?imgurl=http://www.clangmann.net/2007_October_27/phone.jpg&amp;imgrefurl=http://www.clangmann.net/?cat=28&amp;usg=__Eccgothe-VDh8DjCp12PNRAuu2w=&amp;h=338&amp;w=400&amp;sz=47&amp;hl=el&amp;start=38&amp;sig2=NHPXs1SAwlzzPZVTYmHSKg&amp;zoom=1&amp;um=1&amp;itbs=1&amp;tbnid=H3LFq73x9p-QtM:&amp;tbnh=105&amp;tbnw=124&amp;prev=/images?q=phone&amp;start=20&amp;um=1&amp;hl=el&amp;sa=N&amp;rlz=1W1RNTN_en&amp;ndsp=20&amp;tbm=isch&amp;ei=mTSYTZ37IIXHtAaGhJm7CA" TargetMode="External"/><Relationship Id="rId11" Type="http://schemas.openxmlformats.org/officeDocument/2006/relationships/hyperlink" Target="http://www.google.gr/imgres?imgurl=http://www.slap.gr/wp-content/uploads/gmail_small.png&amp;imgrefurl=http://www.slap.gr/epikairotita/texnologia/ios-kiklofori-sto-gmail&amp;usg=__tPT0wzgRorLUZwYRoh0GulR3phE=&amp;h=311&amp;w=311&amp;sz=52&amp;hl=el&amp;start=7&amp;zoom=1&amp;um=1&amp;itbs=1&amp;tbnid=c7Xv3ianNJiPVM:&amp;tbnh=117&amp;tbnw=117&amp;prev=/images?q=mail&amp;um=1&amp;hl=el&amp;sa=N&amp;rlz=1W1RNTN_en&amp;tbm=isch&amp;ei=e9uZTfWAJceKswbSutXkBQ" TargetMode="External"/><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hyperlink" Target="http://www.google.gr/imgres?imgurl=http://images01.olx.gr/ui/8/80/72/1282595109_114847872_2-i-phone-3gs---1282595109.jpg&amp;imgrefurl=http://messinia.olx.gr/i-phone-3gs-iid-114847872&amp;usg=__rhGJ57aBNM5diCVOnocSb2wmOlc=&amp;h=471&amp;w=482&amp;sz=43&amp;hl=el&amp;start=18&amp;sig2=j57PFS6rQX02_gDTsliPCg&amp;zoom=1&amp;um=1&amp;itbs=1&amp;tbnid=jpzq9A9xDQpnEM:&amp;tbnh=126&amp;tbnw=129&amp;prev=/images?q=phone&amp;um=1&amp;hl=el&amp;sa=N&amp;rlz=1W1RNTN_en&amp;tbm=isch&amp;ei=UjSYTdyHMs-SswaA84zHBQ" TargetMode="External"/><Relationship Id="rId9" Type="http://schemas.openxmlformats.org/officeDocument/2006/relationships/image" Target="../media/image7.jpeg"/><Relationship Id="rId1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google.gr/imgres?imgurl=http://www.webtec.gr/home/images/stories/twitter.png&amp;imgrefurl=http://www.webtec.gr/&amp;usg=__QmlM8k1QKvFStvIJMjm3IoN_Pq4=&amp;h=256&amp;w=256&amp;sz=27&amp;hl=el&amp;start=3&amp;zoom=1&amp;um=1&amp;itbs=1&amp;tbnid=FbMT-lNSzauZsM:&amp;tbnh=111&amp;tbnw=111&amp;prev=/images?q=twitter&amp;um=1&amp;hl=el&amp;sa=N&amp;rlz=1W1RNTN_en&amp;tbm=isch&amp;ei=uciZTYvUEIzKswbDtojJBQ" TargetMode="External"/><Relationship Id="rId18" Type="http://schemas.openxmlformats.org/officeDocument/2006/relationships/image" Target="../media/image14.jpeg"/><Relationship Id="rId26" Type="http://schemas.openxmlformats.org/officeDocument/2006/relationships/image" Target="../media/image2.jpeg"/><Relationship Id="rId3" Type="http://schemas.openxmlformats.org/officeDocument/2006/relationships/image" Target="../media/image4.png"/><Relationship Id="rId21" Type="http://schemas.openxmlformats.org/officeDocument/2006/relationships/hyperlink" Target="http://www.google.gr/imgres?imgurl=http://eurodev.com.gr/images/linkedin.png&amp;imgrefurl=http://eurodev.com.gr/&amp;usg=__LqZLyV7ujxysOFzo7uoycEJdc08=&amp;h=512&amp;w=512&amp;sz=20&amp;hl=el&amp;start=10&amp;zoom=1&amp;um=1&amp;itbs=1&amp;tbnid=T8uxHOAoROVbGM:&amp;tbnh=131&amp;tbnw=131&amp;prev=/images?q=linkedin&amp;um=1&amp;hl=el&amp;rlz=1W1RNTN_en&amp;tbm=isch&amp;ei=jcmZTeaPJ4nEswaJh7HhBQ" TargetMode="External"/><Relationship Id="rId7" Type="http://schemas.openxmlformats.org/officeDocument/2006/relationships/hyperlink" Target="http://www.google.gr/imgres?imgurl=http://www.clangmann.net/2007_October_27/phone.jpg&amp;imgrefurl=http://www.clangmann.net/?cat=28&amp;usg=__Eccgothe-VDh8DjCp12PNRAuu2w=&amp;h=338&amp;w=400&amp;sz=47&amp;hl=el&amp;start=38&amp;sig2=NHPXs1SAwlzzPZVTYmHSKg&amp;zoom=1&amp;um=1&amp;itbs=1&amp;tbnid=H3LFq73x9p-QtM:&amp;tbnh=105&amp;tbnw=124&amp;prev=/images?q=phone&amp;start=20&amp;um=1&amp;hl=el&amp;sa=N&amp;rlz=1W1RNTN_en&amp;ndsp=20&amp;tbm=isch&amp;ei=mTSYTZ37IIXHtAaGhJm7CA" TargetMode="External"/><Relationship Id="rId12" Type="http://schemas.openxmlformats.org/officeDocument/2006/relationships/image" Target="../media/image11.jpeg"/><Relationship Id="rId17" Type="http://schemas.openxmlformats.org/officeDocument/2006/relationships/hyperlink" Target="http://www.google.gr/imgres?imgurl=http://blogs.sch.gr/goutas/files/2010/12/Facebook_icon.png&amp;imgrefurl=http://blogs.sch.gr/goutas/&amp;usg=__1dDvQ1-KrcHl4tpVTdNQgJFgPjw=&amp;h=512&amp;w=512&amp;sz=44&amp;hl=el&amp;start=4&amp;zoom=1&amp;um=1&amp;itbs=1&amp;tbnid=5DyhH8M7S3rMYM:&amp;tbnh=131&amp;tbnw=131&amp;prev=/images?q=facebook&amp;um=1&amp;hl=el&amp;rlz=1W1RNTN_en&amp;tbm=isch&amp;ei=CMmZTdLTHcHUtAb6ienFBQ" TargetMode="External"/><Relationship Id="rId25" Type="http://schemas.microsoft.com/office/2007/relationships/hdphoto" Target="../media/hdphoto1.wdp"/><Relationship Id="rId2" Type="http://schemas.openxmlformats.org/officeDocument/2006/relationships/image" Target="../media/image1.jpeg"/><Relationship Id="rId16" Type="http://schemas.openxmlformats.org/officeDocument/2006/relationships/image" Target="../media/image13.jpeg"/><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jpeg"/><Relationship Id="rId24" Type="http://schemas.openxmlformats.org/officeDocument/2006/relationships/image" Target="../media/image9.png"/><Relationship Id="rId5" Type="http://schemas.openxmlformats.org/officeDocument/2006/relationships/hyperlink" Target="http://www.google.gr/imgres?imgurl=http://images01.olx.gr/ui/8/80/72/1282595109_114847872_2-i-phone-3gs---1282595109.jpg&amp;imgrefurl=http://messinia.olx.gr/i-phone-3gs-iid-114847872&amp;usg=__rhGJ57aBNM5diCVOnocSb2wmOlc=&amp;h=471&amp;w=482&amp;sz=43&amp;hl=el&amp;start=18&amp;sig2=j57PFS6rQX02_gDTsliPCg&amp;zoom=1&amp;um=1&amp;itbs=1&amp;tbnid=jpzq9A9xDQpnEM:&amp;tbnh=126&amp;tbnw=129&amp;prev=/images?q=phone&amp;um=1&amp;hl=el&amp;sa=N&amp;rlz=1W1RNTN_en&amp;tbm=isch&amp;ei=UjSYTdyHMs-SswaA84zHBQ" TargetMode="External"/><Relationship Id="rId15" Type="http://schemas.openxmlformats.org/officeDocument/2006/relationships/hyperlink" Target="http://www.google.gr/imgres?imgurl=http://www.sofokleous10.gr/portal2/images/stories/twitter.jpg&amp;imgrefurl=http://www.sofokleous10.gr/portal2/diethnoi/diethnoi/-----twitter--2011021033507/&amp;usg=__5Vf82nX6Fu2YfYZyFRQ9TbyAwDQ=&amp;h=300&amp;w=300&amp;sz=17&amp;hl=el&amp;start=5&amp;zoom=1&amp;um=1&amp;itbs=1&amp;tbnid=QcjYv11RsNV18M:&amp;tbnh=116&amp;tbnw=116&amp;prev=/images?q=twitter&amp;um=1&amp;hl=el&amp;sa=N&amp;rlz=1W1RNTN_en&amp;tbm=isch&amp;ei=uciZTYvUEIzKswbDtojJBQ" TargetMode="External"/><Relationship Id="rId23" Type="http://schemas.openxmlformats.org/officeDocument/2006/relationships/hyperlink" Target="http://www.google.gr/imgres?imgurl=http://www.slap.gr/wp-content/uploads/gmail_small.png&amp;imgrefurl=http://www.slap.gr/epikairotita/texnologia/ios-kiklofori-sto-gmail&amp;usg=__tPT0wzgRorLUZwYRoh0GulR3phE=&amp;h=311&amp;w=311&amp;sz=52&amp;hl=el&amp;start=7&amp;zoom=1&amp;um=1&amp;itbs=1&amp;tbnid=c7Xv3ianNJiPVM:&amp;tbnh=117&amp;tbnw=117&amp;prev=/images?q=mail&amp;um=1&amp;hl=el&amp;sa=N&amp;rlz=1W1RNTN_en&amp;tbm=isch&amp;ei=e9uZTfWAJceKswbSutXkBQ" TargetMode="External"/><Relationship Id="rId10" Type="http://schemas.openxmlformats.org/officeDocument/2006/relationships/image" Target="../media/image7.jpeg"/><Relationship Id="rId19" Type="http://schemas.openxmlformats.org/officeDocument/2006/relationships/hyperlink" Target="http://www.google.gr/imgres?imgurl=http://www.technologos.eu/wp-content/uploads/2010/04/youtube-logo.png&amp;imgrefurl=http://www.technologos.eu/?tag=youtube&amp;usg=__Hsm1G_Sibj-6hzQ0r-qnzFVBfqI=&amp;h=424&amp;w=640&amp;sz=191&amp;hl=el&amp;start=1&amp;zoom=1&amp;um=1&amp;itbs=1&amp;tbnid=NLKLllaxCevhfM:&amp;tbnh=91&amp;tbnw=137&amp;prev=/images?q=youtube&amp;um=1&amp;hl=el&amp;rlz=1W1RNTN_en&amp;tbm=isch&amp;ei=aMmZTce8JIzEsgbD_dDfBQ" TargetMode="External"/><Relationship Id="rId4" Type="http://schemas.openxmlformats.org/officeDocument/2006/relationships/image" Target="../media/image10.jpeg"/><Relationship Id="rId9" Type="http://schemas.openxmlformats.org/officeDocument/2006/relationships/hyperlink" Target="http://www.google.gr/imgres?imgurl=http://2.bp.blogspot.com/_Ah3r4Go4i5o/TQPmtv6K5wI/AAAAAAAABZU/0IG1K2ElOtA/s1600/dna_tv_08.jpg&amp;imgrefurl=http://paralia-paralia.blogspot.com/2010/12/paralia-tv-live.html&amp;usg=__mKyefojFkaXo9ldjVIm-c7wTnbI=&amp;h=360&amp;w=360&amp;sz=21&amp;hl=el&amp;start=1&amp;sig2=dPjg7pfvFDimd6X0nUEmLw&amp;zoom=1&amp;um=1&amp;itbs=1&amp;tbnid=2N4Ok-1ItdiP3M:&amp;tbnh=121&amp;tbnw=121&amp;prev=/images?q=tv&amp;um=1&amp;hl=el&amp;rlz=1W1RNTN_en&amp;tbm=isch&amp;ei=3zSYTbzfHcfIsgaZhK2tBQ" TargetMode="External"/><Relationship Id="rId14" Type="http://schemas.openxmlformats.org/officeDocument/2006/relationships/image" Target="../media/image12.jpeg"/><Relationship Id="rId22"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856" y="2276872"/>
            <a:ext cx="9252520" cy="1200329"/>
          </a:xfrm>
          <a:prstGeom prst="rect">
            <a:avLst/>
          </a:prstGeom>
        </p:spPr>
        <p:txBody>
          <a:bodyPr wrap="square">
            <a:spAutoFit/>
          </a:bodyPr>
          <a:lstStyle/>
          <a:p>
            <a:pPr algn="ctr"/>
            <a:r>
              <a:rPr lang="el-GR"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Χτίζοντας Παιδεία Κοινωνικών Δικτύων </a:t>
            </a:r>
            <a:endParaRPr lang="en-US" sz="3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lgn="ctr"/>
            <a:r>
              <a:rPr lang="el-GR" sz="3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σε </a:t>
            </a:r>
            <a:r>
              <a:rPr lang="el-GR" sz="3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έναν Εκπαιδευτικό Οργανισμό</a:t>
            </a:r>
          </a:p>
        </p:txBody>
      </p:sp>
      <p:sp>
        <p:nvSpPr>
          <p:cNvPr id="4" name="Rectangle 3"/>
          <p:cNvSpPr/>
          <p:nvPr/>
        </p:nvSpPr>
        <p:spPr>
          <a:xfrm>
            <a:off x="5076056" y="5931277"/>
            <a:ext cx="3672408" cy="954107"/>
          </a:xfrm>
          <a:prstGeom prst="rect">
            <a:avLst/>
          </a:prstGeom>
        </p:spPr>
        <p:txBody>
          <a:bodyPr wrap="square">
            <a:spAutoFit/>
          </a:bodyPr>
          <a:lstStyle/>
          <a:p>
            <a:pPr algn="r"/>
            <a:r>
              <a:rPr lang="el-GR" sz="2400" dirty="0"/>
              <a:t>Κωνσταντίνος </a:t>
            </a:r>
            <a:r>
              <a:rPr lang="el-GR" sz="2400" dirty="0" smtClean="0"/>
              <a:t>Δούκας</a:t>
            </a:r>
            <a:r>
              <a:rPr lang="en-US" dirty="0" smtClean="0"/>
              <a:t> </a:t>
            </a:r>
          </a:p>
          <a:p>
            <a:pPr algn="r"/>
            <a:r>
              <a:rPr lang="el-GR" dirty="0" smtClean="0"/>
              <a:t>Εκπαιδευτήρια Δούκα</a:t>
            </a:r>
            <a:endParaRPr lang="en-US" dirty="0" smtClean="0"/>
          </a:p>
          <a:p>
            <a:pPr algn="r"/>
            <a:r>
              <a:rPr lang="en-US" sz="1400" dirty="0" smtClean="0"/>
              <a:t>27 </a:t>
            </a:r>
            <a:r>
              <a:rPr lang="el-GR" sz="1400" dirty="0" smtClean="0"/>
              <a:t>Ιουνίου 2012</a:t>
            </a:r>
            <a:endParaRPr lang="el-GR" sz="1400" dirty="0"/>
          </a:p>
        </p:txBody>
      </p:sp>
      <p:pic>
        <p:nvPicPr>
          <p:cNvPr id="5"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descr="banner Μάθηση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28" y="6002468"/>
            <a:ext cx="3797424" cy="81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9712" y="1916832"/>
            <a:ext cx="7164288" cy="2431435"/>
          </a:xfrm>
          <a:prstGeom prst="rect">
            <a:avLst/>
          </a:prstGeom>
          <a:solidFill>
            <a:schemeClr val="bg1">
              <a:alpha val="47000"/>
            </a:schemeClr>
          </a:solidFill>
        </p:spPr>
        <p:txBody>
          <a:bodyPr wrap="square" rtlCol="0">
            <a:spAutoFit/>
          </a:bodyPr>
          <a:lstStyle/>
          <a:p>
            <a:pPr algn="ctr"/>
            <a:endParaRPr lang="el-GR" sz="2400" dirty="0" smtClean="0"/>
          </a:p>
          <a:p>
            <a:pPr algn="ctr"/>
            <a:r>
              <a:rPr lang="el-GR" sz="2800" b="1" dirty="0"/>
              <a:t>Ε</a:t>
            </a:r>
            <a:r>
              <a:rPr lang="el-GR" sz="2800" b="1" dirty="0" smtClean="0"/>
              <a:t>ίναι απαραίτητη </a:t>
            </a:r>
            <a:r>
              <a:rPr lang="el-GR" sz="2800" b="1" dirty="0"/>
              <a:t>η</a:t>
            </a:r>
            <a:r>
              <a:rPr lang="el-GR" sz="2800" b="1" dirty="0" smtClean="0"/>
              <a:t> ύπαρξη επίσημης </a:t>
            </a:r>
          </a:p>
          <a:p>
            <a:pPr algn="ctr"/>
            <a:r>
              <a:rPr lang="el-GR" sz="2800" b="1" dirty="0" smtClean="0"/>
              <a:t>και </a:t>
            </a:r>
            <a:r>
              <a:rPr lang="el-GR" sz="2800" b="1" dirty="0" smtClean="0">
                <a:solidFill>
                  <a:srgbClr val="FF0000"/>
                </a:solidFill>
              </a:rPr>
              <a:t>οργανωμένης προσπάθειας </a:t>
            </a:r>
          </a:p>
          <a:p>
            <a:pPr algn="ctr"/>
            <a:r>
              <a:rPr lang="el-GR" sz="2800" b="1" dirty="0" smtClean="0">
                <a:solidFill>
                  <a:srgbClr val="FF0000"/>
                </a:solidFill>
              </a:rPr>
              <a:t>α ξ ι ο π ο ί η σ η ς   </a:t>
            </a:r>
            <a:r>
              <a:rPr lang="el-GR" sz="2800" b="1" dirty="0"/>
              <a:t>των μέσων αυτών </a:t>
            </a:r>
          </a:p>
          <a:p>
            <a:pPr algn="ctr"/>
            <a:r>
              <a:rPr lang="el-GR" sz="2800" b="1" dirty="0" smtClean="0"/>
              <a:t>στην  </a:t>
            </a:r>
            <a:r>
              <a:rPr lang="el-GR" sz="2800" b="1" dirty="0" smtClean="0">
                <a:solidFill>
                  <a:srgbClr val="FF0000"/>
                </a:solidFill>
              </a:rPr>
              <a:t>ε κ π α ί δ ε υ σ η  </a:t>
            </a:r>
          </a:p>
          <a:p>
            <a:endParaRPr lang="el-GR" sz="1600" dirty="0"/>
          </a:p>
        </p:txBody>
      </p:sp>
      <p:pic>
        <p:nvPicPr>
          <p:cNvPr id="5"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66472" y="-8598"/>
            <a:ext cx="3377528" cy="461665"/>
          </a:xfrm>
          <a:prstGeom prst="rect">
            <a:avLst/>
          </a:prstGeom>
          <a:noFill/>
        </p:spPr>
        <p:txBody>
          <a:bodyPr wrap="none" rtlCol="0">
            <a:spAutoFit/>
          </a:bodyPr>
          <a:lstStyle/>
          <a:p>
            <a:r>
              <a:rPr lang="el-GR"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Ο ρόλος της εκπαίδευσης</a:t>
            </a:r>
            <a:endParaRPr lang="el-GR" sz="2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34623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98006" y="0"/>
            <a:ext cx="6624737" cy="747713"/>
          </a:xfrm>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el-GR" sz="2600" b="1" dirty="0" smtClean="0">
                <a:solidFill>
                  <a:schemeClr val="bg1"/>
                </a:solidFill>
              </a:rPr>
              <a:t>Κοινωνική δικτύωση: ενδεικτικές χρήσεις</a:t>
            </a:r>
          </a:p>
        </p:txBody>
      </p:sp>
      <p:sp>
        <p:nvSpPr>
          <p:cNvPr id="3" name="Content Placeholder 2"/>
          <p:cNvSpPr>
            <a:spLocks noGrp="1"/>
          </p:cNvSpPr>
          <p:nvPr>
            <p:ph idx="1"/>
          </p:nvPr>
        </p:nvSpPr>
        <p:spPr>
          <a:xfrm>
            <a:off x="1259632" y="1556792"/>
            <a:ext cx="7884368" cy="4320480"/>
          </a:xfrm>
          <a:solidFill>
            <a:schemeClr val="bg1">
              <a:alpha val="44000"/>
            </a:schemeClr>
          </a:solidFill>
        </p:spPr>
        <p:txBody>
          <a:bodyPr>
            <a:noAutofit/>
          </a:bodyPr>
          <a:lstStyle/>
          <a:p>
            <a:pPr>
              <a:spcBef>
                <a:spcPts val="900"/>
              </a:spcBef>
            </a:pPr>
            <a:r>
              <a:rPr lang="el-GR" sz="2400" dirty="0" smtClean="0"/>
              <a:t>Αξιοποίηση διαδικτυακών </a:t>
            </a:r>
            <a:r>
              <a:rPr lang="el-GR" sz="2400" b="1" dirty="0"/>
              <a:t>πόρων</a:t>
            </a:r>
            <a:r>
              <a:rPr lang="el-GR" sz="2400" dirty="0" smtClean="0"/>
              <a:t> και </a:t>
            </a:r>
            <a:r>
              <a:rPr lang="el-GR" sz="2400" dirty="0" err="1" smtClean="0"/>
              <a:t>οπτικο</a:t>
            </a:r>
            <a:r>
              <a:rPr lang="el-GR" sz="2400" dirty="0" smtClean="0"/>
              <a:t>-ακουστικού υλικού</a:t>
            </a:r>
          </a:p>
          <a:p>
            <a:pPr>
              <a:spcBef>
                <a:spcPts val="900"/>
              </a:spcBef>
            </a:pPr>
            <a:r>
              <a:rPr lang="el-GR" sz="2400" dirty="0" smtClean="0"/>
              <a:t>Διαμοιρασμός </a:t>
            </a:r>
            <a:r>
              <a:rPr lang="el-GR" sz="2400" b="1" dirty="0"/>
              <a:t>διαδικτυακών διευθύνσεων </a:t>
            </a:r>
            <a:r>
              <a:rPr lang="el-GR" sz="2400" dirty="0" smtClean="0"/>
              <a:t>ιστοσελίδων και πηγών</a:t>
            </a:r>
          </a:p>
          <a:p>
            <a:pPr>
              <a:spcBef>
                <a:spcPts val="900"/>
              </a:spcBef>
            </a:pPr>
            <a:r>
              <a:rPr lang="el-GR" sz="2400" dirty="0" smtClean="0"/>
              <a:t>Χρήση </a:t>
            </a:r>
            <a:r>
              <a:rPr lang="el-GR" sz="2400" b="1" dirty="0"/>
              <a:t>συνεργατικών εργαλείων </a:t>
            </a:r>
            <a:r>
              <a:rPr lang="el-GR" sz="2400" dirty="0" smtClean="0"/>
              <a:t>στην εκπαιδευτική διαδικασία</a:t>
            </a:r>
            <a:endParaRPr lang="el-GR" sz="2400" dirty="0"/>
          </a:p>
          <a:p>
            <a:pPr>
              <a:spcBef>
                <a:spcPts val="900"/>
              </a:spcBef>
            </a:pPr>
            <a:r>
              <a:rPr lang="el-GR" sz="2400" dirty="0" smtClean="0"/>
              <a:t>Κάθε μορφής </a:t>
            </a:r>
            <a:r>
              <a:rPr lang="el-GR" sz="2400" b="1" dirty="0"/>
              <a:t>επικοινωνία</a:t>
            </a:r>
            <a:r>
              <a:rPr lang="el-GR" sz="2400" dirty="0" smtClean="0"/>
              <a:t> «1:1» «1:ν», «</a:t>
            </a:r>
            <a:r>
              <a:rPr lang="el-GR" sz="2400" dirty="0" err="1" smtClean="0"/>
              <a:t>ν:ν</a:t>
            </a:r>
            <a:r>
              <a:rPr lang="el-GR" sz="2400" dirty="0" smtClean="0"/>
              <a:t>»</a:t>
            </a:r>
          </a:p>
          <a:p>
            <a:pPr>
              <a:spcBef>
                <a:spcPts val="900"/>
              </a:spcBef>
            </a:pPr>
            <a:r>
              <a:rPr lang="el-GR" sz="2400" dirty="0" smtClean="0"/>
              <a:t>Δημιουργία κάθε είδους </a:t>
            </a:r>
            <a:r>
              <a:rPr lang="el-GR" sz="2400" b="1" dirty="0"/>
              <a:t>κοινοτήτων πρακτικής</a:t>
            </a:r>
            <a:r>
              <a:rPr lang="el-GR" sz="2400" dirty="0" smtClean="0"/>
              <a:t>, οποιουδήποτε μεγέθους, ανεξαρτήτου τόπου και χρόνου</a:t>
            </a:r>
          </a:p>
        </p:txBody>
      </p:sp>
      <p:pic>
        <p:nvPicPr>
          <p:cNvPr id="6"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1499" y="1484784"/>
            <a:ext cx="8532440" cy="3096344"/>
          </a:xfrm>
          <a:solidFill>
            <a:schemeClr val="bg1">
              <a:alpha val="41000"/>
            </a:schemeClr>
          </a:solidFill>
        </p:spPr>
        <p:txBody>
          <a:bodyPr>
            <a:normAutofit lnSpcReduction="10000"/>
          </a:bodyPr>
          <a:lstStyle/>
          <a:p>
            <a:pPr>
              <a:spcBef>
                <a:spcPts val="1200"/>
              </a:spcBef>
            </a:pPr>
            <a:r>
              <a:rPr lang="el-GR" sz="2400" b="1" dirty="0" smtClean="0"/>
              <a:t>Απώλεια </a:t>
            </a:r>
            <a:r>
              <a:rPr lang="el-GR" sz="2400" b="1" dirty="0" err="1" smtClean="0"/>
              <a:t>ιδιωτικότητας</a:t>
            </a:r>
            <a:r>
              <a:rPr lang="el-GR" sz="2400" b="1" dirty="0" smtClean="0"/>
              <a:t> </a:t>
            </a:r>
            <a:r>
              <a:rPr lang="el-GR" sz="2400" dirty="0" smtClean="0"/>
              <a:t>μέσω δημοσίευσης προσωπικών δεδομένων </a:t>
            </a:r>
          </a:p>
          <a:p>
            <a:pPr>
              <a:spcBef>
                <a:spcPts val="1200"/>
              </a:spcBef>
            </a:pPr>
            <a:r>
              <a:rPr lang="el-GR" sz="2400" b="1" dirty="0" smtClean="0"/>
              <a:t>Παρενόχληση</a:t>
            </a:r>
            <a:r>
              <a:rPr lang="el-GR" sz="2400" dirty="0"/>
              <a:t> </a:t>
            </a:r>
            <a:r>
              <a:rPr lang="el-GR" sz="2400" dirty="0" smtClean="0"/>
              <a:t>(</a:t>
            </a:r>
            <a:r>
              <a:rPr lang="en-US" sz="2400" dirty="0" smtClean="0"/>
              <a:t>Cyber bulling </a:t>
            </a:r>
            <a:r>
              <a:rPr lang="el-GR" sz="2400" dirty="0" smtClean="0"/>
              <a:t>)</a:t>
            </a:r>
            <a:endParaRPr lang="en-US" sz="2400" dirty="0" smtClean="0"/>
          </a:p>
          <a:p>
            <a:pPr>
              <a:spcBef>
                <a:spcPts val="1200"/>
              </a:spcBef>
            </a:pPr>
            <a:r>
              <a:rPr lang="el-GR" sz="2400" dirty="0" smtClean="0"/>
              <a:t>Δημιουργία ψεύτικων </a:t>
            </a:r>
            <a:r>
              <a:rPr lang="en-US" sz="2400" dirty="0" smtClean="0"/>
              <a:t>profile </a:t>
            </a:r>
            <a:r>
              <a:rPr lang="el-GR" sz="2400" dirty="0" smtClean="0"/>
              <a:t>και</a:t>
            </a:r>
            <a:r>
              <a:rPr lang="en-US" sz="2400" dirty="0" smtClean="0"/>
              <a:t> </a:t>
            </a:r>
            <a:r>
              <a:rPr lang="el-GR" sz="2400" b="1" dirty="0"/>
              <a:t>κ</a:t>
            </a:r>
            <a:r>
              <a:rPr lang="el-GR" sz="2400" b="1" dirty="0" smtClean="0"/>
              <a:t>λοπή ταυτότητας</a:t>
            </a:r>
            <a:endParaRPr lang="el-GR" sz="2400" dirty="0" smtClean="0"/>
          </a:p>
          <a:p>
            <a:pPr>
              <a:spcBef>
                <a:spcPts val="1200"/>
              </a:spcBef>
            </a:pPr>
            <a:r>
              <a:rPr lang="el-GR" sz="2400" dirty="0" smtClean="0"/>
              <a:t>Εφαρμογές που θέτουν σε κίνδυνο τον υπολογιστή και τα δεδομένα του χρήστη </a:t>
            </a:r>
            <a:r>
              <a:rPr lang="el-GR" sz="2400" b="1" dirty="0" smtClean="0"/>
              <a:t>(</a:t>
            </a:r>
            <a:r>
              <a:rPr lang="en-US" sz="2400" b="1" dirty="0" smtClean="0"/>
              <a:t>virus</a:t>
            </a:r>
            <a:r>
              <a:rPr lang="el-GR" sz="2400" b="1" dirty="0" smtClean="0"/>
              <a:t>)</a:t>
            </a:r>
            <a:r>
              <a:rPr lang="en-US" sz="2400" dirty="0" smtClean="0"/>
              <a:t>.</a:t>
            </a:r>
            <a:endParaRPr lang="el-GR" sz="2400" dirty="0" smtClean="0"/>
          </a:p>
          <a:p>
            <a:pPr>
              <a:spcBef>
                <a:spcPts val="1200"/>
              </a:spcBef>
            </a:pPr>
            <a:r>
              <a:rPr lang="el-GR" sz="2400" dirty="0" smtClean="0"/>
              <a:t>Συνεχής και αδιάκοπη ενασχόληση</a:t>
            </a:r>
            <a:r>
              <a:rPr lang="el-GR" sz="2400" dirty="0"/>
              <a:t> </a:t>
            </a:r>
            <a:r>
              <a:rPr lang="el-GR" sz="2400" dirty="0" smtClean="0"/>
              <a:t>που οδηγεί στον </a:t>
            </a:r>
            <a:r>
              <a:rPr lang="el-GR" sz="2400" b="1" dirty="0" smtClean="0"/>
              <a:t>εθισμό</a:t>
            </a:r>
            <a:endParaRPr lang="el-GR" sz="2400" b="1" dirty="0"/>
          </a:p>
        </p:txBody>
      </p:sp>
      <p:sp>
        <p:nvSpPr>
          <p:cNvPr id="4" name="Title 1"/>
          <p:cNvSpPr>
            <a:spLocks noGrp="1"/>
          </p:cNvSpPr>
          <p:nvPr>
            <p:ph type="title"/>
          </p:nvPr>
        </p:nvSpPr>
        <p:spPr>
          <a:xfrm>
            <a:off x="2375248" y="0"/>
            <a:ext cx="6768752" cy="720080"/>
          </a:xfrm>
          <a:noFill/>
          <a:ln w="9525">
            <a:noFill/>
            <a:miter lim="800000"/>
            <a:headEnd/>
            <a:tailEnd/>
          </a:ln>
        </p:spPr>
        <p:txBody>
          <a:bodyPr vert="horz" wrap="square" lIns="91440" tIns="45720" rIns="91440" bIns="45720" numCol="1" anchor="ctr" anchorCtr="0" compatLnSpc="1">
            <a:prstTxWarp prst="textNoShape">
              <a:avLst/>
            </a:prstTxWarp>
          </a:bodyPr>
          <a:lstStyle/>
          <a:p>
            <a:pPr algn="r"/>
            <a:r>
              <a:rPr lang="el-GR" sz="2600" b="1" dirty="0" smtClean="0">
                <a:solidFill>
                  <a:schemeClr val="bg1"/>
                </a:solidFill>
              </a:rPr>
              <a:t>Κοινωνική δικτύωση</a:t>
            </a:r>
            <a:r>
              <a:rPr lang="en-US" sz="2600" b="1" dirty="0" smtClean="0">
                <a:solidFill>
                  <a:schemeClr val="bg1"/>
                </a:solidFill>
              </a:rPr>
              <a:t>: </a:t>
            </a:r>
            <a:r>
              <a:rPr lang="el-GR" sz="2600" b="1" dirty="0">
                <a:solidFill>
                  <a:schemeClr val="bg1"/>
                </a:solidFill>
              </a:rPr>
              <a:t>ε</a:t>
            </a:r>
            <a:r>
              <a:rPr lang="el-GR" sz="2600" b="1" dirty="0" smtClean="0">
                <a:solidFill>
                  <a:schemeClr val="bg1"/>
                </a:solidFill>
              </a:rPr>
              <a:t>νδεικτικά </a:t>
            </a:r>
            <a:r>
              <a:rPr lang="el-GR" sz="2600" b="1" dirty="0">
                <a:solidFill>
                  <a:schemeClr val="bg1"/>
                </a:solidFill>
              </a:rPr>
              <a:t>π</a:t>
            </a:r>
            <a:r>
              <a:rPr lang="el-GR" sz="2600" b="1" dirty="0" smtClean="0">
                <a:solidFill>
                  <a:schemeClr val="bg1"/>
                </a:solidFill>
              </a:rPr>
              <a:t>ροβλήματα</a:t>
            </a:r>
            <a:endParaRPr lang="el-GR" sz="2600" b="1" dirty="0">
              <a:solidFill>
                <a:schemeClr val="bg1"/>
              </a:solidFill>
            </a:endParaRPr>
          </a:p>
        </p:txBody>
      </p:sp>
      <p:pic>
        <p:nvPicPr>
          <p:cNvPr id="5"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44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51520" y="1916832"/>
            <a:ext cx="8892480" cy="2769989"/>
          </a:xfrm>
          <a:prstGeom prst="rect">
            <a:avLst/>
          </a:prstGeom>
        </p:spPr>
        <p:txBody>
          <a:bodyPr wrap="square">
            <a:spAutoFit/>
          </a:bodyPr>
          <a:lstStyle/>
          <a:p>
            <a:pPr algn="ctr"/>
            <a:r>
              <a:rPr lang="el-GR" sz="54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Κοινωνικά Δίκτυα: </a:t>
            </a:r>
          </a:p>
          <a:p>
            <a:pPr algn="ctr"/>
            <a:r>
              <a:rPr lang="el-GR" sz="40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Ενεργός συμμετοχή, </a:t>
            </a:r>
            <a:endParaRPr lang="el-GR" sz="4000" b="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lgn="ctr"/>
            <a:r>
              <a:rPr lang="el-GR" sz="4000" b="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Παθητική </a:t>
            </a:r>
            <a:r>
              <a:rPr lang="el-GR" sz="40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στάση </a:t>
            </a:r>
            <a:endParaRPr lang="el-GR" sz="4000" b="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lgn="ctr"/>
            <a:r>
              <a:rPr lang="el-GR" sz="4000" b="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ή </a:t>
            </a:r>
            <a:r>
              <a:rPr lang="el-GR" sz="40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Απουσία;</a:t>
            </a:r>
          </a:p>
        </p:txBody>
      </p:sp>
      <p:pic>
        <p:nvPicPr>
          <p:cNvPr id="4"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2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11288" y="12540"/>
            <a:ext cx="9144000" cy="782960"/>
          </a:xfrm>
        </p:spPr>
        <p:txBody>
          <a:bodyPr>
            <a:normAutofit/>
          </a:bodyPr>
          <a:lstStyle/>
          <a:p>
            <a:pPr algn="r"/>
            <a:r>
              <a:rPr lang="el-GR" sz="2000" b="1" dirty="0" smtClean="0">
                <a:solidFill>
                  <a:schemeClr val="bg1"/>
                </a:solidFill>
              </a:rPr>
              <a:t>Κοινωνικά Δίκτυα: Ενεργός συμμετοχή, Παθητική στάση ή Απουσία;</a:t>
            </a:r>
            <a:r>
              <a:rPr lang="en-US" sz="2000" b="1" dirty="0" smtClean="0">
                <a:solidFill>
                  <a:schemeClr val="bg1"/>
                </a:solidFill>
              </a:rPr>
              <a:t/>
            </a:r>
            <a:br>
              <a:rPr lang="en-US" sz="2000" b="1" dirty="0" smtClean="0">
                <a:solidFill>
                  <a:schemeClr val="bg1"/>
                </a:solidFill>
              </a:rPr>
            </a:br>
            <a:r>
              <a:rPr lang="en-US" sz="1400" i="1" dirty="0">
                <a:solidFill>
                  <a:schemeClr val="bg1"/>
                </a:solidFill>
              </a:rPr>
              <a:t>1</a:t>
            </a:r>
            <a:r>
              <a:rPr lang="el-GR" sz="1400" i="1" dirty="0" smtClean="0">
                <a:solidFill>
                  <a:schemeClr val="bg1"/>
                </a:solidFill>
              </a:rPr>
              <a:t>ο </a:t>
            </a:r>
            <a:r>
              <a:rPr lang="el-GR" sz="1400" i="1" dirty="0">
                <a:solidFill>
                  <a:schemeClr val="bg1"/>
                </a:solidFill>
              </a:rPr>
              <a:t>Σεμινάριο - Τετάρτη 4 Απριλίου 2011</a:t>
            </a:r>
            <a:endParaRPr lang="el-GR" sz="1400" i="1" dirty="0" smtClean="0">
              <a:solidFill>
                <a:schemeClr val="bg1"/>
              </a:solidFill>
            </a:endParaRPr>
          </a:p>
        </p:txBody>
      </p:sp>
      <p:sp>
        <p:nvSpPr>
          <p:cNvPr id="4" name="Rectangle 3"/>
          <p:cNvSpPr/>
          <p:nvPr/>
        </p:nvSpPr>
        <p:spPr>
          <a:xfrm>
            <a:off x="7020272" y="2026006"/>
            <a:ext cx="8712968" cy="369332"/>
          </a:xfrm>
          <a:prstGeom prst="rect">
            <a:avLst/>
          </a:prstGeom>
        </p:spPr>
        <p:txBody>
          <a:bodyPr wrap="square">
            <a:spAutoFit/>
          </a:bodyPr>
          <a:lstStyle/>
          <a:p>
            <a:r>
              <a:rPr lang="el-GR" dirty="0"/>
              <a:t> </a:t>
            </a:r>
          </a:p>
        </p:txBody>
      </p:sp>
      <p:graphicFrame>
        <p:nvGraphicFramePr>
          <p:cNvPr id="7" name="Table 6"/>
          <p:cNvGraphicFramePr>
            <a:graphicFrameLocks noGrp="1"/>
          </p:cNvGraphicFramePr>
          <p:nvPr>
            <p:extLst>
              <p:ext uri="{D42A27DB-BD31-4B8C-83A1-F6EECF244321}">
                <p14:modId xmlns:p14="http://schemas.microsoft.com/office/powerpoint/2010/main" val="1118678379"/>
              </p:ext>
            </p:extLst>
          </p:nvPr>
        </p:nvGraphicFramePr>
        <p:xfrm>
          <a:off x="564703" y="1126603"/>
          <a:ext cx="7992889" cy="4971544"/>
        </p:xfrm>
        <a:graphic>
          <a:graphicData uri="http://schemas.openxmlformats.org/drawingml/2006/table">
            <a:tbl>
              <a:tblPr firstRow="1" firstCol="1" bandRow="1" bandCol="1">
                <a:tableStyleId>{284E427A-3D55-4303-BF80-6455036E1DE7}</a:tableStyleId>
              </a:tblPr>
              <a:tblGrid>
                <a:gridCol w="722446"/>
                <a:gridCol w="4797019"/>
                <a:gridCol w="2473424"/>
              </a:tblGrid>
              <a:tr h="240409">
                <a:tc>
                  <a:txBody>
                    <a:bodyPr/>
                    <a:lstStyle/>
                    <a:p>
                      <a:pPr>
                        <a:lnSpc>
                          <a:spcPct val="115000"/>
                        </a:lnSpc>
                        <a:spcBef>
                          <a:spcPts val="500"/>
                        </a:spcBef>
                        <a:spcAft>
                          <a:spcPts val="500"/>
                        </a:spcAft>
                      </a:pPr>
                      <a:r>
                        <a:rPr lang="el-GR" sz="1600" dirty="0">
                          <a:effectLst/>
                        </a:rPr>
                        <a:t>Ώρα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dirty="0">
                          <a:effectLst/>
                        </a:rPr>
                        <a:t>Αντικείμενο</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dirty="0">
                          <a:effectLst/>
                        </a:rPr>
                        <a:t>Εισηγητές</a:t>
                      </a:r>
                      <a:endParaRPr lang="el-GR" sz="1600" dirty="0">
                        <a:effectLst/>
                        <a:latin typeface="Calibri"/>
                        <a:ea typeface="Times New Roman"/>
                        <a:cs typeface="Times New Roman"/>
                      </a:endParaRPr>
                    </a:p>
                  </a:txBody>
                  <a:tcPr marL="68580" marR="68580" marT="0" marB="0" anchor="ctr"/>
                </a:tc>
              </a:tr>
              <a:tr h="305975">
                <a:tc>
                  <a:txBody>
                    <a:bodyPr/>
                    <a:lstStyle/>
                    <a:p>
                      <a:pPr>
                        <a:lnSpc>
                          <a:spcPct val="115000"/>
                        </a:lnSpc>
                        <a:spcAft>
                          <a:spcPts val="0"/>
                        </a:spcAft>
                      </a:pPr>
                      <a:r>
                        <a:rPr lang="el-GR" sz="1600" dirty="0">
                          <a:effectLst/>
                        </a:rPr>
                        <a:t>15:00</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1000"/>
                        </a:spcAft>
                      </a:pPr>
                      <a:r>
                        <a:rPr lang="el-GR" sz="1600" dirty="0">
                          <a:effectLst/>
                        </a:rPr>
                        <a:t>Έναρξη εργασιών σεμιναρίου</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Κωνσταντίνος Ι. Δούκας</a:t>
                      </a:r>
                      <a:endParaRPr lang="el-GR" sz="1600" b="1" dirty="0">
                        <a:effectLst/>
                        <a:latin typeface="Calibri"/>
                        <a:ea typeface="Times New Roman"/>
                        <a:cs typeface="Times New Roman"/>
                      </a:endParaRPr>
                    </a:p>
                  </a:txBody>
                  <a:tcPr marL="68580" marR="68580" marT="0" marB="0" anchor="ctr"/>
                </a:tc>
              </a:tr>
              <a:tr h="305975">
                <a:tc>
                  <a:txBody>
                    <a:bodyPr/>
                    <a:lstStyle/>
                    <a:p>
                      <a:pPr>
                        <a:lnSpc>
                          <a:spcPct val="115000"/>
                        </a:lnSpc>
                        <a:spcAft>
                          <a:spcPts val="0"/>
                        </a:spcAft>
                      </a:pPr>
                      <a:r>
                        <a:rPr lang="el-GR" sz="1600">
                          <a:effectLst/>
                        </a:rPr>
                        <a:t>15:10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Επικοινωνία και κοινωνικά δίκτυα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Στάθης Χαϊκάλης</a:t>
                      </a:r>
                      <a:endParaRPr lang="el-GR" sz="1600" b="1" dirty="0">
                        <a:effectLst/>
                        <a:latin typeface="Calibri"/>
                        <a:ea typeface="Times New Roman"/>
                        <a:cs typeface="Times New Roman"/>
                      </a:endParaRPr>
                    </a:p>
                  </a:txBody>
                  <a:tcPr marL="68580" marR="68580" marT="0" marB="0" anchor="ctr"/>
                </a:tc>
              </a:tr>
              <a:tr h="546384">
                <a:tc>
                  <a:txBody>
                    <a:bodyPr/>
                    <a:lstStyle/>
                    <a:p>
                      <a:pPr>
                        <a:lnSpc>
                          <a:spcPct val="115000"/>
                        </a:lnSpc>
                        <a:spcAft>
                          <a:spcPts val="0"/>
                        </a:spcAft>
                      </a:pPr>
                      <a:r>
                        <a:rPr lang="el-GR" sz="1600">
                          <a:effectLst/>
                        </a:rPr>
                        <a:t>15:30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Τα μέσα κοινωνικής δικτύωσης</a:t>
                      </a:r>
                      <a:r>
                        <a:rPr lang="en-US" sz="1600" dirty="0">
                          <a:effectLst/>
                        </a:rPr>
                        <a:t>:</a:t>
                      </a:r>
                      <a:endParaRPr lang="el-GR" sz="1600" dirty="0">
                        <a:effectLst/>
                      </a:endParaRPr>
                    </a:p>
                    <a:p>
                      <a:pPr>
                        <a:lnSpc>
                          <a:spcPct val="115000"/>
                        </a:lnSpc>
                        <a:spcAft>
                          <a:spcPts val="0"/>
                        </a:spcAft>
                      </a:pPr>
                      <a:r>
                        <a:rPr lang="en-US" sz="1600" dirty="0">
                          <a:effectLst/>
                        </a:rPr>
                        <a:t>Facebook, Twitter, YouTube, </a:t>
                      </a:r>
                      <a:r>
                        <a:rPr lang="en-US" sz="1600" dirty="0" err="1">
                          <a:effectLst/>
                        </a:rPr>
                        <a:t>EduTube</a:t>
                      </a:r>
                      <a:r>
                        <a:rPr lang="en-US" sz="1600" dirty="0">
                          <a:effectLst/>
                        </a:rPr>
                        <a:t>, </a:t>
                      </a:r>
                      <a:r>
                        <a:rPr lang="en-US" sz="1600" dirty="0" err="1">
                          <a:effectLst/>
                        </a:rPr>
                        <a:t>Slideshare</a:t>
                      </a:r>
                      <a:r>
                        <a:rPr lang="en-US" sz="1600" dirty="0">
                          <a:effectLst/>
                        </a:rPr>
                        <a:t>, </a:t>
                      </a:r>
                      <a:r>
                        <a:rPr lang="en-US" sz="1600" dirty="0" err="1">
                          <a:effectLst/>
                        </a:rPr>
                        <a:t>Linkedin</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Ζαφείρης </a:t>
                      </a:r>
                      <a:r>
                        <a:rPr lang="el-GR" sz="1600" b="1" dirty="0" err="1">
                          <a:effectLst/>
                        </a:rPr>
                        <a:t>Καραμπάσης</a:t>
                      </a:r>
                      <a:endParaRPr lang="el-GR" sz="1600" b="1" dirty="0">
                        <a:effectLst/>
                        <a:latin typeface="Calibri"/>
                        <a:ea typeface="Times New Roman"/>
                        <a:cs typeface="Times New Roman"/>
                      </a:endParaRPr>
                    </a:p>
                  </a:txBody>
                  <a:tcPr marL="68580" marR="68580" marT="0" marB="0" anchor="ctr"/>
                </a:tc>
              </a:tr>
              <a:tr h="611950">
                <a:tc>
                  <a:txBody>
                    <a:bodyPr/>
                    <a:lstStyle/>
                    <a:p>
                      <a:pPr>
                        <a:lnSpc>
                          <a:spcPct val="115000"/>
                        </a:lnSpc>
                        <a:spcAft>
                          <a:spcPts val="0"/>
                        </a:spcAft>
                      </a:pPr>
                      <a:r>
                        <a:rPr lang="el-GR" sz="1600">
                          <a:effectLst/>
                        </a:rPr>
                        <a:t>16:00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Η κοινωνική δικτύωση στα ελληνικά εκπαιδευτικά δρώμενα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Μιχάλης Παρασκευάς</a:t>
                      </a:r>
                      <a:endParaRPr lang="el-GR" sz="1600" b="1" dirty="0">
                        <a:effectLst/>
                        <a:latin typeface="Calibri"/>
                        <a:ea typeface="Times New Roman"/>
                        <a:cs typeface="Times New Roman"/>
                      </a:endParaRPr>
                    </a:p>
                  </a:txBody>
                  <a:tcPr marL="68580" marR="68580" marT="0" marB="0" anchor="ctr"/>
                </a:tc>
              </a:tr>
              <a:tr h="546384">
                <a:tc>
                  <a:txBody>
                    <a:bodyPr/>
                    <a:lstStyle/>
                    <a:p>
                      <a:pPr>
                        <a:lnSpc>
                          <a:spcPct val="115000"/>
                        </a:lnSpc>
                        <a:spcAft>
                          <a:spcPts val="0"/>
                        </a:spcAft>
                      </a:pPr>
                      <a:r>
                        <a:rPr lang="el-GR" sz="1600">
                          <a:effectLst/>
                        </a:rPr>
                        <a:t>16:30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Το πληροφοριακό περιεχόμενο</a:t>
                      </a:r>
                    </a:p>
                    <a:p>
                      <a:pPr>
                        <a:lnSpc>
                          <a:spcPct val="115000"/>
                        </a:lnSpc>
                        <a:spcAft>
                          <a:spcPts val="0"/>
                        </a:spcAft>
                      </a:pPr>
                      <a:r>
                        <a:rPr lang="en-US" sz="1600" dirty="0">
                          <a:effectLst/>
                        </a:rPr>
                        <a:t>Content </a:t>
                      </a:r>
                      <a:r>
                        <a:rPr lang="en-US" sz="1600" dirty="0" err="1">
                          <a:effectLst/>
                        </a:rPr>
                        <a:t>στ</a:t>
                      </a:r>
                      <a:r>
                        <a:rPr lang="en-US" sz="1600" dirty="0">
                          <a:effectLst/>
                        </a:rPr>
                        <a:t>α Social Media</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Στάθης Χαϊκάλης</a:t>
                      </a:r>
                      <a:endParaRPr lang="el-GR" sz="1600" b="1" dirty="0">
                        <a:effectLst/>
                        <a:latin typeface="Calibri"/>
                        <a:ea typeface="Times New Roman"/>
                        <a:cs typeface="Times New Roman"/>
                      </a:endParaRPr>
                    </a:p>
                  </a:txBody>
                  <a:tcPr marL="68580" marR="68580" marT="0" marB="0" anchor="ctr"/>
                </a:tc>
              </a:tr>
              <a:tr h="240409">
                <a:tc>
                  <a:txBody>
                    <a:bodyPr/>
                    <a:lstStyle/>
                    <a:p>
                      <a:pPr>
                        <a:lnSpc>
                          <a:spcPct val="115000"/>
                        </a:lnSpc>
                        <a:spcBef>
                          <a:spcPts val="500"/>
                        </a:spcBef>
                        <a:spcAft>
                          <a:spcPts val="500"/>
                        </a:spcAft>
                      </a:pPr>
                      <a:r>
                        <a:rPr lang="el-GR" sz="1600">
                          <a:effectLst/>
                        </a:rPr>
                        <a:t>17:00</a:t>
                      </a:r>
                      <a:endParaRPr lang="el-GR" sz="160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a:effectLst/>
                        </a:rPr>
                        <a:t>Δ ι ά λ ε ι μ μ α  </a:t>
                      </a:r>
                      <a:endParaRPr lang="el-GR" sz="160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dirty="0">
                          <a:effectLst/>
                        </a:rPr>
                        <a:t> </a:t>
                      </a:r>
                      <a:endParaRPr lang="el-GR" sz="1600" dirty="0">
                        <a:effectLst/>
                        <a:latin typeface="Calibri"/>
                        <a:ea typeface="Times New Roman"/>
                        <a:cs typeface="Times New Roman"/>
                      </a:endParaRPr>
                    </a:p>
                  </a:txBody>
                  <a:tcPr marL="68580" marR="68580" marT="0" marB="0" anchor="ctr"/>
                </a:tc>
              </a:tr>
              <a:tr h="546384">
                <a:tc>
                  <a:txBody>
                    <a:bodyPr/>
                    <a:lstStyle/>
                    <a:p>
                      <a:pPr>
                        <a:lnSpc>
                          <a:spcPct val="115000"/>
                        </a:lnSpc>
                        <a:spcAft>
                          <a:spcPts val="0"/>
                        </a:spcAft>
                      </a:pPr>
                      <a:r>
                        <a:rPr lang="el-GR" sz="1600" dirty="0">
                          <a:effectLst/>
                        </a:rPr>
                        <a:t>17:15</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Κοινωνικά δίκτυα: Γιατί;</a:t>
                      </a:r>
                    </a:p>
                    <a:p>
                      <a:pPr>
                        <a:lnSpc>
                          <a:spcPct val="115000"/>
                        </a:lnSpc>
                        <a:spcAft>
                          <a:spcPts val="0"/>
                        </a:spcAft>
                      </a:pPr>
                      <a:r>
                        <a:rPr lang="el-GR" sz="1600" dirty="0">
                          <a:effectLst/>
                        </a:rPr>
                        <a:t>Έρευνα με στατιστικά στοιχεία της </a:t>
                      </a:r>
                      <a:r>
                        <a:rPr lang="en-US" sz="1600" dirty="0">
                          <a:effectLst/>
                        </a:rPr>
                        <a:t>MRB</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b="1" dirty="0">
                          <a:effectLst/>
                        </a:rPr>
                        <a:t>Δημήτρης Μαύρος</a:t>
                      </a:r>
                      <a:endParaRPr lang="el-GR" sz="1600" b="1" dirty="0">
                        <a:effectLst/>
                        <a:latin typeface="Calibri"/>
                        <a:ea typeface="Times New Roman"/>
                        <a:cs typeface="Times New Roman"/>
                      </a:endParaRPr>
                    </a:p>
                  </a:txBody>
                  <a:tcPr marL="68580" marR="68580" marT="0" marB="0" anchor="ctr"/>
                </a:tc>
              </a:tr>
              <a:tr h="305975">
                <a:tc>
                  <a:txBody>
                    <a:bodyPr/>
                    <a:lstStyle/>
                    <a:p>
                      <a:pPr>
                        <a:lnSpc>
                          <a:spcPct val="115000"/>
                        </a:lnSpc>
                        <a:spcAft>
                          <a:spcPts val="0"/>
                        </a:spcAft>
                      </a:pPr>
                      <a:r>
                        <a:rPr lang="el-GR" sz="1600">
                          <a:effectLst/>
                        </a:rPr>
                        <a:t>18:00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Εκπαίδευση και ψηφιακό οικοσύστημα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Πάνελ ερωτήσεων</a:t>
                      </a:r>
                      <a:endParaRPr lang="el-GR" sz="1600" dirty="0">
                        <a:effectLst/>
                        <a:latin typeface="Calibri"/>
                        <a:ea typeface="Times New Roman"/>
                        <a:cs typeface="Times New Roman"/>
                      </a:endParaRPr>
                    </a:p>
                  </a:txBody>
                  <a:tcPr marL="68580" marR="68580" marT="0" marB="0" anchor="ctr"/>
                </a:tc>
              </a:tr>
              <a:tr h="611950">
                <a:tc>
                  <a:txBody>
                    <a:bodyPr/>
                    <a:lstStyle/>
                    <a:p>
                      <a:pPr>
                        <a:lnSpc>
                          <a:spcPct val="115000"/>
                        </a:lnSpc>
                        <a:spcAft>
                          <a:spcPts val="0"/>
                        </a:spcAft>
                      </a:pPr>
                      <a:r>
                        <a:rPr lang="el-GR" sz="1600">
                          <a:effectLst/>
                        </a:rPr>
                        <a:t>18:30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a:effectLst/>
                        </a:rPr>
                        <a:t>Δημιουργώντας ένα λογαριασμό στο κοινωνικό δίκτυο</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Βιωματικό εργαστήριο</a:t>
                      </a:r>
                      <a:endParaRPr lang="el-GR" sz="1600" dirty="0">
                        <a:effectLst/>
                        <a:latin typeface="Calibri"/>
                        <a:ea typeface="Times New Roman"/>
                        <a:cs typeface="Times New Roman"/>
                      </a:endParaRPr>
                    </a:p>
                  </a:txBody>
                  <a:tcPr marL="68580" marR="68580" marT="0" marB="0" anchor="ctr"/>
                </a:tc>
              </a:tr>
              <a:tr h="305975">
                <a:tc>
                  <a:txBody>
                    <a:bodyPr/>
                    <a:lstStyle/>
                    <a:p>
                      <a:pPr>
                        <a:lnSpc>
                          <a:spcPct val="115000"/>
                        </a:lnSpc>
                        <a:spcAft>
                          <a:spcPts val="0"/>
                        </a:spcAft>
                      </a:pPr>
                      <a:r>
                        <a:rPr lang="el-GR" sz="1600">
                          <a:effectLst/>
                        </a:rPr>
                        <a:t>19:00</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a:effectLst/>
                        </a:rPr>
                        <a:t>Λήξη εργασιών σεμιναρίου</a:t>
                      </a:r>
                      <a:endParaRPr lang="el-GR" sz="160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 </a:t>
                      </a:r>
                      <a:endParaRPr lang="el-GR" sz="1600" dirty="0">
                        <a:effectLst/>
                        <a:latin typeface="Calibri"/>
                        <a:ea typeface="Times New Roman"/>
                        <a:cs typeface="Times New Roman"/>
                      </a:endParaRPr>
                    </a:p>
                  </a:txBody>
                  <a:tcPr marL="68580" marR="68580" marT="0" marB="0" anchor="ctr"/>
                </a:tc>
              </a:tr>
            </a:tbl>
          </a:graphicData>
        </a:graphic>
      </p:graphicFrame>
      <p:pic>
        <p:nvPicPr>
          <p:cNvPr id="6"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233493">
            <a:off x="5767226" y="5386898"/>
            <a:ext cx="3478837" cy="923330"/>
          </a:xfrm>
          <a:prstGeom prst="rect">
            <a:avLst/>
          </a:prstGeom>
          <a:noFill/>
        </p:spPr>
        <p:txBody>
          <a:bodyPr wrap="none" rtlCol="0">
            <a:spAutoFit/>
          </a:bodyPr>
          <a:lstStyle/>
          <a:p>
            <a:r>
              <a:rPr lang="el-GR" sz="54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rPr>
              <a:t>Ενημέρωση</a:t>
            </a:r>
            <a:endParaRPr lang="el-GR" sz="540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459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0" y="-27384"/>
            <a:ext cx="9144000" cy="782960"/>
          </a:xfrm>
        </p:spPr>
        <p:txBody>
          <a:bodyPr>
            <a:normAutofit/>
          </a:bodyPr>
          <a:lstStyle/>
          <a:p>
            <a:pPr algn="r"/>
            <a:r>
              <a:rPr lang="el-GR" sz="2000" b="1" dirty="0" smtClean="0">
                <a:solidFill>
                  <a:schemeClr val="bg1"/>
                </a:solidFill>
              </a:rPr>
              <a:t>Κοινωνικά Δίκτυα: Ενεργός συμμετοχή, Παθητική στάση ή Απουσία;</a:t>
            </a:r>
            <a:r>
              <a:rPr lang="en-US" sz="2000" b="1" dirty="0" smtClean="0">
                <a:solidFill>
                  <a:schemeClr val="bg1"/>
                </a:solidFill>
              </a:rPr>
              <a:t/>
            </a:r>
            <a:br>
              <a:rPr lang="en-US" sz="2000" b="1" dirty="0" smtClean="0">
                <a:solidFill>
                  <a:schemeClr val="bg1"/>
                </a:solidFill>
              </a:rPr>
            </a:br>
            <a:r>
              <a:rPr lang="en-US" sz="1400" i="1" dirty="0" smtClean="0">
                <a:solidFill>
                  <a:schemeClr val="bg1"/>
                </a:solidFill>
              </a:rPr>
              <a:t>2</a:t>
            </a:r>
            <a:r>
              <a:rPr lang="el-GR" sz="1400" i="1" dirty="0" smtClean="0">
                <a:solidFill>
                  <a:schemeClr val="bg1"/>
                </a:solidFill>
              </a:rPr>
              <a:t>ο </a:t>
            </a:r>
            <a:r>
              <a:rPr lang="el-GR" sz="1400" i="1" dirty="0">
                <a:solidFill>
                  <a:schemeClr val="bg1"/>
                </a:solidFill>
              </a:rPr>
              <a:t>Σεμινάριο - Δευτέρα 23 Μαΐου</a:t>
            </a:r>
            <a:r>
              <a:rPr lang="en-US" sz="1400" i="1" dirty="0">
                <a:solidFill>
                  <a:schemeClr val="bg1"/>
                </a:solidFill>
              </a:rPr>
              <a:t> </a:t>
            </a:r>
            <a:r>
              <a:rPr lang="en-US" sz="1400" i="1" dirty="0"/>
              <a:t>2011</a:t>
            </a:r>
            <a:endParaRPr lang="el-GR" sz="1400" i="1" dirty="0" smtClean="0"/>
          </a:p>
        </p:txBody>
      </p:sp>
      <p:sp>
        <p:nvSpPr>
          <p:cNvPr id="4" name="Rectangle 3"/>
          <p:cNvSpPr/>
          <p:nvPr/>
        </p:nvSpPr>
        <p:spPr>
          <a:xfrm>
            <a:off x="7020272" y="2026006"/>
            <a:ext cx="8712968" cy="369332"/>
          </a:xfrm>
          <a:prstGeom prst="rect">
            <a:avLst/>
          </a:prstGeom>
        </p:spPr>
        <p:txBody>
          <a:bodyPr wrap="square">
            <a:spAutoFit/>
          </a:bodyPr>
          <a:lstStyle/>
          <a:p>
            <a:r>
              <a:rPr lang="el-GR" dirty="0"/>
              <a:t> </a:t>
            </a:r>
          </a:p>
        </p:txBody>
      </p:sp>
      <p:graphicFrame>
        <p:nvGraphicFramePr>
          <p:cNvPr id="3" name="Table 2"/>
          <p:cNvGraphicFramePr>
            <a:graphicFrameLocks noGrp="1"/>
          </p:cNvGraphicFramePr>
          <p:nvPr>
            <p:extLst>
              <p:ext uri="{D42A27DB-BD31-4B8C-83A1-F6EECF244321}">
                <p14:modId xmlns:p14="http://schemas.microsoft.com/office/powerpoint/2010/main" val="437805007"/>
              </p:ext>
            </p:extLst>
          </p:nvPr>
        </p:nvGraphicFramePr>
        <p:xfrm>
          <a:off x="1115616" y="1412776"/>
          <a:ext cx="7092789" cy="3575153"/>
        </p:xfrm>
        <a:graphic>
          <a:graphicData uri="http://schemas.openxmlformats.org/drawingml/2006/table">
            <a:tbl>
              <a:tblPr firstRow="1" firstCol="1" bandRow="1" bandCol="1">
                <a:tableStyleId>{69C7853C-536D-4A76-A0AE-DD22124D55A5}</a:tableStyleId>
              </a:tblPr>
              <a:tblGrid>
                <a:gridCol w="631243"/>
                <a:gridCol w="4820469"/>
                <a:gridCol w="1641077"/>
              </a:tblGrid>
              <a:tr h="257035">
                <a:tc>
                  <a:txBody>
                    <a:bodyPr/>
                    <a:lstStyle/>
                    <a:p>
                      <a:pPr>
                        <a:lnSpc>
                          <a:spcPct val="115000"/>
                        </a:lnSpc>
                        <a:spcBef>
                          <a:spcPts val="500"/>
                        </a:spcBef>
                        <a:spcAft>
                          <a:spcPts val="500"/>
                        </a:spcAft>
                      </a:pPr>
                      <a:r>
                        <a:rPr lang="el-GR" sz="1600" dirty="0">
                          <a:effectLst/>
                        </a:rPr>
                        <a:t>Ώρα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a:effectLst/>
                        </a:rPr>
                        <a:t>Αντικείμενο</a:t>
                      </a:r>
                      <a:endParaRPr lang="el-GR" sz="1600">
                        <a:effectLst/>
                        <a:latin typeface="Calibri"/>
                        <a:ea typeface="Times New Roman"/>
                        <a:cs typeface="Times New Roman"/>
                      </a:endParaRPr>
                    </a:p>
                  </a:txBody>
                  <a:tcPr marL="68580" marR="68580" marT="0" marB="0" anchor="ctr"/>
                </a:tc>
                <a:tc>
                  <a:txBody>
                    <a:bodyPr/>
                    <a:lstStyle/>
                    <a:p>
                      <a:pPr>
                        <a:lnSpc>
                          <a:spcPct val="115000"/>
                        </a:lnSpc>
                        <a:spcBef>
                          <a:spcPts val="500"/>
                        </a:spcBef>
                        <a:spcAft>
                          <a:spcPts val="500"/>
                        </a:spcAft>
                      </a:pPr>
                      <a:r>
                        <a:rPr lang="el-GR" sz="1600">
                          <a:effectLst/>
                        </a:rPr>
                        <a:t>Εισηγητές</a:t>
                      </a:r>
                      <a:endParaRPr lang="el-GR" sz="1600">
                        <a:effectLst/>
                        <a:latin typeface="Calibri"/>
                        <a:ea typeface="Times New Roman"/>
                        <a:cs typeface="Times New Roman"/>
                      </a:endParaRPr>
                    </a:p>
                  </a:txBody>
                  <a:tcPr marL="68580" marR="68580" marT="0" marB="0" anchor="ctr"/>
                </a:tc>
              </a:tr>
              <a:tr h="607537">
                <a:tc>
                  <a:txBody>
                    <a:bodyPr/>
                    <a:lstStyle/>
                    <a:p>
                      <a:pPr>
                        <a:lnSpc>
                          <a:spcPct val="115000"/>
                        </a:lnSpc>
                        <a:spcAft>
                          <a:spcPts val="0"/>
                        </a:spcAft>
                      </a:pPr>
                      <a:r>
                        <a:rPr lang="el-GR" sz="1600" dirty="0" smtClean="0">
                          <a:effectLst/>
                        </a:rPr>
                        <a:t>14:30</a:t>
                      </a:r>
                      <a:endParaRPr lang="el-GR" sz="1600" b="0" dirty="0">
                        <a:effectLst/>
                        <a:latin typeface="Calibri"/>
                        <a:ea typeface="Times New Roman"/>
                        <a:cs typeface="Times New Roman"/>
                      </a:endParaRPr>
                    </a:p>
                  </a:txBody>
                  <a:tcPr marL="68580" marR="68580" marT="0" marB="0" anchor="ctr"/>
                </a:tc>
                <a:tc>
                  <a:txBody>
                    <a:bodyPr/>
                    <a:lstStyle/>
                    <a:p>
                      <a:pPr>
                        <a:lnSpc>
                          <a:spcPct val="115000"/>
                        </a:lnSpc>
                        <a:spcAft>
                          <a:spcPts val="1000"/>
                        </a:spcAft>
                      </a:pPr>
                      <a:r>
                        <a:rPr lang="el-GR" sz="1600" dirty="0">
                          <a:effectLst/>
                        </a:rPr>
                        <a:t>Διαχείριση και επιμέλεια περιεχομένου</a:t>
                      </a:r>
                      <a:r>
                        <a:rPr lang="en-GB" sz="1600" dirty="0">
                          <a:effectLst/>
                        </a:rPr>
                        <a:t/>
                      </a:r>
                      <a:br>
                        <a:rPr lang="en-GB" sz="1600" dirty="0">
                          <a:effectLst/>
                        </a:rPr>
                      </a:br>
                      <a:r>
                        <a:rPr lang="en-GB" sz="1600" dirty="0">
                          <a:effectLst/>
                        </a:rPr>
                        <a:t>(</a:t>
                      </a:r>
                      <a:r>
                        <a:rPr lang="en-US" sz="1600" dirty="0">
                          <a:effectLst/>
                        </a:rPr>
                        <a:t>Content management</a:t>
                      </a:r>
                      <a:r>
                        <a:rPr lang="en-GB" sz="1600" dirty="0">
                          <a:effectLst/>
                        </a:rPr>
                        <a:t>, </a:t>
                      </a:r>
                      <a:r>
                        <a:rPr lang="en-US" sz="1600" dirty="0">
                          <a:effectLst/>
                        </a:rPr>
                        <a:t>Content </a:t>
                      </a:r>
                      <a:r>
                        <a:rPr lang="en-US" sz="1600" dirty="0" err="1">
                          <a:effectLst/>
                        </a:rPr>
                        <a:t>Curation</a:t>
                      </a:r>
                      <a:r>
                        <a:rPr lang="en-GB" sz="1600" dirty="0">
                          <a:effectLst/>
                        </a:rPr>
                        <a:t>)</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ΣΧ, ΚΤ, ΟΤ, ΓΔ</a:t>
                      </a:r>
                      <a:endParaRPr lang="el-GR" sz="1600" dirty="0">
                        <a:effectLst/>
                        <a:latin typeface="Calibri"/>
                        <a:ea typeface="Times New Roman"/>
                        <a:cs typeface="Times New Roman"/>
                      </a:endParaRPr>
                    </a:p>
                  </a:txBody>
                  <a:tcPr marL="68580" marR="68580" marT="0" marB="0" anchor="ctr"/>
                </a:tc>
              </a:tr>
              <a:tr h="771106">
                <a:tc>
                  <a:txBody>
                    <a:bodyPr/>
                    <a:lstStyle/>
                    <a:p>
                      <a:pPr>
                        <a:lnSpc>
                          <a:spcPct val="115000"/>
                        </a:lnSpc>
                        <a:spcAft>
                          <a:spcPts val="0"/>
                        </a:spcAft>
                      </a:pPr>
                      <a:r>
                        <a:rPr lang="el-GR" sz="1600" dirty="0" smtClean="0">
                          <a:effectLst/>
                        </a:rPr>
                        <a:t>15:15</a:t>
                      </a:r>
                      <a:endParaRPr lang="el-GR" sz="1600" b="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n-US" sz="1600" dirty="0">
                          <a:effectLst/>
                        </a:rPr>
                        <a:t>Blog: </a:t>
                      </a:r>
                      <a:r>
                        <a:rPr lang="el-GR" sz="1600" dirty="0">
                          <a:effectLst/>
                        </a:rPr>
                        <a:t>Γιατί, με ποια μεθοδολογία και τι περιεχόμενο…</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ΣΧ, ΖΚ, ΒΟ</a:t>
                      </a:r>
                    </a:p>
                    <a:p>
                      <a:pPr>
                        <a:lnSpc>
                          <a:spcPct val="115000"/>
                        </a:lnSpc>
                        <a:spcAft>
                          <a:spcPts val="0"/>
                        </a:spcAft>
                      </a:pPr>
                      <a:r>
                        <a:rPr lang="el-GR" sz="1600" dirty="0">
                          <a:effectLst/>
                        </a:rPr>
                        <a:t> </a:t>
                      </a:r>
                      <a:endParaRPr lang="el-GR" sz="1600" dirty="0">
                        <a:effectLst/>
                        <a:latin typeface="Calibri"/>
                        <a:ea typeface="Times New Roman"/>
                        <a:cs typeface="Times New Roman"/>
                      </a:endParaRPr>
                    </a:p>
                  </a:txBody>
                  <a:tcPr marL="68580" marR="68580" marT="0" marB="0" anchor="ctr"/>
                </a:tc>
              </a:tr>
              <a:tr h="257035">
                <a:tc>
                  <a:txBody>
                    <a:bodyPr/>
                    <a:lstStyle/>
                    <a:p>
                      <a:pPr>
                        <a:lnSpc>
                          <a:spcPct val="115000"/>
                        </a:lnSpc>
                        <a:spcBef>
                          <a:spcPts val="500"/>
                        </a:spcBef>
                        <a:spcAft>
                          <a:spcPts val="500"/>
                        </a:spcAft>
                      </a:pPr>
                      <a:r>
                        <a:rPr lang="el-GR" sz="1600">
                          <a:effectLst/>
                        </a:rPr>
                        <a:t>16:00</a:t>
                      </a:r>
                      <a:endParaRPr lang="el-GR" sz="1600">
                        <a:effectLst/>
                        <a:latin typeface="Calibri"/>
                        <a:ea typeface="Times New Roman"/>
                        <a:cs typeface="Times New Roman"/>
                      </a:endParaRPr>
                    </a:p>
                  </a:txBody>
                  <a:tcPr marL="68580" marR="68580" marT="0" marB="0"/>
                </a:tc>
                <a:tc>
                  <a:txBody>
                    <a:bodyPr/>
                    <a:lstStyle/>
                    <a:p>
                      <a:pPr>
                        <a:lnSpc>
                          <a:spcPct val="115000"/>
                        </a:lnSpc>
                        <a:spcBef>
                          <a:spcPts val="500"/>
                        </a:spcBef>
                        <a:spcAft>
                          <a:spcPts val="500"/>
                        </a:spcAft>
                      </a:pPr>
                      <a:r>
                        <a:rPr lang="el-GR" sz="1600">
                          <a:effectLst/>
                        </a:rPr>
                        <a:t>Δ ι ά λ ε ι μ μ α  </a:t>
                      </a:r>
                      <a:endParaRPr lang="el-GR" sz="1600">
                        <a:effectLst/>
                        <a:latin typeface="Calibri"/>
                        <a:ea typeface="Times New Roman"/>
                        <a:cs typeface="Times New Roman"/>
                      </a:endParaRPr>
                    </a:p>
                  </a:txBody>
                  <a:tcPr marL="68580" marR="68580" marT="0" marB="0"/>
                </a:tc>
                <a:tc>
                  <a:txBody>
                    <a:bodyPr/>
                    <a:lstStyle/>
                    <a:p>
                      <a:pPr>
                        <a:lnSpc>
                          <a:spcPct val="115000"/>
                        </a:lnSpc>
                        <a:spcBef>
                          <a:spcPts val="500"/>
                        </a:spcBef>
                        <a:spcAft>
                          <a:spcPts val="500"/>
                        </a:spcAft>
                      </a:pPr>
                      <a:r>
                        <a:rPr lang="el-GR" sz="1600">
                          <a:effectLst/>
                        </a:rPr>
                        <a:t> </a:t>
                      </a:r>
                      <a:endParaRPr lang="el-GR" sz="1600">
                        <a:effectLst/>
                        <a:latin typeface="Calibri"/>
                        <a:ea typeface="Times New Roman"/>
                        <a:cs typeface="Times New Roman"/>
                      </a:endParaRPr>
                    </a:p>
                  </a:txBody>
                  <a:tcPr marL="68580" marR="68580" marT="0" marB="0"/>
                </a:tc>
              </a:tr>
              <a:tr h="514070">
                <a:tc>
                  <a:txBody>
                    <a:bodyPr/>
                    <a:lstStyle/>
                    <a:p>
                      <a:pPr>
                        <a:lnSpc>
                          <a:spcPct val="115000"/>
                        </a:lnSpc>
                        <a:spcAft>
                          <a:spcPts val="0"/>
                        </a:spcAft>
                      </a:pPr>
                      <a:r>
                        <a:rPr lang="el-GR" sz="1600" dirty="0" smtClean="0">
                          <a:effectLst/>
                        </a:rPr>
                        <a:t>16:15</a:t>
                      </a:r>
                      <a:endParaRPr lang="el-GR" sz="1600" b="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n-US" sz="1600" dirty="0">
                          <a:effectLst/>
                        </a:rPr>
                        <a:t>Facebook: </a:t>
                      </a:r>
                      <a:r>
                        <a:rPr lang="el-GR" sz="1600" dirty="0">
                          <a:effectLst/>
                        </a:rPr>
                        <a:t>Γιατί και πώς στην εκπαίδευση…</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ΣΧ, ΖΚ, ΒΜ</a:t>
                      </a:r>
                      <a:endParaRPr lang="el-GR" sz="1600" dirty="0">
                        <a:effectLst/>
                        <a:latin typeface="Calibri"/>
                        <a:ea typeface="Times New Roman"/>
                        <a:cs typeface="Times New Roman"/>
                      </a:endParaRPr>
                    </a:p>
                  </a:txBody>
                  <a:tcPr marL="68580" marR="68580" marT="0" marB="0" anchor="ctr"/>
                </a:tc>
              </a:tr>
              <a:tr h="654271">
                <a:tc>
                  <a:txBody>
                    <a:bodyPr/>
                    <a:lstStyle/>
                    <a:p>
                      <a:pPr>
                        <a:lnSpc>
                          <a:spcPct val="115000"/>
                        </a:lnSpc>
                        <a:spcAft>
                          <a:spcPts val="0"/>
                        </a:spcAft>
                      </a:pPr>
                      <a:r>
                        <a:rPr lang="el-GR" sz="1600" dirty="0" smtClean="0">
                          <a:effectLst/>
                        </a:rPr>
                        <a:t>17:00</a:t>
                      </a:r>
                      <a:endParaRPr lang="el-GR" sz="1600" b="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n-US" sz="1600" dirty="0">
                          <a:effectLst/>
                        </a:rPr>
                        <a:t>Twitter</a:t>
                      </a:r>
                      <a:r>
                        <a:rPr lang="el-GR" sz="1600" dirty="0">
                          <a:effectLst/>
                        </a:rPr>
                        <a:t>: Ένα μέσο για σύντομη και άμεση ενημέρωση και επικοινωνία.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ΣΧ, ΓΚ, </a:t>
                      </a:r>
                      <a:r>
                        <a:rPr lang="el-GR" sz="1600" dirty="0" smtClean="0">
                          <a:effectLst/>
                        </a:rPr>
                        <a:t>ΖΚ</a:t>
                      </a:r>
                      <a:endParaRPr lang="el-GR" sz="1600" dirty="0">
                        <a:effectLst/>
                        <a:latin typeface="Calibri"/>
                        <a:ea typeface="Times New Roman"/>
                        <a:cs typeface="Times New Roman"/>
                      </a:endParaRPr>
                    </a:p>
                  </a:txBody>
                  <a:tcPr marL="68580" marR="68580" marT="0" marB="0" anchor="ctr"/>
                </a:tc>
              </a:tr>
              <a:tr h="467337">
                <a:tc>
                  <a:txBody>
                    <a:bodyPr/>
                    <a:lstStyle/>
                    <a:p>
                      <a:pPr>
                        <a:lnSpc>
                          <a:spcPct val="115000"/>
                        </a:lnSpc>
                        <a:spcAft>
                          <a:spcPts val="0"/>
                        </a:spcAft>
                      </a:pPr>
                      <a:r>
                        <a:rPr lang="el-GR" sz="1600" dirty="0" smtClean="0">
                          <a:effectLst/>
                        </a:rPr>
                        <a:t>18:00</a:t>
                      </a:r>
                      <a:endParaRPr lang="el-GR" sz="1600" b="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 υ μ π ε ρ ά σ μ α τ α</a:t>
                      </a:r>
                      <a:endParaRPr lang="el-GR" sz="1600" dirty="0">
                        <a:effectLst/>
                        <a:latin typeface="Calibri"/>
                        <a:ea typeface="Times New Roman"/>
                        <a:cs typeface="Times New Roman"/>
                      </a:endParaRPr>
                    </a:p>
                  </a:txBody>
                  <a:tcPr marL="68580" marR="68580" marT="0" marB="0" anchor="ctr"/>
                </a:tc>
                <a:tc>
                  <a:txBody>
                    <a:bodyPr/>
                    <a:lstStyle/>
                    <a:p>
                      <a:pPr>
                        <a:lnSpc>
                          <a:spcPct val="115000"/>
                        </a:lnSpc>
                        <a:spcAft>
                          <a:spcPts val="0"/>
                        </a:spcAft>
                      </a:pPr>
                      <a:r>
                        <a:rPr lang="el-GR" sz="1600" dirty="0">
                          <a:effectLst/>
                        </a:rPr>
                        <a:t>ΣΧ, ΚΔ</a:t>
                      </a:r>
                      <a:endParaRPr lang="el-GR" sz="1600" dirty="0">
                        <a:effectLst/>
                        <a:latin typeface="Calibri"/>
                        <a:ea typeface="Times New Roman"/>
                        <a:cs typeface="Times New Roman"/>
                      </a:endParaRPr>
                    </a:p>
                  </a:txBody>
                  <a:tcPr marL="68580" marR="68580" marT="0" marB="0" anchor="ctr"/>
                </a:tc>
              </a:tr>
            </a:tbl>
          </a:graphicData>
        </a:graphic>
      </p:graphicFrame>
      <p:pic>
        <p:nvPicPr>
          <p:cNvPr id="6"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rot="19746375">
            <a:off x="6292060" y="5170873"/>
            <a:ext cx="2832827" cy="923330"/>
          </a:xfrm>
          <a:prstGeom prst="rect">
            <a:avLst/>
          </a:prstGeom>
          <a:noFill/>
        </p:spPr>
        <p:txBody>
          <a:bodyPr wrap="none" rtlCol="0">
            <a:spAutoFit/>
          </a:bodyPr>
          <a:lstStyle/>
          <a:p>
            <a:r>
              <a:rPr lang="en-US" sz="54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Hands on</a:t>
            </a:r>
            <a:endParaRPr lang="el-GR" sz="5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5235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p:cNvCxnSpPr/>
          <p:nvPr/>
        </p:nvCxnSpPr>
        <p:spPr>
          <a:xfrm flipH="1">
            <a:off x="2555776" y="5308204"/>
            <a:ext cx="2499531" cy="45602"/>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4342913" y="1102009"/>
            <a:ext cx="2266060" cy="884736"/>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49501" y="2122497"/>
            <a:ext cx="115019" cy="1678710"/>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175773" y="1640283"/>
            <a:ext cx="2992077" cy="362127"/>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49501" y="2015473"/>
            <a:ext cx="3458307" cy="1188658"/>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123730" y="2002410"/>
            <a:ext cx="2266701" cy="2531744"/>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13" name="Up-Down Arrow 12"/>
          <p:cNvSpPr/>
          <p:nvPr/>
        </p:nvSpPr>
        <p:spPr>
          <a:xfrm rot="5400000">
            <a:off x="4344566" y="2013941"/>
            <a:ext cx="980728" cy="8618140"/>
          </a:xfrm>
          <a:prstGeom prst="upDownArrow">
            <a:avLst>
              <a:gd name="adj1" fmla="val 63717"/>
              <a:gd name="adj2" fmla="val 75855"/>
            </a:avLst>
          </a:prstGeom>
          <a:gradFill>
            <a:gsLst>
              <a:gs pos="0">
                <a:schemeClr val="accent6">
                  <a:lumMod val="75000"/>
                  <a:alpha val="70000"/>
                </a:schemeClr>
              </a:gs>
              <a:gs pos="87000">
                <a:schemeClr val="accent1">
                  <a:tint val="44500"/>
                  <a:satMod val="160000"/>
                  <a:alpha val="44000"/>
                </a:schemeClr>
              </a:gs>
              <a:gs pos="100000">
                <a:schemeClr val="tx2">
                  <a:lumMod val="60000"/>
                  <a:lumOff val="40000"/>
                  <a:alpha val="50000"/>
                </a:schemeClr>
              </a:gs>
            </a:gsLst>
            <a:lin ang="5400000" scaled="0"/>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effectLst>
                <a:glow rad="228600">
                  <a:schemeClr val="accent2">
                    <a:satMod val="175000"/>
                    <a:alpha val="40000"/>
                  </a:schemeClr>
                </a:glow>
              </a:effectLst>
            </a:endParaRPr>
          </a:p>
        </p:txBody>
      </p:sp>
      <p:sp>
        <p:nvSpPr>
          <p:cNvPr id="14" name="Up-Down Arrow 13"/>
          <p:cNvSpPr/>
          <p:nvPr/>
        </p:nvSpPr>
        <p:spPr>
          <a:xfrm>
            <a:off x="22433" y="648073"/>
            <a:ext cx="980728" cy="5674938"/>
          </a:xfrm>
          <a:prstGeom prst="upDownArrow">
            <a:avLst>
              <a:gd name="adj1" fmla="val 63717"/>
              <a:gd name="adj2" fmla="val 75855"/>
            </a:avLst>
          </a:prstGeom>
          <a:gradFill>
            <a:gsLst>
              <a:gs pos="0">
                <a:schemeClr val="accent3">
                  <a:lumMod val="75000"/>
                  <a:alpha val="65000"/>
                </a:schemeClr>
              </a:gs>
              <a:gs pos="87000">
                <a:schemeClr val="accent1">
                  <a:tint val="44500"/>
                  <a:satMod val="160000"/>
                  <a:alpha val="50000"/>
                </a:schemeClr>
              </a:gs>
              <a:gs pos="100000">
                <a:schemeClr val="tx2">
                  <a:lumMod val="60000"/>
                  <a:lumOff val="40000"/>
                  <a:alpha val="50000"/>
                </a:schemeClr>
              </a:gs>
            </a:gsLst>
            <a:lin ang="5400000" scaled="0"/>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rot="16200000">
            <a:off x="-93736" y="5243984"/>
            <a:ext cx="1186158" cy="461665"/>
          </a:xfrm>
          <a:prstGeom prst="rect">
            <a:avLst/>
          </a:prstGeom>
          <a:noFill/>
          <a:ln>
            <a:noFill/>
          </a:ln>
          <a:scene3d>
            <a:camera prst="orthographicFront"/>
            <a:lightRig rig="glow" dir="tl">
              <a:rot lat="0" lon="0" rev="5400000"/>
            </a:lightRig>
          </a:scene3d>
          <a:sp3d extrusionH="76200">
            <a:extrusionClr>
              <a:schemeClr val="accent1">
                <a:lumMod val="50000"/>
              </a:schemeClr>
            </a:extrusionClr>
          </a:sp3d>
        </p:spPr>
        <p:txBody>
          <a:bodyPr wrap="none" lIns="91440" tIns="45720" rIns="91440" bIns="45720">
            <a:spAutoFit/>
            <a:sp3d contourW="12700">
              <a:bevelT w="25400" h="25400"/>
              <a:contourClr>
                <a:schemeClr val="accent6">
                  <a:shade val="73000"/>
                </a:schemeClr>
              </a:contourClr>
            </a:sp3d>
          </a:bodyPr>
          <a:lstStyle/>
          <a:p>
            <a:pPr algn="ctr"/>
            <a:r>
              <a:rPr lang="el-GR" sz="2400" b="1" dirty="0" smtClean="0">
                <a:ln w="11430">
                  <a:noFill/>
                </a:ln>
                <a:solidFill>
                  <a:schemeClr val="tx2">
                    <a:lumMod val="75000"/>
                  </a:schemeClr>
                </a:solidFill>
                <a:effectLst>
                  <a:outerShdw blurRad="80000" dist="40000" dir="5040000" algn="tl">
                    <a:srgbClr val="000000">
                      <a:alpha val="30000"/>
                    </a:srgbClr>
                  </a:outerShdw>
                </a:effectLst>
              </a:rPr>
              <a:t>Κλειστό</a:t>
            </a:r>
            <a:endParaRPr lang="en-US" sz="2400" b="1" dirty="0">
              <a:ln w="11430">
                <a:noFill/>
              </a:ln>
              <a:solidFill>
                <a:schemeClr val="tx2">
                  <a:lumMod val="75000"/>
                </a:schemeClr>
              </a:solidFill>
              <a:effectLst>
                <a:outerShdw blurRad="80000" dist="40000" dir="5040000" algn="tl">
                  <a:srgbClr val="000000">
                    <a:alpha val="30000"/>
                  </a:srgbClr>
                </a:outerShdw>
              </a:effectLst>
            </a:endParaRPr>
          </a:p>
        </p:txBody>
      </p:sp>
      <p:sp>
        <p:nvSpPr>
          <p:cNvPr id="16" name="Rectangle 15"/>
          <p:cNvSpPr/>
          <p:nvPr/>
        </p:nvSpPr>
        <p:spPr>
          <a:xfrm rot="16200000">
            <a:off x="-109828" y="1342077"/>
            <a:ext cx="1184363"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smtClean="0">
                <a:ln w="11430"/>
                <a:solidFill>
                  <a:schemeClr val="accent3">
                    <a:lumMod val="75000"/>
                  </a:schemeClr>
                </a:solidFill>
                <a:effectLst>
                  <a:outerShdw blurRad="80000" dist="40000" dir="5040000" algn="tl">
                    <a:srgbClr val="000000">
                      <a:alpha val="30000"/>
                    </a:srgbClr>
                  </a:outerShdw>
                </a:effectLst>
              </a:rPr>
              <a:t>Ανοιχτό</a:t>
            </a:r>
            <a:endParaRPr lang="en-US" sz="2400" b="1" dirty="0">
              <a:ln w="11430"/>
              <a:solidFill>
                <a:schemeClr val="accent3">
                  <a:lumMod val="75000"/>
                </a:schemeClr>
              </a:solidFill>
              <a:effectLst>
                <a:outerShdw blurRad="80000" dist="40000" dir="5040000" algn="tl">
                  <a:srgbClr val="000000">
                    <a:alpha val="30000"/>
                  </a:srgbClr>
                </a:outerShdw>
              </a:effectLst>
            </a:endParaRPr>
          </a:p>
        </p:txBody>
      </p:sp>
      <p:sp>
        <p:nvSpPr>
          <p:cNvPr id="17" name="Rectangle 16"/>
          <p:cNvSpPr/>
          <p:nvPr/>
        </p:nvSpPr>
        <p:spPr>
          <a:xfrm>
            <a:off x="747068" y="6080596"/>
            <a:ext cx="1564594" cy="461665"/>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smtClean="0">
                <a:ln w="11430">
                  <a:noFill/>
                </a:ln>
                <a:solidFill>
                  <a:schemeClr val="tx2">
                    <a:lumMod val="75000"/>
                  </a:schemeClr>
                </a:solidFill>
                <a:effectLst>
                  <a:outerShdw blurRad="80000" dist="40000" dir="5040000" algn="tl">
                    <a:srgbClr val="000000">
                      <a:alpha val="30000"/>
                    </a:srgbClr>
                  </a:outerShdw>
                </a:effectLst>
              </a:rPr>
              <a:t>Παράδοση</a:t>
            </a:r>
            <a:endParaRPr lang="en-US" sz="2400" b="1" dirty="0">
              <a:ln w="11430">
                <a:noFill/>
              </a:ln>
              <a:solidFill>
                <a:schemeClr val="tx2">
                  <a:lumMod val="75000"/>
                </a:schemeClr>
              </a:solidFill>
              <a:effectLst>
                <a:outerShdw blurRad="80000" dist="40000" dir="5040000" algn="tl">
                  <a:srgbClr val="000000">
                    <a:alpha val="30000"/>
                  </a:srgbClr>
                </a:outerShdw>
              </a:effectLst>
            </a:endParaRPr>
          </a:p>
        </p:txBody>
      </p:sp>
      <p:sp>
        <p:nvSpPr>
          <p:cNvPr id="18" name="Rectangle 17"/>
          <p:cNvSpPr/>
          <p:nvPr/>
        </p:nvSpPr>
        <p:spPr>
          <a:xfrm>
            <a:off x="7240104" y="6063679"/>
            <a:ext cx="1652376"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Καινοτομία</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2" name="Straight Connector 11"/>
          <p:cNvCxnSpPr/>
          <p:nvPr/>
        </p:nvCxnSpPr>
        <p:spPr>
          <a:xfrm flipV="1">
            <a:off x="5118898" y="3317604"/>
            <a:ext cx="1037278" cy="905180"/>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V="1">
            <a:off x="2699792" y="2955034"/>
            <a:ext cx="3381278" cy="1914126"/>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904375" y="3212976"/>
            <a:ext cx="968300" cy="268933"/>
          </a:xfrm>
          <a:prstGeom prst="line">
            <a:avLst/>
          </a:prstGeom>
          <a:ln w="222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398071" y="2002410"/>
            <a:ext cx="474604" cy="1085623"/>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732240" y="2002410"/>
            <a:ext cx="314248" cy="706510"/>
          </a:xfrm>
          <a:prstGeom prst="line">
            <a:avLst/>
          </a:prstGeom>
          <a:ln w="222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339752" y="1755126"/>
            <a:ext cx="4419498" cy="3267774"/>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2555776" y="3701200"/>
            <a:ext cx="5472608" cy="1652606"/>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08104" y="3625330"/>
            <a:ext cx="2364571" cy="667767"/>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flipV="1">
            <a:off x="4966495" y="1946449"/>
            <a:ext cx="1922869" cy="1919923"/>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724128" y="2490701"/>
            <a:ext cx="1532914" cy="1226331"/>
          </a:xfrm>
          <a:prstGeom prst="rect">
            <a:avLst/>
          </a:prstGeom>
        </p:spPr>
      </p:pic>
      <p:pic>
        <p:nvPicPr>
          <p:cNvPr id="61" name="Picture 60"/>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72000" y="4514617"/>
            <a:ext cx="1253269" cy="1002615"/>
          </a:xfrm>
          <a:prstGeom prst="rect">
            <a:avLst/>
          </a:prstGeom>
        </p:spPr>
      </p:pic>
      <p:pic>
        <p:nvPicPr>
          <p:cNvPr id="63" name="Picture 62"/>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887890" y="1412776"/>
            <a:ext cx="1044150" cy="783969"/>
          </a:xfrm>
          <a:prstGeom prst="rect">
            <a:avLst/>
          </a:prstGeom>
        </p:spPr>
      </p:pic>
      <p:cxnSp>
        <p:nvCxnSpPr>
          <p:cNvPr id="73" name="Straight Connector 72"/>
          <p:cNvCxnSpPr/>
          <p:nvPr/>
        </p:nvCxnSpPr>
        <p:spPr>
          <a:xfrm>
            <a:off x="8007809" y="2002410"/>
            <a:ext cx="600086" cy="1066550"/>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872675" y="2002410"/>
            <a:ext cx="135133" cy="1085623"/>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300192" y="4077072"/>
            <a:ext cx="1640050" cy="768601"/>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120217" y="2002410"/>
            <a:ext cx="68382" cy="1186104"/>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629988" y="1478845"/>
            <a:ext cx="310254" cy="1725286"/>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312" y="2852936"/>
            <a:ext cx="1321920" cy="992523"/>
          </a:xfrm>
          <a:prstGeom prst="rect">
            <a:avLst/>
          </a:prstGeom>
        </p:spPr>
      </p:pic>
      <p:pic>
        <p:nvPicPr>
          <p:cNvPr id="10" name="Picture 9"/>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398210" y="1177628"/>
            <a:ext cx="1368152" cy="1027236"/>
          </a:xfrm>
          <a:prstGeom prst="rect">
            <a:avLst/>
          </a:prstGeom>
        </p:spPr>
      </p:pic>
      <p:pic>
        <p:nvPicPr>
          <p:cNvPr id="60" name="Picture 59"/>
          <p:cNvPicPr>
            <a:picLocks noChangeAspect="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60032" y="3861048"/>
            <a:ext cx="1553666" cy="1242933"/>
          </a:xfrm>
          <a:prstGeom prst="rect">
            <a:avLst/>
          </a:prstGeom>
        </p:spPr>
      </p:pic>
      <p:pic>
        <p:nvPicPr>
          <p:cNvPr id="62" name="Picture 61"/>
          <p:cNvPicPr>
            <a:picLocks noChangeAspect="1"/>
          </p:cNvPicPr>
          <p:nvPr/>
        </p:nvPicPr>
        <p:blipFill>
          <a:blip r:embed="rId9"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413900" y="1628620"/>
            <a:ext cx="758500" cy="569497"/>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2400" y="2852936"/>
            <a:ext cx="837703" cy="628964"/>
          </a:xfrm>
          <a:prstGeom prst="rect">
            <a:avLst/>
          </a:prstGeom>
        </p:spPr>
      </p:pic>
      <p:pic>
        <p:nvPicPr>
          <p:cNvPr id="66" name="Picture 65"/>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80527" y="1037588"/>
            <a:ext cx="776532" cy="583036"/>
          </a:xfrm>
          <a:prstGeom prst="rect">
            <a:avLst/>
          </a:prstGeom>
        </p:spPr>
      </p:pic>
      <p:cxnSp>
        <p:nvCxnSpPr>
          <p:cNvPr id="72" name="Straight Connector 71"/>
          <p:cNvCxnSpPr/>
          <p:nvPr/>
        </p:nvCxnSpPr>
        <p:spPr>
          <a:xfrm flipH="1">
            <a:off x="2331140" y="4497906"/>
            <a:ext cx="2916141" cy="397186"/>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699792" y="4534154"/>
            <a:ext cx="1690639" cy="623038"/>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11"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542287" y="2195190"/>
            <a:ext cx="956958" cy="765566"/>
          </a:xfrm>
          <a:prstGeom prst="rect">
            <a:avLst/>
          </a:prstGeom>
        </p:spPr>
      </p:pic>
      <p:pic>
        <p:nvPicPr>
          <p:cNvPr id="77" name="Picture 76"/>
          <p:cNvPicPr>
            <a:picLocks noChangeAspect="1"/>
          </p:cNvPicPr>
          <p:nvPr/>
        </p:nvPicPr>
        <p:blipFill>
          <a:blip r:embed="rId1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8104" y="3573016"/>
            <a:ext cx="1182285" cy="945828"/>
          </a:xfrm>
          <a:prstGeom prst="rect">
            <a:avLst/>
          </a:prstGeom>
        </p:spPr>
      </p:pic>
      <p:pic>
        <p:nvPicPr>
          <p:cNvPr id="78" name="Picture 77"/>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12902" y="4033541"/>
            <a:ext cx="1333586" cy="1066868"/>
          </a:xfrm>
          <a:prstGeom prst="rect">
            <a:avLst/>
          </a:prstGeom>
        </p:spPr>
      </p:pic>
      <p:cxnSp>
        <p:nvCxnSpPr>
          <p:cNvPr id="97" name="Straight Connector 96"/>
          <p:cNvCxnSpPr/>
          <p:nvPr/>
        </p:nvCxnSpPr>
        <p:spPr>
          <a:xfrm flipH="1">
            <a:off x="4966495" y="2700781"/>
            <a:ext cx="560518" cy="1037127"/>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508104" y="1102008"/>
            <a:ext cx="1182285" cy="1253657"/>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699792" y="2545221"/>
            <a:ext cx="2723035" cy="1982282"/>
          </a:xfrm>
          <a:prstGeom prst="line">
            <a:avLst/>
          </a:prstGeom>
          <a:ln w="22225" cmpd="sng">
            <a:solidFill>
              <a:schemeClr val="bg1"/>
            </a:solidFill>
          </a:ln>
          <a:effectLst>
            <a:outerShdw blurRad="63500" sx="102000" sy="102000" algn="ctr" rotWithShape="0">
              <a:prstClr val="black">
                <a:alpha val="40000"/>
              </a:prst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860032" y="2140373"/>
            <a:ext cx="1160734" cy="928587"/>
          </a:xfrm>
          <a:prstGeom prst="rect">
            <a:avLst/>
          </a:prstGeom>
        </p:spPr>
      </p:pic>
      <p:pic>
        <p:nvPicPr>
          <p:cNvPr id="131" name="Picture 1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491200"/>
            <a:ext cx="769506" cy="577760"/>
          </a:xfrm>
          <a:prstGeom prst="rect">
            <a:avLst/>
          </a:prstGeom>
        </p:spPr>
      </p:pic>
      <p:sp>
        <p:nvSpPr>
          <p:cNvPr id="122" name="Rectangle 121"/>
          <p:cNvSpPr/>
          <p:nvPr/>
        </p:nvSpPr>
        <p:spPr>
          <a:xfrm rot="10800000">
            <a:off x="3923929" y="3140968"/>
            <a:ext cx="1691432" cy="1728192"/>
          </a:xfrm>
          <a:prstGeom prst="rect">
            <a:avLst/>
          </a:prstGeom>
          <a:noFill/>
        </p:spPr>
        <p:txBody>
          <a:bodyPr wrap="none" lIns="91440" tIns="45720" rIns="91440" bIns="45720">
            <a:prstTxWarp prst="textCircle">
              <a:avLst>
                <a:gd name="adj" fmla="val 1622778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Blogs  -- </a:t>
            </a:r>
            <a:r>
              <a:rPr lang="en-US"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t>
            </a:r>
            <a:r>
              <a:rPr lang="en-US" sz="5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ikies</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4" name="Rectangle 143"/>
          <p:cNvSpPr/>
          <p:nvPr/>
        </p:nvSpPr>
        <p:spPr>
          <a:xfrm rot="18946590">
            <a:off x="1267576" y="4134027"/>
            <a:ext cx="1691432" cy="1788724"/>
          </a:xfrm>
          <a:prstGeom prst="rect">
            <a:avLst/>
          </a:prstGeom>
          <a:noFill/>
        </p:spPr>
        <p:txBody>
          <a:bodyPr wrap="none" lIns="91440" tIns="45720" rIns="91440" bIns="45720">
            <a:prstTxWarp prst="textCircle">
              <a:avLst>
                <a:gd name="adj" fmla="val 1622778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chemeClr val="tx2">
                    <a:lumMod val="60000"/>
                    <a:lumOff val="40000"/>
                  </a:schemeClr>
                </a:solidFill>
                <a:effectLst>
                  <a:outerShdw blurRad="80000" dist="40000" dir="5040000" algn="tl">
                    <a:srgbClr val="000000">
                      <a:alpha val="30000"/>
                    </a:srgbClr>
                  </a:outerShdw>
                </a:effectLst>
              </a:rPr>
              <a:t>Sites               </a:t>
            </a:r>
            <a:endParaRPr lang="en-US" sz="5400" b="1" cap="none" spc="0" dirty="0">
              <a:ln w="11430"/>
              <a:solidFill>
                <a:schemeClr val="tx2">
                  <a:lumMod val="60000"/>
                  <a:lumOff val="40000"/>
                </a:schemeClr>
              </a:solidFill>
              <a:effectLst>
                <a:outerShdw blurRad="80000" dist="40000" dir="5040000" algn="tl">
                  <a:srgbClr val="000000">
                    <a:alpha val="30000"/>
                  </a:srgbClr>
                </a:outerShdw>
              </a:effectLst>
            </a:endParaRPr>
          </a:p>
        </p:txBody>
      </p:sp>
      <p:sp>
        <p:nvSpPr>
          <p:cNvPr id="145" name="Rectangle 144"/>
          <p:cNvSpPr/>
          <p:nvPr/>
        </p:nvSpPr>
        <p:spPr>
          <a:xfrm rot="16200000">
            <a:off x="4826095" y="1781154"/>
            <a:ext cx="1691432" cy="1952347"/>
          </a:xfrm>
          <a:prstGeom prst="rect">
            <a:avLst/>
          </a:prstGeom>
          <a:noFill/>
        </p:spPr>
        <p:txBody>
          <a:bodyPr wrap="none" lIns="91440" tIns="45720" rIns="91440" bIns="45720">
            <a:prstTxWarp prst="textCircle">
              <a:avLst>
                <a:gd name="adj" fmla="val 1297736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smtClean="0">
                <a:ln w="11430"/>
                <a:solidFill>
                  <a:schemeClr val="bg1">
                    <a:lumMod val="50000"/>
                  </a:schemeClr>
                </a:solidFill>
                <a:effectLst>
                  <a:outerShdw blurRad="80000" dist="40000" dir="5040000" algn="tl">
                    <a:srgbClr val="000000">
                      <a:alpha val="30000"/>
                    </a:srgbClr>
                  </a:outerShdw>
                </a:effectLst>
              </a:rPr>
              <a:t>Curation</a:t>
            </a:r>
            <a:r>
              <a:rPr lang="en-US" sz="2800" b="1" dirty="0" smtClean="0">
                <a:ln w="11430"/>
                <a:solidFill>
                  <a:schemeClr val="bg1">
                    <a:lumMod val="50000"/>
                  </a:schemeClr>
                </a:solidFill>
                <a:effectLst>
                  <a:outerShdw blurRad="80000" dist="40000" dir="5040000" algn="tl">
                    <a:srgbClr val="000000">
                      <a:alpha val="30000"/>
                    </a:srgbClr>
                  </a:outerShdw>
                </a:effectLst>
              </a:rPr>
              <a:t> tools</a:t>
            </a:r>
            <a:endParaRPr lang="en-US" sz="2800" b="1" cap="none" spc="0" dirty="0">
              <a:ln w="11430"/>
              <a:solidFill>
                <a:schemeClr val="bg1">
                  <a:lumMod val="50000"/>
                </a:schemeClr>
              </a:solidFill>
              <a:effectLst>
                <a:outerShdw blurRad="80000" dist="40000" dir="5040000" algn="tl">
                  <a:srgbClr val="000000">
                    <a:alpha val="30000"/>
                  </a:srgbClr>
                </a:outerShdw>
              </a:effectLst>
            </a:endParaRPr>
          </a:p>
        </p:txBody>
      </p:sp>
      <p:sp>
        <p:nvSpPr>
          <p:cNvPr id="147" name="Rectangle 146"/>
          <p:cNvSpPr/>
          <p:nvPr/>
        </p:nvSpPr>
        <p:spPr>
          <a:xfrm rot="1674355">
            <a:off x="7140915" y="2583941"/>
            <a:ext cx="1691432" cy="1952347"/>
          </a:xfrm>
          <a:prstGeom prst="rect">
            <a:avLst/>
          </a:prstGeom>
          <a:noFill/>
        </p:spPr>
        <p:txBody>
          <a:bodyPr wrap="none" lIns="91440" tIns="45720" rIns="91440" bIns="45720">
            <a:prstTxWarp prst="textCircle">
              <a:avLst>
                <a:gd name="adj" fmla="val 1297736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chemeClr val="accent2">
                    <a:lumMod val="75000"/>
                  </a:schemeClr>
                </a:solidFill>
                <a:effectLst>
                  <a:outerShdw blurRad="80000" dist="40000" dir="5040000" algn="tl">
                    <a:srgbClr val="000000">
                      <a:alpha val="30000"/>
                    </a:srgbClr>
                  </a:outerShdw>
                </a:effectLst>
              </a:rPr>
              <a:t>twitter</a:t>
            </a:r>
            <a:endParaRPr lang="en-US" sz="2800" b="1" cap="none" spc="0" dirty="0">
              <a:ln w="11430"/>
              <a:solidFill>
                <a:schemeClr val="accent2">
                  <a:lumMod val="75000"/>
                </a:schemeClr>
              </a:solidFill>
              <a:effectLst>
                <a:outerShdw blurRad="80000" dist="40000" dir="5040000" algn="tl">
                  <a:srgbClr val="000000">
                    <a:alpha val="30000"/>
                  </a:srgbClr>
                </a:outerShdw>
              </a:effectLst>
            </a:endParaRPr>
          </a:p>
        </p:txBody>
      </p:sp>
      <p:sp>
        <p:nvSpPr>
          <p:cNvPr id="148" name="Rectangle 147"/>
          <p:cNvSpPr/>
          <p:nvPr/>
        </p:nvSpPr>
        <p:spPr>
          <a:xfrm rot="17157147">
            <a:off x="6475118" y="789879"/>
            <a:ext cx="1691432" cy="1952347"/>
          </a:xfrm>
          <a:prstGeom prst="rect">
            <a:avLst/>
          </a:prstGeom>
          <a:noFill/>
        </p:spPr>
        <p:txBody>
          <a:bodyPr wrap="none" lIns="91440" tIns="45720" rIns="91440" bIns="45720">
            <a:prstTxWarp prst="textCircle">
              <a:avLst>
                <a:gd name="adj" fmla="val 12977364"/>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chemeClr val="accent3">
                    <a:lumMod val="75000"/>
                  </a:schemeClr>
                </a:solidFill>
                <a:effectLst>
                  <a:outerShdw blurRad="80000" dist="40000" dir="5040000" algn="tl">
                    <a:srgbClr val="000000">
                      <a:alpha val="30000"/>
                    </a:srgbClr>
                  </a:outerShdw>
                </a:effectLst>
              </a:rPr>
              <a:t>Facebook                   </a:t>
            </a:r>
            <a:endParaRPr lang="en-US" sz="2800" b="1" cap="none" spc="0" dirty="0">
              <a:ln w="11430"/>
              <a:solidFill>
                <a:schemeClr val="accent3">
                  <a:lumMod val="75000"/>
                </a:schemeClr>
              </a:solidFill>
              <a:effectLst>
                <a:outerShdw blurRad="80000" dist="40000" dir="5040000" algn="tl">
                  <a:srgbClr val="000000">
                    <a:alpha val="30000"/>
                  </a:srgbClr>
                </a:outerShdw>
              </a:effectLst>
            </a:endParaRP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58703">
            <a:off x="960505" y="4319539"/>
            <a:ext cx="2160239" cy="1728191"/>
          </a:xfrm>
          <a:prstGeom prst="rect">
            <a:avLst/>
          </a:prstGeom>
        </p:spPr>
      </p:pic>
      <p:pic>
        <p:nvPicPr>
          <p:cNvPr id="19" name="Picture 18"/>
          <p:cNvPicPr>
            <a:picLocks noChangeAspect="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779912" y="3248612"/>
            <a:ext cx="1872522" cy="1498018"/>
          </a:xfrm>
          <a:prstGeom prst="rect">
            <a:avLst/>
          </a:prstGeom>
        </p:spPr>
      </p:pic>
      <p:pic>
        <p:nvPicPr>
          <p:cNvPr id="65" name="Picture 6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40352" y="3645024"/>
            <a:ext cx="769506" cy="577760"/>
          </a:xfrm>
          <a:prstGeom prst="rect">
            <a:avLst/>
          </a:prstGeom>
        </p:spPr>
      </p:pic>
      <p:pic>
        <p:nvPicPr>
          <p:cNvPr id="2" name="Picture 2" descr="my... Facebook (only for invitations and my tweets)"/>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8270" y="1541715"/>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 Twitt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2276" y="3197510"/>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640015" y="1748388"/>
            <a:ext cx="1044150" cy="783969"/>
          </a:xfrm>
          <a:prstGeom prst="rect">
            <a:avLst/>
          </a:prstGeom>
        </p:spPr>
      </p:pic>
      <p:sp>
        <p:nvSpPr>
          <p:cNvPr id="85" name="Rectangle 84"/>
          <p:cNvSpPr/>
          <p:nvPr/>
        </p:nvSpPr>
        <p:spPr>
          <a:xfrm rot="15029166">
            <a:off x="3215594" y="1025602"/>
            <a:ext cx="1691432" cy="1952347"/>
          </a:xfrm>
          <a:prstGeom prst="rect">
            <a:avLst/>
          </a:prstGeom>
          <a:noFill/>
        </p:spPr>
        <p:txBody>
          <a:bodyPr wrap="none" lIns="91440" tIns="45720" rIns="91440" bIns="45720">
            <a:prstTxWarp prst="textCircle">
              <a:avLst>
                <a:gd name="adj" fmla="val 12977364"/>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solidFill>
                  <a:schemeClr val="accent3">
                    <a:lumMod val="50000"/>
                  </a:schemeClr>
                </a:solidFill>
              </a:rPr>
              <a:t>Media sharing</a:t>
            </a:r>
            <a:endParaRPr lang="en-US" sz="2800" b="1" dirty="0">
              <a:ln/>
              <a:solidFill>
                <a:schemeClr val="accent3">
                  <a:lumMod val="50000"/>
                </a:schemeClr>
              </a:solidFill>
            </a:endParaRPr>
          </a:p>
        </p:txBody>
      </p:sp>
      <p:pic>
        <p:nvPicPr>
          <p:cNvPr id="86" name="Picture 85"/>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283466" y="1594760"/>
            <a:ext cx="1044150" cy="783969"/>
          </a:xfrm>
          <a:prstGeom prst="rect">
            <a:avLst/>
          </a:prstGeom>
        </p:spPr>
      </p:pic>
      <p:pic>
        <p:nvPicPr>
          <p:cNvPr id="75" name="Picture 3" descr="C:\DATA\basilis\DOCUMENT\ed95_251_7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51520" y="1916832"/>
            <a:ext cx="8892480" cy="2769989"/>
          </a:xfrm>
          <a:prstGeom prst="rect">
            <a:avLst/>
          </a:prstGeom>
        </p:spPr>
        <p:txBody>
          <a:bodyPr wrap="square">
            <a:spAutoFit/>
          </a:bodyPr>
          <a:lstStyle/>
          <a:p>
            <a:pPr algn="ctr"/>
            <a:r>
              <a:rPr lang="el-GR" sz="54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Κοινωνικά Δίκτυα: </a:t>
            </a:r>
          </a:p>
          <a:p>
            <a:pPr algn="ctr"/>
            <a:r>
              <a:rPr lang="el-GR" sz="4000" b="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Ενεργός συμμετοχή</a:t>
            </a:r>
            <a:r>
              <a:rPr lang="el-GR" sz="4000" b="1" dirty="0">
                <a:solidFill>
                  <a:schemeClr val="bg1"/>
                </a:solidFill>
                <a:effectLst>
                  <a:glow rad="139700">
                    <a:schemeClr val="accent1">
                      <a:satMod val="175000"/>
                      <a:alpha val="40000"/>
                    </a:schemeClr>
                  </a:glow>
                  <a:outerShdw blurRad="38100" dist="38100" dir="2700000" algn="tl">
                    <a:srgbClr val="000000">
                      <a:alpha val="43137"/>
                    </a:srgbClr>
                  </a:outerShdw>
                </a:effectLst>
              </a:rPr>
              <a:t>, </a:t>
            </a:r>
            <a:endParaRPr lang="el-GR" sz="4000" b="1" dirty="0" smtClean="0">
              <a:solidFill>
                <a:schemeClr val="bg1"/>
              </a:solidFill>
              <a:effectLst>
                <a:glow rad="139700">
                  <a:schemeClr val="accent1">
                    <a:satMod val="175000"/>
                    <a:alpha val="40000"/>
                  </a:schemeClr>
                </a:glow>
                <a:outerShdw blurRad="38100" dist="38100" dir="2700000" algn="tl">
                  <a:srgbClr val="000000">
                    <a:alpha val="43137"/>
                  </a:srgbClr>
                </a:outerShdw>
              </a:effectLst>
            </a:endParaRPr>
          </a:p>
          <a:p>
            <a:pPr algn="ctr"/>
            <a:r>
              <a:rPr lang="el-GR" sz="4000" b="1" dirty="0" smtClean="0">
                <a:solidFill>
                  <a:schemeClr val="bg1">
                    <a:lumMod val="50000"/>
                  </a:schemeClr>
                </a:solidFill>
                <a:effectLst>
                  <a:outerShdw blurRad="38100" dist="38100" dir="2700000" algn="tl">
                    <a:srgbClr val="000000">
                      <a:alpha val="43137"/>
                    </a:srgbClr>
                  </a:outerShdw>
                </a:effectLst>
              </a:rPr>
              <a:t>Παθητική </a:t>
            </a:r>
            <a:r>
              <a:rPr lang="el-GR" sz="4000" b="1" dirty="0">
                <a:solidFill>
                  <a:schemeClr val="bg1">
                    <a:lumMod val="50000"/>
                  </a:schemeClr>
                </a:solidFill>
                <a:effectLst>
                  <a:outerShdw blurRad="38100" dist="38100" dir="2700000" algn="tl">
                    <a:srgbClr val="000000">
                      <a:alpha val="43137"/>
                    </a:srgbClr>
                  </a:outerShdw>
                </a:effectLst>
              </a:rPr>
              <a:t>στάση </a:t>
            </a:r>
            <a:endParaRPr lang="el-GR" sz="4000" b="1" dirty="0" smtClean="0">
              <a:solidFill>
                <a:schemeClr val="bg1">
                  <a:lumMod val="50000"/>
                </a:schemeClr>
              </a:solidFill>
              <a:effectLst>
                <a:outerShdw blurRad="38100" dist="38100" dir="2700000" algn="tl">
                  <a:srgbClr val="000000">
                    <a:alpha val="43137"/>
                  </a:srgbClr>
                </a:outerShdw>
              </a:effectLst>
            </a:endParaRPr>
          </a:p>
          <a:p>
            <a:pPr algn="ctr"/>
            <a:r>
              <a:rPr lang="el-GR" sz="4000" b="1" dirty="0" smtClean="0">
                <a:solidFill>
                  <a:schemeClr val="bg1">
                    <a:lumMod val="50000"/>
                  </a:schemeClr>
                </a:solidFill>
                <a:effectLst>
                  <a:outerShdw blurRad="38100" dist="38100" dir="2700000" algn="tl">
                    <a:srgbClr val="000000">
                      <a:alpha val="43137"/>
                    </a:srgbClr>
                  </a:outerShdw>
                </a:effectLst>
              </a:rPr>
              <a:t>ή </a:t>
            </a:r>
            <a:r>
              <a:rPr lang="el-GR" sz="4000" b="1" dirty="0">
                <a:solidFill>
                  <a:schemeClr val="bg1">
                    <a:lumMod val="50000"/>
                  </a:schemeClr>
                </a:solidFill>
                <a:effectLst>
                  <a:outerShdw blurRad="38100" dist="38100" dir="2700000" algn="tl">
                    <a:srgbClr val="000000">
                      <a:alpha val="43137"/>
                    </a:srgbClr>
                  </a:outerShdw>
                </a:effectLst>
              </a:rPr>
              <a:t>Απουσία;</a:t>
            </a:r>
          </a:p>
        </p:txBody>
      </p:sp>
      <p:cxnSp>
        <p:nvCxnSpPr>
          <p:cNvPr id="3" name="Straight Connector 2"/>
          <p:cNvCxnSpPr/>
          <p:nvPr/>
        </p:nvCxnSpPr>
        <p:spPr>
          <a:xfrm>
            <a:off x="3851920" y="3429000"/>
            <a:ext cx="1656184" cy="1440160"/>
          </a:xfrm>
          <a:prstGeom prst="line">
            <a:avLst/>
          </a:prstGeom>
          <a:ln w="1524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3923928" y="3429000"/>
            <a:ext cx="1080120" cy="1512168"/>
          </a:xfrm>
          <a:prstGeom prst="line">
            <a:avLst/>
          </a:prstGeom>
          <a:ln w="152400">
            <a:solidFill>
              <a:srgbClr val="FF0000"/>
            </a:solidFill>
          </a:ln>
        </p:spPr>
        <p:style>
          <a:lnRef idx="3">
            <a:schemeClr val="accent2"/>
          </a:lnRef>
          <a:fillRef idx="0">
            <a:schemeClr val="accent2"/>
          </a:fillRef>
          <a:effectRef idx="2">
            <a:schemeClr val="accent2"/>
          </a:effectRef>
          <a:fontRef idx="minor">
            <a:schemeClr val="tx1"/>
          </a:fontRef>
        </p:style>
      </p:cxnSp>
      <p:pic>
        <p:nvPicPr>
          <p:cNvPr id="8"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3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0"/>
            <a:ext cx="708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DATA\basilis\DOCUMENT\ed95_251_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descr="Πηγή:&#10;Alec Couros (2011)&#10;Innovat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6267449"/>
            <a:ext cx="1352550" cy="5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7203">
            <a:off x="4105455" y="1182681"/>
            <a:ext cx="4520565" cy="3150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792" y="1563302"/>
            <a:ext cx="3732740" cy="2784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1532" y="3196730"/>
            <a:ext cx="2540748" cy="3416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24109">
            <a:off x="746176" y="4378227"/>
            <a:ext cx="4293763" cy="2216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Grp="1" noChangeArrowheads="1"/>
          </p:cNvSpPr>
          <p:nvPr>
            <p:ph type="title"/>
          </p:nvPr>
        </p:nvSpPr>
        <p:spPr>
          <a:xfrm>
            <a:off x="899592" y="-171400"/>
            <a:ext cx="8229600" cy="1143000"/>
          </a:xfrm>
        </p:spPr>
        <p:txBody>
          <a:bodyPr/>
          <a:lstStyle/>
          <a:p>
            <a:pPr algn="r"/>
            <a:r>
              <a:rPr lang="el-GR" sz="2400" dirty="0" smtClean="0">
                <a:solidFill>
                  <a:schemeClr val="bg1"/>
                </a:solidFill>
              </a:rPr>
              <a:t>Κοινωνικά δίκτυα</a:t>
            </a:r>
            <a:r>
              <a:rPr lang="en-US" sz="2400" dirty="0" smtClean="0">
                <a:solidFill>
                  <a:schemeClr val="bg1"/>
                </a:solidFill>
              </a:rPr>
              <a:t> </a:t>
            </a:r>
            <a:r>
              <a:rPr lang="el-GR" sz="2400" dirty="0" smtClean="0">
                <a:solidFill>
                  <a:schemeClr val="bg1"/>
                </a:solidFill>
              </a:rPr>
              <a:t>στην υπηρεσία των εκπαιδευτικών</a:t>
            </a:r>
            <a:br>
              <a:rPr lang="el-GR" sz="2400" dirty="0" smtClean="0">
                <a:solidFill>
                  <a:schemeClr val="bg1"/>
                </a:solidFill>
              </a:rPr>
            </a:br>
            <a:endParaRPr lang="el-GR" sz="1600" dirty="0" smtClean="0"/>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916" y="3243145"/>
            <a:ext cx="1432119" cy="1553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Edmod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5737" y="4792971"/>
            <a:ext cx="2607416" cy="1948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3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3" descr="gray-disc"/>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7200" y="5208703"/>
            <a:ext cx="4464125" cy="194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Oval 1"/>
          <p:cNvSpPr/>
          <p:nvPr/>
        </p:nvSpPr>
        <p:spPr>
          <a:xfrm>
            <a:off x="251520" y="3645024"/>
            <a:ext cx="2520280" cy="2232248"/>
          </a:xfrm>
          <a:prstGeom prst="ellipse">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l-GR" dirty="0" smtClean="0">
                <a:solidFill>
                  <a:schemeClr val="tx1"/>
                </a:solidFill>
              </a:rPr>
              <a:t>Κοινότητες</a:t>
            </a:r>
          </a:p>
          <a:p>
            <a:pPr algn="ctr"/>
            <a:r>
              <a:rPr lang="el-GR" dirty="0">
                <a:solidFill>
                  <a:schemeClr val="tx1"/>
                </a:solidFill>
              </a:rPr>
              <a:t>π</a:t>
            </a:r>
            <a:r>
              <a:rPr lang="el-GR" dirty="0" smtClean="0">
                <a:solidFill>
                  <a:schemeClr val="tx1"/>
                </a:solidFill>
              </a:rPr>
              <a:t>ου</a:t>
            </a:r>
          </a:p>
          <a:p>
            <a:pPr algn="ctr"/>
            <a:r>
              <a:rPr lang="el-GR" dirty="0">
                <a:solidFill>
                  <a:schemeClr val="tx1"/>
                </a:solidFill>
              </a:rPr>
              <a:t>χ</a:t>
            </a:r>
            <a:r>
              <a:rPr lang="el-GR" dirty="0" smtClean="0">
                <a:solidFill>
                  <a:schemeClr val="tx1"/>
                </a:solidFill>
              </a:rPr>
              <a:t>ρησιμοποιούν</a:t>
            </a:r>
          </a:p>
          <a:p>
            <a:pPr algn="ctr"/>
            <a:r>
              <a:rPr lang="el-GR" dirty="0" smtClean="0">
                <a:solidFill>
                  <a:schemeClr val="tx1"/>
                </a:solidFill>
              </a:rPr>
              <a:t>Μέσα</a:t>
            </a:r>
          </a:p>
          <a:p>
            <a:pPr algn="ctr"/>
            <a:r>
              <a:rPr lang="el-GR" dirty="0" smtClean="0">
                <a:solidFill>
                  <a:schemeClr val="tx1"/>
                </a:solidFill>
              </a:rPr>
              <a:t>Επικοινωνίας</a:t>
            </a:r>
            <a:endParaRPr lang="en-US" dirty="0" smtClean="0">
              <a:solidFill>
                <a:schemeClr val="tx1"/>
              </a:solidFill>
            </a:endParaRPr>
          </a:p>
        </p:txBody>
      </p:sp>
      <p:pic>
        <p:nvPicPr>
          <p:cNvPr id="3077" name="Picture 5" descr="http://t2.gstatic.com/images?q=tbn:ANd9GcTHhrtJ2C44xjVG886gha8MR6aYXxGnvIrCQRYpBh9wCfbseXuM1J2ogH5l">
            <a:hlinkClick r:id="rId4"/>
          </p:cNvPr>
          <p:cNvPicPr>
            <a:picLocks noChangeAspect="1" noChangeArrowheads="1"/>
          </p:cNvPicPr>
          <p:nvPr/>
        </p:nvPicPr>
        <p:blipFill rotWithShape="1">
          <a:blip r:embed="rId5">
            <a:clrChange>
              <a:clrFrom>
                <a:srgbClr val="F8F8F8"/>
              </a:clrFrom>
              <a:clrTo>
                <a:srgbClr val="F8F8F8">
                  <a:alpha val="0"/>
                </a:srgbClr>
              </a:clrTo>
            </a:clrChange>
            <a:extLst>
              <a:ext uri="{28A0092B-C50C-407E-A947-70E740481C1C}">
                <a14:useLocalDpi xmlns:a14="http://schemas.microsoft.com/office/drawing/2010/main" val="0"/>
              </a:ext>
            </a:extLst>
          </a:blip>
          <a:srcRect l="41911"/>
          <a:stretch/>
        </p:blipFill>
        <p:spPr bwMode="auto">
          <a:xfrm>
            <a:off x="128237" y="4657910"/>
            <a:ext cx="553883" cy="931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9" name="Picture 7" descr="http://t1.gstatic.com/images?q=tbn:ANd9GcT7Vb2oqBZ8_4HWaRG1dvwQ4TIoo1Kf6_z0zcoLC9r-VaJPZa53edInYDc">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022" y="3710011"/>
            <a:ext cx="1181100" cy="1000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1" name="Picture 9" descr="http://t2.gstatic.com/images?q=tbn:ANd9GcTYmFvWrq3IrFLTciRU576qqnaNTgXxOlb3YsAZ-0NDnAz--I2ESYX2cA">
            <a:hlinkClick r:id="rId8"/>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074" y="2936751"/>
            <a:ext cx="1152525" cy="1152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3" name="Picture 11" descr="http://www.politonsymaxia.gr/wp-content/uploads/2009/03/lego3.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7744" y="4348426"/>
            <a:ext cx="1506245" cy="15889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331640" y="6011996"/>
            <a:ext cx="2016224" cy="369332"/>
          </a:xfrm>
          <a:prstGeom prst="rect">
            <a:avLst/>
          </a:prstGeom>
          <a:noFill/>
        </p:spPr>
        <p:txBody>
          <a:bodyPr wrap="square" rtlCol="0">
            <a:spAutoFit/>
          </a:bodyPr>
          <a:lstStyle/>
          <a:p>
            <a:r>
              <a:rPr lang="el-GR" dirty="0" smtClean="0">
                <a:solidFill>
                  <a:schemeClr val="bg1"/>
                </a:solidFill>
              </a:rPr>
              <a:t>Μέχρι σήμερα</a:t>
            </a:r>
            <a:endParaRPr lang="el-GR" dirty="0">
              <a:solidFill>
                <a:schemeClr val="bg1"/>
              </a:solidFill>
            </a:endParaRPr>
          </a:p>
        </p:txBody>
      </p:sp>
      <p:pic>
        <p:nvPicPr>
          <p:cNvPr id="1026" name="Picture 2" descr="http://t3.gstatic.com/images?q=tbn:ANd9GcSQcL2Zc0hCqhMxu7IztH0ksd0nko4kjpnGGcb8p4u-eUYQqSQg5S9VoUE">
            <a:hlinkClick r:id="rId11"/>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85367" y="3303835"/>
            <a:ext cx="682377" cy="6823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DATA\basilis\DOCUMENT\ed95_251_7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87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01" t="19104" r="1364" b="7887"/>
          <a:stretch/>
        </p:blipFill>
        <p:spPr bwMode="auto">
          <a:xfrm>
            <a:off x="1273065" y="1178187"/>
            <a:ext cx="4130482" cy="225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64" t="20462" r="2977" b="8364"/>
          <a:stretch/>
        </p:blipFill>
        <p:spPr bwMode="auto">
          <a:xfrm>
            <a:off x="2828407" y="2099950"/>
            <a:ext cx="4208512" cy="2273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87" t="26109" r="5150" b="8117"/>
          <a:stretch/>
        </p:blipFill>
        <p:spPr bwMode="auto">
          <a:xfrm>
            <a:off x="4427984" y="3178858"/>
            <a:ext cx="3952982" cy="2032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770" t="19310" r="3709" b="7921"/>
          <a:stretch/>
        </p:blipFill>
        <p:spPr bwMode="auto">
          <a:xfrm>
            <a:off x="5512374" y="4179579"/>
            <a:ext cx="3342602" cy="1911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899592" y="-171400"/>
            <a:ext cx="8229600" cy="1143000"/>
          </a:xfrm>
        </p:spPr>
        <p:txBody>
          <a:bodyPr/>
          <a:lstStyle/>
          <a:p>
            <a:pPr algn="r"/>
            <a:r>
              <a:rPr lang="en-US" sz="2400" dirty="0" smtClean="0">
                <a:solidFill>
                  <a:schemeClr val="bg1"/>
                </a:solidFill>
              </a:rPr>
              <a:t>Blogs </a:t>
            </a:r>
            <a:r>
              <a:rPr lang="el-GR" sz="2400" dirty="0" smtClean="0">
                <a:solidFill>
                  <a:schemeClr val="bg1"/>
                </a:solidFill>
              </a:rPr>
              <a:t>στην υπηρεσία των μαθητών</a:t>
            </a:r>
            <a:br>
              <a:rPr lang="el-GR" sz="2400" dirty="0" smtClean="0">
                <a:solidFill>
                  <a:schemeClr val="bg1"/>
                </a:solidFill>
              </a:rPr>
            </a:br>
            <a:r>
              <a:rPr lang="el-GR" sz="1600" dirty="0" smtClean="0">
                <a:solidFill>
                  <a:schemeClr val="bg1"/>
                </a:solidFill>
              </a:rPr>
              <a:t>(Διαδικτυακές σχολικές εφημερίδες</a:t>
            </a:r>
            <a:r>
              <a:rPr lang="el-GR" sz="1600" dirty="0" smtClean="0"/>
              <a:t>)</a:t>
            </a:r>
          </a:p>
        </p:txBody>
      </p:sp>
      <p:sp>
        <p:nvSpPr>
          <p:cNvPr id="3" name="TextBox 2"/>
          <p:cNvSpPr txBox="1"/>
          <p:nvPr/>
        </p:nvSpPr>
        <p:spPr>
          <a:xfrm>
            <a:off x="244886" y="4194954"/>
            <a:ext cx="5235279" cy="2862322"/>
          </a:xfrm>
          <a:prstGeom prst="rect">
            <a:avLst/>
          </a:prstGeom>
          <a:noFill/>
        </p:spPr>
        <p:txBody>
          <a:bodyPr wrap="none" rtlCol="0">
            <a:spAutoFit/>
          </a:bodyPr>
          <a:lstStyle/>
          <a:p>
            <a:pPr marL="285750" indent="-285750">
              <a:buFont typeface="Arial" pitchFamily="34" charset="0"/>
              <a:buChar char="•"/>
            </a:pPr>
            <a:r>
              <a:rPr lang="el-GR" sz="2000" dirty="0" smtClean="0"/>
              <a:t>Πρωτοβουλία</a:t>
            </a:r>
          </a:p>
          <a:p>
            <a:pPr marL="285750" indent="-285750">
              <a:buFont typeface="Arial" pitchFamily="34" charset="0"/>
              <a:buChar char="•"/>
            </a:pPr>
            <a:r>
              <a:rPr lang="el-GR" sz="2000" dirty="0" smtClean="0"/>
              <a:t>Συνεργασία</a:t>
            </a:r>
          </a:p>
          <a:p>
            <a:pPr marL="285750" indent="-285750">
              <a:buFont typeface="Arial" pitchFamily="34" charset="0"/>
              <a:buChar char="•"/>
            </a:pPr>
            <a:r>
              <a:rPr lang="el-GR" sz="2000" dirty="0" smtClean="0"/>
              <a:t>Δημιουργικότητα</a:t>
            </a:r>
          </a:p>
          <a:p>
            <a:pPr marL="285750" indent="-285750">
              <a:buFont typeface="Arial" pitchFamily="34" charset="0"/>
              <a:buChar char="•"/>
            </a:pPr>
            <a:r>
              <a:rPr lang="el-GR" sz="2000" dirty="0" smtClean="0"/>
              <a:t>Αναζήτηση πληροφοριών</a:t>
            </a:r>
          </a:p>
          <a:p>
            <a:pPr marL="285750" indent="-285750">
              <a:buFont typeface="Arial" pitchFamily="34" charset="0"/>
              <a:buChar char="•"/>
            </a:pPr>
            <a:r>
              <a:rPr lang="el-GR" sz="2000" dirty="0" smtClean="0"/>
              <a:t>Επιλογή και οργάνωση υλικού</a:t>
            </a:r>
          </a:p>
          <a:p>
            <a:pPr marL="285750" indent="-285750">
              <a:buFont typeface="Arial" pitchFamily="34" charset="0"/>
              <a:buChar char="•"/>
            </a:pPr>
            <a:r>
              <a:rPr lang="el-GR" sz="2000" dirty="0" smtClean="0"/>
              <a:t>Ανάπτυξη διαδικασιών</a:t>
            </a:r>
          </a:p>
          <a:p>
            <a:pPr marL="285750" indent="-285750">
              <a:buFont typeface="Arial" pitchFamily="34" charset="0"/>
              <a:buChar char="•"/>
            </a:pPr>
            <a:r>
              <a:rPr lang="el-GR" sz="2000" dirty="0" smtClean="0"/>
              <a:t>Δημιουργία και τήρηση Κώδικα Δεοντολογίας</a:t>
            </a:r>
          </a:p>
          <a:p>
            <a:pPr marL="285750" indent="-285750">
              <a:buFont typeface="Arial" pitchFamily="34" charset="0"/>
              <a:buChar char="•"/>
            </a:pPr>
            <a:r>
              <a:rPr lang="el-GR" sz="2000" dirty="0" smtClean="0"/>
              <a:t>Δεξιότητες διαχείρισης «εργαλείων» </a:t>
            </a:r>
            <a:r>
              <a:rPr lang="en-US" sz="2000" dirty="0" smtClean="0"/>
              <a:t>Web 2.0</a:t>
            </a:r>
            <a:endParaRPr lang="el-GR" sz="2000" dirty="0"/>
          </a:p>
          <a:p>
            <a:endParaRPr lang="el-GR" sz="2000" dirty="0"/>
          </a:p>
        </p:txBody>
      </p:sp>
      <p:pic>
        <p:nvPicPr>
          <p:cNvPr id="9" name="Picture 3" descr="C:\DATA\basilis\DOCUMENT\ed95_251_7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67744" y="1340768"/>
            <a:ext cx="4929170" cy="523220"/>
          </a:xfrm>
          <a:prstGeom prst="rect">
            <a:avLst/>
          </a:prstGeom>
          <a:noFill/>
        </p:spPr>
        <p:txBody>
          <a:bodyPr wrap="none" rtlCol="0">
            <a:spAutoFit/>
          </a:bodyPr>
          <a:lstStyle/>
          <a:p>
            <a:r>
              <a:rPr lang="en-US"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gymnasiodoukas.wordpress.com</a:t>
            </a:r>
            <a:endParaRPr lang="el-GR"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
        <p:nvSpPr>
          <p:cNvPr id="13" name="TextBox 12"/>
          <p:cNvSpPr txBox="1"/>
          <p:nvPr/>
        </p:nvSpPr>
        <p:spPr>
          <a:xfrm>
            <a:off x="3708992" y="2279630"/>
            <a:ext cx="4383829" cy="523220"/>
          </a:xfrm>
          <a:prstGeom prst="rect">
            <a:avLst/>
          </a:prstGeom>
          <a:noFill/>
        </p:spPr>
        <p:txBody>
          <a:bodyPr wrap="none" rtlCol="0">
            <a:spAutoFit/>
          </a:bodyPr>
          <a:lstStyle/>
          <a:p>
            <a:r>
              <a:rPr lang="en-US"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lykeiodoukas.wordpress.com</a:t>
            </a:r>
            <a:endParaRPr lang="el-GR"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
        <p:nvSpPr>
          <p:cNvPr id="14" name="TextBox 13"/>
          <p:cNvSpPr txBox="1"/>
          <p:nvPr/>
        </p:nvSpPr>
        <p:spPr>
          <a:xfrm>
            <a:off x="4561148" y="3628250"/>
            <a:ext cx="4716227" cy="523220"/>
          </a:xfrm>
          <a:prstGeom prst="rect">
            <a:avLst/>
          </a:prstGeom>
          <a:noFill/>
        </p:spPr>
        <p:txBody>
          <a:bodyPr wrap="none" rtlCol="0">
            <a:spAutoFit/>
          </a:bodyPr>
          <a:lstStyle/>
          <a:p>
            <a:r>
              <a:rPr lang="en-US"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doukaspolyglot.wordpress.com</a:t>
            </a:r>
            <a:endParaRPr lang="el-GR"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063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18045">
            <a:off x="4542548" y="1301481"/>
            <a:ext cx="3502643" cy="492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9" descr="ΛΥΣΙΑΣ"/>
          <p:cNvPicPr>
            <a:picLocks noChangeAspect="1" noChangeArrowheads="1"/>
          </p:cNvPicPr>
          <p:nvPr/>
        </p:nvPicPr>
        <p:blipFill>
          <a:blip r:embed="rId4"/>
          <a:srcRect/>
          <a:stretch>
            <a:fillRect/>
          </a:stretch>
        </p:blipFill>
        <p:spPr bwMode="auto">
          <a:xfrm rot="21195578">
            <a:off x="238993" y="2341491"/>
            <a:ext cx="4277834" cy="2911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11"/>
          <p:cNvPicPr>
            <a:picLocks noChangeAspect="1" noChangeArrowheads="1"/>
          </p:cNvPicPr>
          <p:nvPr/>
        </p:nvPicPr>
        <p:blipFill>
          <a:blip r:embed="rId5" cstate="print"/>
          <a:srcRect l="11977" t="38910" r="19582" b="16476"/>
          <a:stretch>
            <a:fillRect/>
          </a:stretch>
        </p:blipFill>
        <p:spPr bwMode="auto">
          <a:xfrm>
            <a:off x="1691680" y="4361587"/>
            <a:ext cx="2495004" cy="1567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C:\DATA\basilis\DOCUMENT\ed95_251_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3791" y="44292"/>
            <a:ext cx="6614183" cy="369332"/>
          </a:xfrm>
          <a:prstGeom prst="rect">
            <a:avLst/>
          </a:prstGeom>
          <a:noFill/>
        </p:spPr>
        <p:txBody>
          <a:bodyPr wrap="none" rtlCol="0">
            <a:spAutoFit/>
          </a:bodyPr>
          <a:lstStyle/>
          <a:p>
            <a:r>
              <a:rPr lang="el-GR" b="1" dirty="0" smtClean="0">
                <a:solidFill>
                  <a:schemeClr val="bg1"/>
                </a:solidFill>
              </a:rPr>
              <a:t>Διευρύναμε</a:t>
            </a:r>
            <a:r>
              <a:rPr lang="en-US" b="1" dirty="0" smtClean="0">
                <a:solidFill>
                  <a:schemeClr val="bg1"/>
                </a:solidFill>
              </a:rPr>
              <a:t> </a:t>
            </a:r>
            <a:r>
              <a:rPr lang="el-GR" b="1" dirty="0" smtClean="0">
                <a:solidFill>
                  <a:schemeClr val="bg1"/>
                </a:solidFill>
              </a:rPr>
              <a:t>Πανελλήνιο διαγωνισμό μέσω διαδικτύου «ΛΥΣΙΑΣ» …</a:t>
            </a:r>
            <a:endParaRPr lang="el-GR" b="1" dirty="0">
              <a:solidFill>
                <a:schemeClr val="bg1"/>
              </a:solidFill>
            </a:endParaRPr>
          </a:p>
        </p:txBody>
      </p:sp>
      <p:sp>
        <p:nvSpPr>
          <p:cNvPr id="3" name="TextBox 2"/>
          <p:cNvSpPr txBox="1"/>
          <p:nvPr/>
        </p:nvSpPr>
        <p:spPr>
          <a:xfrm>
            <a:off x="2747959" y="5929129"/>
            <a:ext cx="3626377" cy="830997"/>
          </a:xfrm>
          <a:prstGeom prst="rect">
            <a:avLst/>
          </a:prstGeom>
          <a:noFill/>
        </p:spPr>
        <p:txBody>
          <a:bodyPr wrap="none" rtlCol="0">
            <a:spAutoFit/>
          </a:bodyPr>
          <a:lstStyle/>
          <a:p>
            <a:r>
              <a:rPr lang="en-US" sz="4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www.lysias.gr</a:t>
            </a:r>
            <a:endParaRPr lang="el-GR" sz="4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7705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86" t="15923" r="17092" b="4629"/>
          <a:stretch/>
        </p:blipFill>
        <p:spPr bwMode="auto">
          <a:xfrm rot="227474">
            <a:off x="2627357" y="492928"/>
            <a:ext cx="6266480" cy="4601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695" t="15089" r="17278" b="4788"/>
          <a:stretch/>
        </p:blipFill>
        <p:spPr bwMode="auto">
          <a:xfrm>
            <a:off x="179512" y="3140968"/>
            <a:ext cx="4596708" cy="3434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16" t="10224" r="17317" b="5599"/>
          <a:stretch/>
        </p:blipFill>
        <p:spPr bwMode="auto">
          <a:xfrm rot="353155">
            <a:off x="4895915" y="3920371"/>
            <a:ext cx="3184571" cy="2498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DATA\basilis\DOCUMENT\ed95_251_7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368544">
            <a:off x="3412810" y="4424624"/>
            <a:ext cx="1836500" cy="1992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42056" y="0"/>
            <a:ext cx="7101944" cy="369332"/>
          </a:xfrm>
          <a:prstGeom prst="rect">
            <a:avLst/>
          </a:prstGeom>
          <a:noFill/>
        </p:spPr>
        <p:txBody>
          <a:bodyPr wrap="none" rtlCol="0">
            <a:spAutoFit/>
          </a:bodyPr>
          <a:lstStyle/>
          <a:p>
            <a:r>
              <a:rPr lang="el-GR" b="1" dirty="0" smtClean="0">
                <a:solidFill>
                  <a:schemeClr val="bg1"/>
                </a:solidFill>
              </a:rPr>
              <a:t>Δημιουργήσαμε εστιασμένα </a:t>
            </a:r>
            <a:r>
              <a:rPr lang="en-US" b="1" dirty="0" smtClean="0">
                <a:solidFill>
                  <a:schemeClr val="bg1"/>
                </a:solidFill>
              </a:rPr>
              <a:t>blogs </a:t>
            </a:r>
            <a:r>
              <a:rPr lang="el-GR" b="1" dirty="0" smtClean="0">
                <a:solidFill>
                  <a:schemeClr val="bg1"/>
                </a:solidFill>
              </a:rPr>
              <a:t>διαλόγου για καινοτόμες πρακτικές…</a:t>
            </a:r>
            <a:endParaRPr lang="el-GR" b="1" dirty="0">
              <a:solidFill>
                <a:schemeClr val="bg1"/>
              </a:solidFill>
            </a:endParaRPr>
          </a:p>
        </p:txBody>
      </p:sp>
      <p:sp>
        <p:nvSpPr>
          <p:cNvPr id="10" name="TextBox 9"/>
          <p:cNvSpPr txBox="1"/>
          <p:nvPr/>
        </p:nvSpPr>
        <p:spPr>
          <a:xfrm>
            <a:off x="1362266" y="5766355"/>
            <a:ext cx="6810134" cy="830997"/>
          </a:xfrm>
          <a:prstGeom prst="rect">
            <a:avLst/>
          </a:prstGeom>
          <a:noFill/>
        </p:spPr>
        <p:txBody>
          <a:bodyPr wrap="none" rtlCol="0">
            <a:spAutoFit/>
          </a:bodyPr>
          <a:lstStyle/>
          <a:p>
            <a:r>
              <a:rPr lang="en-US" sz="4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www.schoolofthefuture.gr</a:t>
            </a:r>
            <a:endParaRPr lang="el-GR" sz="4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9643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txBox="1">
            <a:spLocks noChangeArrowheads="1"/>
          </p:cNvSpPr>
          <p:nvPr/>
        </p:nvSpPr>
        <p:spPr bwMode="gray">
          <a:xfrm>
            <a:off x="4355976" y="166370"/>
            <a:ext cx="457212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lnSpc>
                <a:spcPct val="90000"/>
              </a:lnSpc>
            </a:pPr>
            <a:r>
              <a:rPr lang="el-GR" sz="2400" noProof="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Τα </a:t>
            </a:r>
            <a:r>
              <a:rPr lang="en-US" sz="2400" noProof="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social media </a:t>
            </a:r>
            <a:r>
              <a:rPr lang="el-GR" sz="2400" noProof="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του σχολείου</a:t>
            </a:r>
            <a:r>
              <a:rPr lang="en-US" sz="2400" noProof="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 </a:t>
            </a:r>
            <a:r>
              <a:rPr lang="el-GR" sz="2400" noProof="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mn-lt"/>
                <a:cs typeface="+mn-cs"/>
              </a:rPr>
              <a:t>μας…</a:t>
            </a:r>
          </a:p>
        </p:txBody>
      </p:sp>
      <p:graphicFrame>
        <p:nvGraphicFramePr>
          <p:cNvPr id="6" name="Diagram 5"/>
          <p:cNvGraphicFramePr/>
          <p:nvPr>
            <p:extLst>
              <p:ext uri="{D42A27DB-BD31-4B8C-83A1-F6EECF244321}">
                <p14:modId xmlns:p14="http://schemas.microsoft.com/office/powerpoint/2010/main" val="1669686753"/>
              </p:ext>
            </p:extLst>
          </p:nvPr>
        </p:nvGraphicFramePr>
        <p:xfrm>
          <a:off x="1187624" y="1280244"/>
          <a:ext cx="6908800" cy="524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1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384" y="5301208"/>
            <a:ext cx="9252520" cy="954107"/>
          </a:xfrm>
          <a:prstGeom prst="rect">
            <a:avLst/>
          </a:prstGeom>
        </p:spPr>
        <p:txBody>
          <a:bodyPr wrap="square">
            <a:spAutoFit/>
          </a:bodyPr>
          <a:lstStyle/>
          <a:p>
            <a:pPr algn="ctr"/>
            <a:r>
              <a:rPr lang="el-GR"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Χτίζοντας Παιδεία Κοινωνικών Δικτύων </a:t>
            </a:r>
            <a:endParaRPr lang="en-US"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a:p>
            <a:pPr algn="ctr"/>
            <a:r>
              <a:rPr lang="el-GR"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σε </a:t>
            </a:r>
            <a:r>
              <a:rPr lang="el-GR"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έναν Εκπαιδευτικό Οργανισμό</a:t>
            </a:r>
          </a:p>
        </p:txBody>
      </p:sp>
      <p:pic>
        <p:nvPicPr>
          <p:cNvPr id="4"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221088"/>
            <a:ext cx="2434072" cy="720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3" descr="gray-disc"/>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629011" y="5157278"/>
            <a:ext cx="4464125" cy="1944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6" name="Picture 2" descr="Τα social media είναι «φούσκα»"/>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0025" y="3845960"/>
            <a:ext cx="2340367" cy="2103320"/>
          </a:xfrm>
          <a:prstGeom prst="rect">
            <a:avLst/>
          </a:prstGeom>
          <a:ln>
            <a:noFill/>
          </a:ln>
          <a:effectLst>
            <a:outerShdw blurRad="292100" dist="139700" dir="2700000" algn="tl" rotWithShape="0">
              <a:srgbClr val="333333">
                <a:alpha val="65000"/>
              </a:srgbClr>
            </a:outerShdw>
          </a:effectLst>
          <a:extLst/>
        </p:spPr>
      </p:pic>
      <p:pic>
        <p:nvPicPr>
          <p:cNvPr id="5" name="Picture 43" descr="gray-dis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00" y="5208703"/>
            <a:ext cx="4464125" cy="194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Oval 1"/>
          <p:cNvSpPr/>
          <p:nvPr/>
        </p:nvSpPr>
        <p:spPr>
          <a:xfrm>
            <a:off x="251520" y="3645024"/>
            <a:ext cx="2520280" cy="2232248"/>
          </a:xfrm>
          <a:prstGeom prst="ellipse">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smtClean="0">
              <a:solidFill>
                <a:schemeClr val="tx1"/>
              </a:solidFill>
            </a:endParaRPr>
          </a:p>
          <a:p>
            <a:pPr algn="ctr"/>
            <a:r>
              <a:rPr lang="el-GR" dirty="0" smtClean="0">
                <a:solidFill>
                  <a:schemeClr val="bg1">
                    <a:lumMod val="50000"/>
                  </a:schemeClr>
                </a:solidFill>
              </a:rPr>
              <a:t>Κοινότητες</a:t>
            </a:r>
          </a:p>
          <a:p>
            <a:pPr algn="ctr"/>
            <a:r>
              <a:rPr lang="el-GR" dirty="0">
                <a:solidFill>
                  <a:schemeClr val="bg1">
                    <a:lumMod val="50000"/>
                  </a:schemeClr>
                </a:solidFill>
              </a:rPr>
              <a:t>π</a:t>
            </a:r>
            <a:r>
              <a:rPr lang="el-GR" dirty="0" smtClean="0">
                <a:solidFill>
                  <a:schemeClr val="bg1">
                    <a:lumMod val="50000"/>
                  </a:schemeClr>
                </a:solidFill>
              </a:rPr>
              <a:t>ου</a:t>
            </a:r>
          </a:p>
          <a:p>
            <a:pPr algn="ctr"/>
            <a:r>
              <a:rPr lang="el-GR" dirty="0">
                <a:solidFill>
                  <a:schemeClr val="bg1">
                    <a:lumMod val="50000"/>
                  </a:schemeClr>
                </a:solidFill>
              </a:rPr>
              <a:t>χ</a:t>
            </a:r>
            <a:r>
              <a:rPr lang="el-GR" dirty="0" smtClean="0">
                <a:solidFill>
                  <a:schemeClr val="bg1">
                    <a:lumMod val="50000"/>
                  </a:schemeClr>
                </a:solidFill>
              </a:rPr>
              <a:t>ρησιμοποιούν</a:t>
            </a:r>
          </a:p>
          <a:p>
            <a:pPr algn="ctr"/>
            <a:r>
              <a:rPr lang="el-GR" dirty="0" smtClean="0">
                <a:solidFill>
                  <a:schemeClr val="bg1">
                    <a:lumMod val="50000"/>
                  </a:schemeClr>
                </a:solidFill>
              </a:rPr>
              <a:t>Μέσα</a:t>
            </a:r>
          </a:p>
          <a:p>
            <a:pPr algn="ctr"/>
            <a:r>
              <a:rPr lang="el-GR" dirty="0" smtClean="0">
                <a:solidFill>
                  <a:schemeClr val="bg1">
                    <a:lumMod val="50000"/>
                  </a:schemeClr>
                </a:solidFill>
              </a:rPr>
              <a:t>Επικοινωνίας</a:t>
            </a:r>
            <a:endParaRPr lang="en-US" dirty="0" smtClean="0">
              <a:solidFill>
                <a:schemeClr val="bg1">
                  <a:lumMod val="50000"/>
                </a:schemeClr>
              </a:solidFill>
            </a:endParaRPr>
          </a:p>
          <a:p>
            <a:pPr algn="ctr"/>
            <a:endParaRPr lang="el-GR" dirty="0">
              <a:solidFill>
                <a:schemeClr val="tx1"/>
              </a:solidFill>
            </a:endParaRPr>
          </a:p>
        </p:txBody>
      </p:sp>
      <p:pic>
        <p:nvPicPr>
          <p:cNvPr id="3077" name="Picture 5" descr="http://t2.gstatic.com/images?q=tbn:ANd9GcTHhrtJ2C44xjVG886gha8MR6aYXxGnvIrCQRYpBh9wCfbseXuM1J2ogH5l">
            <a:hlinkClick r:id="rId5"/>
          </p:cNvPr>
          <p:cNvPicPr>
            <a:picLocks noChangeAspect="1" noChangeArrowheads="1"/>
          </p:cNvPicPr>
          <p:nvPr/>
        </p:nvPicPr>
        <p:blipFill rotWithShape="1">
          <a:blip r:embed="rId6">
            <a:clrChange>
              <a:clrFrom>
                <a:srgbClr val="F8F8F8"/>
              </a:clrFrom>
              <a:clrTo>
                <a:srgbClr val="F8F8F8">
                  <a:alpha val="0"/>
                </a:srgbClr>
              </a:clrTo>
            </a:clrChange>
            <a:grayscl/>
            <a:extLst>
              <a:ext uri="{28A0092B-C50C-407E-A947-70E740481C1C}">
                <a14:useLocalDpi xmlns:a14="http://schemas.microsoft.com/office/drawing/2010/main" val="0"/>
              </a:ext>
            </a:extLst>
          </a:blip>
          <a:srcRect l="41911"/>
          <a:stretch/>
        </p:blipFill>
        <p:spPr bwMode="auto">
          <a:xfrm>
            <a:off x="128237" y="4657910"/>
            <a:ext cx="553883" cy="931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9" name="Picture 7" descr="http://t1.gstatic.com/images?q=tbn:ANd9GcT7Vb2oqBZ8_4HWaRG1dvwQ4TIoo1Kf6_z0zcoLC9r-VaJPZa53edInYDc">
            <a:hlinkClick r:id="rId7"/>
          </p:cNvPr>
          <p:cNvPicPr>
            <a:picLocks noChangeAspect="1" noChangeArrowheads="1"/>
          </p:cNvPicPr>
          <p:nvPr/>
        </p:nvPicPr>
        <p:blipFill>
          <a:blip r:embed="rId8">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67022" y="3710011"/>
            <a:ext cx="1181100" cy="1000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1" name="Picture 9" descr="http://t2.gstatic.com/images?q=tbn:ANd9GcTYmFvWrq3IrFLTciRU576qqnaNTgXxOlb3YsAZ-0NDnAz--I2ESYX2cA">
            <a:hlinkClick r:id="rId9"/>
          </p:cNvPr>
          <p:cNvPicPr>
            <a:picLocks noChangeAspect="1" noChangeArrowheads="1"/>
          </p:cNvPicPr>
          <p:nvPr/>
        </p:nvPicPr>
        <p:blipFill>
          <a:blip r:embed="rId10">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97074" y="2936751"/>
            <a:ext cx="1152525" cy="1152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3" name="Picture 11" descr="http://www.politonsymaxia.gr/wp-content/uploads/2009/03/lego3.jpg"/>
          <p:cNvPicPr>
            <a:picLocks noChangeAspect="1" noChangeArrowheads="1"/>
          </p:cNvPicPr>
          <p:nvPr/>
        </p:nvPicPr>
        <p:blipFill>
          <a:blip r:embed="rId11"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267744" y="4348426"/>
            <a:ext cx="1506245" cy="15889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749400" y="6011996"/>
            <a:ext cx="1598464" cy="369332"/>
          </a:xfrm>
          <a:prstGeom prst="rect">
            <a:avLst/>
          </a:prstGeom>
          <a:noFill/>
        </p:spPr>
        <p:txBody>
          <a:bodyPr wrap="square" rtlCol="0">
            <a:spAutoFit/>
          </a:bodyPr>
          <a:lstStyle/>
          <a:p>
            <a:r>
              <a:rPr lang="el-GR" b="1" dirty="0" smtClean="0">
                <a:solidFill>
                  <a:schemeClr val="bg2">
                    <a:lumMod val="40000"/>
                    <a:lumOff val="60000"/>
                  </a:schemeClr>
                </a:solidFill>
              </a:rPr>
              <a:t>Χθες</a:t>
            </a:r>
            <a:endParaRPr lang="el-GR" b="1" dirty="0">
              <a:solidFill>
                <a:schemeClr val="bg2">
                  <a:lumMod val="40000"/>
                  <a:lumOff val="60000"/>
                </a:schemeClr>
              </a:solidFill>
            </a:endParaRPr>
          </a:p>
        </p:txBody>
      </p:sp>
      <p:sp>
        <p:nvSpPr>
          <p:cNvPr id="4" name="Oval 3"/>
          <p:cNvSpPr/>
          <p:nvPr/>
        </p:nvSpPr>
        <p:spPr>
          <a:xfrm>
            <a:off x="4406656" y="913028"/>
            <a:ext cx="792088" cy="79208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11" name="Oval 10"/>
          <p:cNvSpPr/>
          <p:nvPr/>
        </p:nvSpPr>
        <p:spPr>
          <a:xfrm>
            <a:off x="7239988" y="694857"/>
            <a:ext cx="792088" cy="792088"/>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13" name="Oval 12"/>
          <p:cNvSpPr/>
          <p:nvPr/>
        </p:nvSpPr>
        <p:spPr>
          <a:xfrm>
            <a:off x="3836923" y="2088929"/>
            <a:ext cx="792088" cy="792088"/>
          </a:xfrm>
          <a:prstGeom prst="ellipse">
            <a:avLst/>
          </a:prstGeom>
          <a:solidFill>
            <a:srgbClr val="CC33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4" name="Oval 13"/>
          <p:cNvSpPr/>
          <p:nvPr/>
        </p:nvSpPr>
        <p:spPr>
          <a:xfrm>
            <a:off x="3896569" y="3220462"/>
            <a:ext cx="792088" cy="792088"/>
          </a:xfrm>
          <a:prstGeom prst="ellipse">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5" name="Oval 14"/>
          <p:cNvSpPr/>
          <p:nvPr/>
        </p:nvSpPr>
        <p:spPr>
          <a:xfrm>
            <a:off x="8169433" y="4226615"/>
            <a:ext cx="792088" cy="792088"/>
          </a:xfrm>
          <a:prstGeom prst="ellipse">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a:p>
        </p:txBody>
      </p:sp>
      <p:sp>
        <p:nvSpPr>
          <p:cNvPr id="17" name="Oval 16"/>
          <p:cNvSpPr/>
          <p:nvPr/>
        </p:nvSpPr>
        <p:spPr>
          <a:xfrm>
            <a:off x="8084125" y="1633485"/>
            <a:ext cx="792088" cy="792088"/>
          </a:xfrm>
          <a:prstGeom prst="ellipse">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8" name="Oval 17"/>
          <p:cNvSpPr/>
          <p:nvPr/>
        </p:nvSpPr>
        <p:spPr>
          <a:xfrm>
            <a:off x="5004048" y="4793717"/>
            <a:ext cx="792088" cy="792088"/>
          </a:xfrm>
          <a:prstGeom prst="ellipse">
            <a:avLst/>
          </a:prstGeom>
          <a:solidFill>
            <a:schemeClr val="bg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29" name="Picture 11" descr="http://www.politonsymaxia.gr/wp-content/uploads/2009/03/lego3.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7436" y="4921441"/>
            <a:ext cx="565311" cy="596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5" descr="http://t2.gstatic.com/images?q=tbn:ANd9GcTHhrtJ2C44xjVG886gha8MR6aYXxGnvIrCQRYpBh9wCfbseXuM1J2ogH5l">
            <a:hlinkClick r:id="rId5"/>
          </p:cNvPr>
          <p:cNvPicPr>
            <a:picLocks noChangeAspect="1" noChangeArrowheads="1"/>
          </p:cNvPicPr>
          <p:nvPr/>
        </p:nvPicPr>
        <p:blipFill rotWithShape="1">
          <a:blip r:embed="rId6" cstate="print">
            <a:clrChange>
              <a:clrFrom>
                <a:srgbClr val="F8F8F8"/>
              </a:clrFrom>
              <a:clrTo>
                <a:srgbClr val="F8F8F8">
                  <a:alpha val="0"/>
                </a:srgbClr>
              </a:clrTo>
            </a:clrChange>
            <a:extLst>
              <a:ext uri="{28A0092B-C50C-407E-A947-70E740481C1C}">
                <a14:useLocalDpi xmlns:a14="http://schemas.microsoft.com/office/drawing/2010/main" val="0"/>
              </a:ext>
            </a:extLst>
          </a:blip>
          <a:srcRect l="41911"/>
          <a:stretch/>
        </p:blipFill>
        <p:spPr bwMode="auto">
          <a:xfrm>
            <a:off x="5166578" y="5318734"/>
            <a:ext cx="203701" cy="342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1" name="Picture 7" descr="http://t1.gstatic.com/images?q=tbn:ANd9GcT7Vb2oqBZ8_4HWaRG1dvwQ4TIoo1Kf6_z0zcoLC9r-VaJPZa53edInYDc">
            <a:hlinkClick r:id="rId7"/>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4373" y="5025830"/>
            <a:ext cx="434371" cy="367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2" name="Picture 9" descr="http://t2.gstatic.com/images?q=tbn:ANd9GcTYmFvWrq3IrFLTciRU576qqnaNTgXxOlb3YsAZ-0NDnAz--I2ESYX2cA">
            <a:hlinkClick r:id="rId9"/>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3856" y="4661322"/>
            <a:ext cx="423862" cy="4238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529207" y="5949280"/>
            <a:ext cx="1598464" cy="369332"/>
          </a:xfrm>
          <a:prstGeom prst="rect">
            <a:avLst/>
          </a:prstGeom>
          <a:noFill/>
        </p:spPr>
        <p:txBody>
          <a:bodyPr wrap="square" rtlCol="0">
            <a:spAutoFit/>
          </a:bodyPr>
          <a:lstStyle/>
          <a:p>
            <a:r>
              <a:rPr lang="el-GR" b="1" dirty="0" smtClean="0">
                <a:solidFill>
                  <a:schemeClr val="bg1"/>
                </a:solidFill>
              </a:rPr>
              <a:t>Σήμερα</a:t>
            </a:r>
            <a:endParaRPr lang="el-GR" b="1" dirty="0">
              <a:solidFill>
                <a:schemeClr val="bg1"/>
              </a:solidFill>
            </a:endParaRPr>
          </a:p>
        </p:txBody>
      </p:sp>
      <p:cxnSp>
        <p:nvCxnSpPr>
          <p:cNvPr id="8" name="Straight Connector 7"/>
          <p:cNvCxnSpPr/>
          <p:nvPr/>
        </p:nvCxnSpPr>
        <p:spPr>
          <a:xfrm flipV="1">
            <a:off x="7272727" y="2221292"/>
            <a:ext cx="896706" cy="142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9" idx="5"/>
          </p:cNvCxnSpPr>
          <p:nvPr/>
        </p:nvCxnSpPr>
        <p:spPr>
          <a:xfrm flipH="1" flipV="1">
            <a:off x="6399222" y="1650991"/>
            <a:ext cx="638241" cy="2804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1" idx="4"/>
          </p:cNvCxnSpPr>
          <p:nvPr/>
        </p:nvCxnSpPr>
        <p:spPr>
          <a:xfrm flipV="1">
            <a:off x="7019371" y="1486945"/>
            <a:ext cx="616661" cy="2661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9" idx="7"/>
            <a:endCxn id="11" idx="2"/>
          </p:cNvCxnSpPr>
          <p:nvPr/>
        </p:nvCxnSpPr>
        <p:spPr>
          <a:xfrm>
            <a:off x="6399222" y="1090901"/>
            <a:ext cx="8407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1" idx="5"/>
            <a:endCxn id="17" idx="1"/>
          </p:cNvCxnSpPr>
          <p:nvPr/>
        </p:nvCxnSpPr>
        <p:spPr>
          <a:xfrm>
            <a:off x="7916077" y="1370946"/>
            <a:ext cx="284047" cy="378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17" idx="2"/>
          </p:cNvCxnSpPr>
          <p:nvPr/>
        </p:nvCxnSpPr>
        <p:spPr>
          <a:xfrm flipV="1">
            <a:off x="6395851" y="2029529"/>
            <a:ext cx="1688274" cy="67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12" idx="1"/>
          </p:cNvCxnSpPr>
          <p:nvPr/>
        </p:nvCxnSpPr>
        <p:spPr>
          <a:xfrm>
            <a:off x="6072630" y="1705116"/>
            <a:ext cx="1619442" cy="910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58397" y="2492896"/>
            <a:ext cx="41410" cy="1020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15" idx="2"/>
          </p:cNvCxnSpPr>
          <p:nvPr/>
        </p:nvCxnSpPr>
        <p:spPr>
          <a:xfrm flipV="1">
            <a:off x="7609343" y="4622659"/>
            <a:ext cx="560090" cy="274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6" idx="0"/>
            <a:endCxn id="4" idx="5"/>
          </p:cNvCxnSpPr>
          <p:nvPr/>
        </p:nvCxnSpPr>
        <p:spPr>
          <a:xfrm flipH="1" flipV="1">
            <a:off x="5082745" y="1589117"/>
            <a:ext cx="1847464" cy="2256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a:endCxn id="13" idx="5"/>
          </p:cNvCxnSpPr>
          <p:nvPr/>
        </p:nvCxnSpPr>
        <p:spPr>
          <a:xfrm flipH="1" flipV="1">
            <a:off x="4513012" y="2765018"/>
            <a:ext cx="1715173" cy="880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a:stCxn id="4" idx="4"/>
            <a:endCxn id="13" idx="7"/>
          </p:cNvCxnSpPr>
          <p:nvPr/>
        </p:nvCxnSpPr>
        <p:spPr>
          <a:xfrm flipH="1">
            <a:off x="4513012" y="1705116"/>
            <a:ext cx="289688" cy="499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4" name="Straight Connector 3083"/>
          <p:cNvCxnSpPr>
            <a:stCxn id="4" idx="6"/>
            <a:endCxn id="9" idx="2"/>
          </p:cNvCxnSpPr>
          <p:nvPr/>
        </p:nvCxnSpPr>
        <p:spPr>
          <a:xfrm>
            <a:off x="5198744" y="1309072"/>
            <a:ext cx="524389" cy="61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6" name="Straight Connector 3085"/>
          <p:cNvCxnSpPr>
            <a:stCxn id="13" idx="6"/>
            <a:endCxn id="11" idx="3"/>
          </p:cNvCxnSpPr>
          <p:nvPr/>
        </p:nvCxnSpPr>
        <p:spPr>
          <a:xfrm flipV="1">
            <a:off x="4629011" y="1370946"/>
            <a:ext cx="2726976" cy="1114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8" name="Straight Connector 3087"/>
          <p:cNvCxnSpPr>
            <a:stCxn id="15" idx="0"/>
            <a:endCxn id="17" idx="4"/>
          </p:cNvCxnSpPr>
          <p:nvPr/>
        </p:nvCxnSpPr>
        <p:spPr>
          <a:xfrm flipH="1" flipV="1">
            <a:off x="8480169" y="2425573"/>
            <a:ext cx="85308" cy="1801042"/>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576073" y="2500005"/>
            <a:ext cx="792088" cy="792088"/>
          </a:xfrm>
          <a:prstGeom prst="ellipse">
            <a:avLst/>
          </a:prstGeom>
          <a:solidFill>
            <a:srgbClr val="CDB589"/>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0" name="Oval 9"/>
          <p:cNvSpPr/>
          <p:nvPr/>
        </p:nvSpPr>
        <p:spPr>
          <a:xfrm>
            <a:off x="5490374" y="2029529"/>
            <a:ext cx="792088" cy="792088"/>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cxnSp>
        <p:nvCxnSpPr>
          <p:cNvPr id="3091" name="Straight Connector 3090"/>
          <p:cNvCxnSpPr>
            <a:endCxn id="14" idx="5"/>
          </p:cNvCxnSpPr>
          <p:nvPr/>
        </p:nvCxnSpPr>
        <p:spPr>
          <a:xfrm flipH="1" flipV="1">
            <a:off x="4572658" y="3896551"/>
            <a:ext cx="1499972" cy="102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3" name="Straight Connector 3092"/>
          <p:cNvCxnSpPr>
            <a:endCxn id="13" idx="4"/>
          </p:cNvCxnSpPr>
          <p:nvPr/>
        </p:nvCxnSpPr>
        <p:spPr>
          <a:xfrm flipH="1" flipV="1">
            <a:off x="4232967" y="2881017"/>
            <a:ext cx="1839663" cy="203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5" name="Straight Connector 3094"/>
          <p:cNvCxnSpPr>
            <a:stCxn id="14" idx="7"/>
            <a:endCxn id="10" idx="3"/>
          </p:cNvCxnSpPr>
          <p:nvPr/>
        </p:nvCxnSpPr>
        <p:spPr>
          <a:xfrm flipV="1">
            <a:off x="4572658" y="2705618"/>
            <a:ext cx="1033715" cy="630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7" name="Straight Connector 3096"/>
          <p:cNvCxnSpPr>
            <a:stCxn id="15" idx="1"/>
            <a:endCxn id="9" idx="5"/>
          </p:cNvCxnSpPr>
          <p:nvPr/>
        </p:nvCxnSpPr>
        <p:spPr>
          <a:xfrm flipH="1" flipV="1">
            <a:off x="6399222" y="1650991"/>
            <a:ext cx="1886210" cy="2691623"/>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67857" y="2178207"/>
            <a:ext cx="792088" cy="792088"/>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cxnSp>
        <p:nvCxnSpPr>
          <p:cNvPr id="3118" name="Straight Connector 3117"/>
          <p:cNvCxnSpPr>
            <a:stCxn id="12" idx="0"/>
            <a:endCxn id="11" idx="3"/>
          </p:cNvCxnSpPr>
          <p:nvPr/>
        </p:nvCxnSpPr>
        <p:spPr>
          <a:xfrm flipH="1" flipV="1">
            <a:off x="7355987" y="1370946"/>
            <a:ext cx="616130" cy="1129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20" name="Straight Connector 3119"/>
          <p:cNvCxnSpPr>
            <a:stCxn id="12" idx="5"/>
            <a:endCxn id="15" idx="1"/>
          </p:cNvCxnSpPr>
          <p:nvPr/>
        </p:nvCxnSpPr>
        <p:spPr>
          <a:xfrm>
            <a:off x="8252162" y="3176094"/>
            <a:ext cx="33270" cy="1166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23133" y="974902"/>
            <a:ext cx="792088" cy="792088"/>
          </a:xfrm>
          <a:prstGeom prst="ellipse">
            <a:avLst/>
          </a:prstGeom>
          <a:solidFill>
            <a:srgbClr val="CC33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45" name="Oval 44"/>
          <p:cNvSpPr/>
          <p:nvPr/>
        </p:nvSpPr>
        <p:spPr>
          <a:xfrm>
            <a:off x="4995787" y="3292093"/>
            <a:ext cx="792088" cy="792088"/>
          </a:xfrm>
          <a:prstGeom prst="ellipse">
            <a:avLst/>
          </a:prstGeom>
          <a:solidFill>
            <a:srgbClr val="F462D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1026" name="Picture 2" descr="http://t3.gstatic.com/images?q=tbn:ANd9GcRelA0KGj9V4nsmY_mdUnoANk6P2lJ5aMewGRlWLhUHBsaM3I0o3p3r5w">
            <a:hlinkClick r:id="rId13"/>
          </p:cNvPr>
          <p:cNvPicPr>
            <a:picLocks noChangeAspect="1" noChangeArrowheads="1"/>
          </p:cNvPicPr>
          <p:nvPr/>
        </p:nvPicPr>
        <p:blipFill>
          <a:blip r:embed="rId14">
            <a:clrChange>
              <a:clrFrom>
                <a:srgbClr val="FFFFFA"/>
              </a:clrFrom>
              <a:clrTo>
                <a:srgbClr val="FFFFFA">
                  <a:alpha val="0"/>
                </a:srgbClr>
              </a:clrTo>
            </a:clrChange>
            <a:extLst>
              <a:ext uri="{28A0092B-C50C-407E-A947-70E740481C1C}">
                <a14:useLocalDpi xmlns:a14="http://schemas.microsoft.com/office/drawing/2010/main" val="0"/>
              </a:ext>
            </a:extLst>
          </a:blip>
          <a:srcRect/>
          <a:stretch>
            <a:fillRect/>
          </a:stretch>
        </p:blipFill>
        <p:spPr bwMode="auto">
          <a:xfrm>
            <a:off x="8311347" y="4360034"/>
            <a:ext cx="581133" cy="581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SvUEpk3z_uNi0y1QWufZ_gvfY59BudyztMHYQ8nZ-QVz4LKi0XvQKtSA">
            <a:hlinkClick r:id="rId15"/>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1231" y="3284984"/>
            <a:ext cx="668448" cy="6684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SVgWyrHgu-TmPbzL0Tv0fczus4b37_67l25mA0WQzvUCOfJIiDm8HaBzc0aQ">
            <a:hlinkClick r:id="rId17"/>
          </p:cNvPr>
          <p:cNvPicPr>
            <a:picLocks noChangeAspect="1" noChangeArrowheads="1"/>
          </p:cNvPicPr>
          <p:nvPr/>
        </p:nvPicPr>
        <p:blipFill>
          <a:blip r:embed="rId18" cstate="print">
            <a:clrChange>
              <a:clrFrom>
                <a:srgbClr val="FAFCF7"/>
              </a:clrFrom>
              <a:clrTo>
                <a:srgbClr val="FAFCF7">
                  <a:alpha val="0"/>
                </a:srgbClr>
              </a:clrTo>
            </a:clrChange>
            <a:extLst>
              <a:ext uri="{28A0092B-C50C-407E-A947-70E740481C1C}">
                <a14:useLocalDpi xmlns:a14="http://schemas.microsoft.com/office/drawing/2010/main" val="0"/>
              </a:ext>
            </a:extLst>
          </a:blip>
          <a:srcRect/>
          <a:stretch>
            <a:fillRect/>
          </a:stretch>
        </p:blipFill>
        <p:spPr bwMode="auto">
          <a:xfrm>
            <a:off x="7356202" y="836712"/>
            <a:ext cx="506282" cy="506282"/>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6" descr="http://t1.gstatic.com/images?q=tbn:ANd9GcSVgWyrHgu-TmPbzL0Tv0fczus4b37_67l25mA0WQzvUCOfJIiDm8HaBzc0aQ">
            <a:hlinkClick r:id="rId17"/>
          </p:cNvPr>
          <p:cNvPicPr>
            <a:picLocks noChangeAspect="1" noChangeArrowheads="1"/>
          </p:cNvPicPr>
          <p:nvPr/>
        </p:nvPicPr>
        <p:blipFill>
          <a:blip r:embed="rId18" cstate="print">
            <a:clrChange>
              <a:clrFrom>
                <a:srgbClr val="FAFCF7"/>
              </a:clrFrom>
              <a:clrTo>
                <a:srgbClr val="FAFCF7">
                  <a:alpha val="0"/>
                </a:srgbClr>
              </a:clrTo>
            </a:clrChange>
            <a:extLst>
              <a:ext uri="{28A0092B-C50C-407E-A947-70E740481C1C}">
                <a14:useLocalDpi xmlns:a14="http://schemas.microsoft.com/office/drawing/2010/main" val="0"/>
              </a:ext>
            </a:extLst>
          </a:blip>
          <a:srcRect/>
          <a:stretch>
            <a:fillRect/>
          </a:stretch>
        </p:blipFill>
        <p:spPr bwMode="auto">
          <a:xfrm>
            <a:off x="7718976" y="2627876"/>
            <a:ext cx="506282" cy="50628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http://t3.gstatic.com/images?q=tbn:ANd9GcRelA0KGj9V4nsmY_mdUnoANk6P2lJ5aMewGRlWLhUHBsaM3I0o3p3r5w">
            <a:hlinkClick r:id="rId13"/>
          </p:cNvPr>
          <p:cNvPicPr>
            <a:picLocks noChangeAspect="1" noChangeArrowheads="1"/>
          </p:cNvPicPr>
          <p:nvPr/>
        </p:nvPicPr>
        <p:blipFill>
          <a:blip r:embed="rId14">
            <a:clrChange>
              <a:clrFrom>
                <a:srgbClr val="FFFFFA"/>
              </a:clrFrom>
              <a:clrTo>
                <a:srgbClr val="FFFFFA">
                  <a:alpha val="0"/>
                </a:srgbClr>
              </a:clrTo>
            </a:clrChange>
            <a:extLst>
              <a:ext uri="{28A0092B-C50C-407E-A947-70E740481C1C}">
                <a14:useLocalDpi xmlns:a14="http://schemas.microsoft.com/office/drawing/2010/main" val="0"/>
              </a:ext>
            </a:extLst>
          </a:blip>
          <a:srcRect/>
          <a:stretch>
            <a:fillRect/>
          </a:stretch>
        </p:blipFill>
        <p:spPr bwMode="auto">
          <a:xfrm>
            <a:off x="4536303" y="1007983"/>
            <a:ext cx="581133" cy="58113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http://t3.gstatic.com/images?q=tbn:ANd9GcRelA0KGj9V4nsmY_mdUnoANk6P2lJ5aMewGRlWLhUHBsaM3I0o3p3r5w">
            <a:hlinkClick r:id="rId13"/>
          </p:cNvPr>
          <p:cNvPicPr>
            <a:picLocks noChangeAspect="1" noChangeArrowheads="1"/>
          </p:cNvPicPr>
          <p:nvPr/>
        </p:nvPicPr>
        <p:blipFill>
          <a:blip r:embed="rId14">
            <a:clrChange>
              <a:clrFrom>
                <a:srgbClr val="FFFFFA"/>
              </a:clrFrom>
              <a:clrTo>
                <a:srgbClr val="FFFFFA">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70506" y="2271802"/>
            <a:ext cx="581133" cy="58113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http://t1.gstatic.com/images?q=tbn:ANd9GcSVgWyrHgu-TmPbzL0Tv0fczus4b37_67l25mA0WQzvUCOfJIiDm8HaBzc0aQ">
            <a:hlinkClick r:id="rId17"/>
          </p:cNvPr>
          <p:cNvPicPr>
            <a:picLocks noChangeAspect="1" noChangeArrowheads="1"/>
          </p:cNvPicPr>
          <p:nvPr/>
        </p:nvPicPr>
        <p:blipFill>
          <a:blip r:embed="rId18" cstate="print">
            <a:clrChange>
              <a:clrFrom>
                <a:srgbClr val="FAFCF7"/>
              </a:clrFrom>
              <a:clrTo>
                <a:srgbClr val="FAFCF7">
                  <a:alpha val="0"/>
                </a:srgbClr>
              </a:clrTo>
            </a:clrChange>
            <a:extLst>
              <a:ext uri="{28A0092B-C50C-407E-A947-70E740481C1C}">
                <a14:useLocalDpi xmlns:a14="http://schemas.microsoft.com/office/drawing/2010/main" val="0"/>
              </a:ext>
            </a:extLst>
          </a:blip>
          <a:srcRect/>
          <a:stretch>
            <a:fillRect/>
          </a:stretch>
        </p:blipFill>
        <p:spPr bwMode="auto">
          <a:xfrm>
            <a:off x="5654458" y="2160560"/>
            <a:ext cx="506282" cy="506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3.gstatic.com/images?q=tbn:ANd9GcTDHUCdemQRBkGqpWefoeMSt9v6XKx5P6Brx35WZqKIZ8t1NbBJhqgk08jE">
            <a:hlinkClick r:id="rId19"/>
          </p:cNvPr>
          <p:cNvPicPr>
            <a:picLocks noChangeAspect="1" noChangeArrowheads="1"/>
          </p:cNvPicPr>
          <p:nvPr/>
        </p:nvPicPr>
        <p:blipFill>
          <a:blip r:embed="rId20">
            <a:clrChange>
              <a:clrFrom>
                <a:srgbClr val="FFFAFF"/>
              </a:clrFrom>
              <a:clrTo>
                <a:srgbClr val="FFFAFF">
                  <a:alpha val="0"/>
                </a:srgbClr>
              </a:clrTo>
            </a:clrChange>
            <a:extLst>
              <a:ext uri="{28A0092B-C50C-407E-A947-70E740481C1C}">
                <a14:useLocalDpi xmlns:a14="http://schemas.microsoft.com/office/drawing/2010/main" val="0"/>
              </a:ext>
            </a:extLst>
          </a:blip>
          <a:srcRect/>
          <a:stretch>
            <a:fillRect/>
          </a:stretch>
        </p:blipFill>
        <p:spPr bwMode="auto">
          <a:xfrm>
            <a:off x="3906735" y="2268279"/>
            <a:ext cx="652463" cy="43338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8" descr="http://t3.gstatic.com/images?q=tbn:ANd9GcTDHUCdemQRBkGqpWefoeMSt9v6XKx5P6Brx35WZqKIZ8t1NbBJhqgk08jE">
            <a:hlinkClick r:id="rId19"/>
          </p:cNvPr>
          <p:cNvPicPr>
            <a:picLocks noChangeAspect="1" noChangeArrowheads="1"/>
          </p:cNvPicPr>
          <p:nvPr/>
        </p:nvPicPr>
        <p:blipFill>
          <a:blip r:embed="rId20">
            <a:clrChange>
              <a:clrFrom>
                <a:srgbClr val="FFFAFF"/>
              </a:clrFrom>
              <a:clrTo>
                <a:srgbClr val="FFFAFF">
                  <a:alpha val="0"/>
                </a:srgbClr>
              </a:clrTo>
            </a:clrChange>
            <a:extLst>
              <a:ext uri="{28A0092B-C50C-407E-A947-70E740481C1C}">
                <a14:useLocalDpi xmlns:a14="http://schemas.microsoft.com/office/drawing/2010/main" val="0"/>
              </a:ext>
            </a:extLst>
          </a:blip>
          <a:srcRect/>
          <a:stretch>
            <a:fillRect/>
          </a:stretch>
        </p:blipFill>
        <p:spPr bwMode="auto">
          <a:xfrm>
            <a:off x="5073860" y="3478258"/>
            <a:ext cx="652463" cy="4333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1.gstatic.com/images?q=tbn:ANd9GcRiI-DTmp_yAVKKPvEKvMBXq7fS2e5e80ClT5T-UqOFUm_28vStgPA_Svwc0w">
            <a:hlinkClick r:id="rId21"/>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7605" y="1081972"/>
            <a:ext cx="623144" cy="623144"/>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0" descr="http://t1.gstatic.com/images?q=tbn:ANd9GcRiI-DTmp_yAVKKPvEKvMBXq7fS2e5e80ClT5T-UqOFUm_28vStgPA_Svwc0w">
            <a:hlinkClick r:id="rId21"/>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9433" y="1705116"/>
            <a:ext cx="623144" cy="62314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45" idx="0"/>
            <a:endCxn id="4" idx="4"/>
          </p:cNvCxnSpPr>
          <p:nvPr/>
        </p:nvCxnSpPr>
        <p:spPr>
          <a:xfrm flipH="1" flipV="1">
            <a:off x="4802700" y="1705116"/>
            <a:ext cx="589131" cy="1586977"/>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Picture 2" descr="http://t3.gstatic.com/images?q=tbn:ANd9GcSQcL2Zc0hCqhMxu7IztH0ksd0nko4kjpnGGcb8p4u-eUYQqSQg5S9VoUE">
            <a:hlinkClick r:id="rId23"/>
          </p:cNvPr>
          <p:cNvPicPr>
            <a:picLocks noChangeAspect="1" noChangeArrowheads="1"/>
          </p:cNvPicPr>
          <p:nvPr/>
        </p:nvPicPr>
        <p:blipFill>
          <a:blip r:embed="rId24">
            <a:duotone>
              <a:schemeClr val="bg2">
                <a:shade val="45000"/>
                <a:satMod val="135000"/>
              </a:schemeClr>
              <a:prstClr val="white"/>
            </a:duotone>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585367" y="3303835"/>
            <a:ext cx="682377" cy="682377"/>
          </a:xfrm>
          <a:prstGeom prst="rect">
            <a:avLst/>
          </a:prstGeom>
          <a:noFill/>
          <a:extLst>
            <a:ext uri="{909E8E84-426E-40DD-AFC4-6F175D3DCCD1}">
              <a14:hiddenFill xmlns:a14="http://schemas.microsoft.com/office/drawing/2010/main">
                <a:solidFill>
                  <a:srgbClr val="FFFFFF"/>
                </a:solidFill>
              </a14:hiddenFill>
            </a:ext>
          </a:extLst>
        </p:spPr>
      </p:pic>
      <p:sp>
        <p:nvSpPr>
          <p:cNvPr id="3" name="7-Point Star 2"/>
          <p:cNvSpPr/>
          <p:nvPr/>
        </p:nvSpPr>
        <p:spPr>
          <a:xfrm>
            <a:off x="4999082" y="2063699"/>
            <a:ext cx="3277850" cy="2592374"/>
          </a:xfrm>
          <a:prstGeom prst="star7">
            <a:avLst/>
          </a:prstGeom>
          <a:solidFill>
            <a:schemeClr val="lt1">
              <a:alpha val="66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sz="2000" b="1" dirty="0" smtClean="0">
                <a:solidFill>
                  <a:schemeClr val="tx1"/>
                </a:solidFill>
              </a:rPr>
              <a:t>Μέσα</a:t>
            </a:r>
            <a:r>
              <a:rPr lang="en-US" sz="2000" b="1" dirty="0" smtClean="0">
                <a:solidFill>
                  <a:schemeClr val="tx1"/>
                </a:solidFill>
              </a:rPr>
              <a:t> </a:t>
            </a:r>
            <a:endParaRPr lang="el-GR" sz="2000" b="1" i="1" dirty="0" smtClean="0">
              <a:solidFill>
                <a:schemeClr val="tx1"/>
              </a:solidFill>
            </a:endParaRPr>
          </a:p>
          <a:p>
            <a:pPr algn="ctr"/>
            <a:r>
              <a:rPr lang="el-GR" sz="2000" b="1" dirty="0">
                <a:solidFill>
                  <a:schemeClr val="tx1"/>
                </a:solidFill>
              </a:rPr>
              <a:t>π</a:t>
            </a:r>
            <a:r>
              <a:rPr lang="el-GR" sz="2000" b="1" dirty="0" smtClean="0">
                <a:solidFill>
                  <a:schemeClr val="tx1"/>
                </a:solidFill>
              </a:rPr>
              <a:t>ου δημιουργούν </a:t>
            </a:r>
            <a:r>
              <a:rPr lang="el-GR" sz="2000" b="1" dirty="0">
                <a:solidFill>
                  <a:schemeClr val="tx1"/>
                </a:solidFill>
              </a:rPr>
              <a:t>Κ</a:t>
            </a:r>
            <a:r>
              <a:rPr lang="el-GR" sz="2000" b="1" dirty="0" smtClean="0">
                <a:solidFill>
                  <a:schemeClr val="tx1"/>
                </a:solidFill>
              </a:rPr>
              <a:t>οινότητες</a:t>
            </a:r>
            <a:endParaRPr lang="el-GR" sz="2000" b="1" dirty="0">
              <a:solidFill>
                <a:schemeClr val="tx1"/>
              </a:solidFill>
            </a:endParaRPr>
          </a:p>
        </p:txBody>
      </p:sp>
      <p:pic>
        <p:nvPicPr>
          <p:cNvPr id="65" name="Picture 3" descr="C:\DATA\basilis\DOCUMENT\ed95_251_71.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50" y="268765"/>
            <a:ext cx="7736395" cy="6320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3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3" y="1874727"/>
            <a:ext cx="8604448" cy="3108543"/>
          </a:xfrm>
          <a:prstGeom prst="rect">
            <a:avLst/>
          </a:prstGeom>
          <a:solidFill>
            <a:schemeClr val="bg1">
              <a:alpha val="35000"/>
            </a:schemeClr>
          </a:solidFill>
        </p:spPr>
        <p:txBody>
          <a:bodyPr wrap="square" rtlCol="0">
            <a:spAutoFit/>
          </a:bodyPr>
          <a:lstStyle/>
          <a:p>
            <a:r>
              <a:rPr lang="el-GR" sz="2800" b="1" dirty="0" smtClean="0"/>
              <a:t>Τον </a:t>
            </a:r>
            <a:r>
              <a:rPr lang="el-GR" sz="2800" b="1" dirty="0" smtClean="0">
                <a:solidFill>
                  <a:srgbClr val="FF0000"/>
                </a:solidFill>
              </a:rPr>
              <a:t>21</a:t>
            </a:r>
            <a:r>
              <a:rPr lang="el-GR" sz="2800" b="1" baseline="30000" dirty="0" smtClean="0">
                <a:solidFill>
                  <a:srgbClr val="FF0000"/>
                </a:solidFill>
              </a:rPr>
              <a:t>ο</a:t>
            </a:r>
            <a:r>
              <a:rPr lang="el-GR" sz="2800" b="1" dirty="0" smtClean="0">
                <a:solidFill>
                  <a:srgbClr val="FF0000"/>
                </a:solidFill>
              </a:rPr>
              <a:t> αιώνα </a:t>
            </a:r>
            <a:r>
              <a:rPr lang="el-GR" sz="2800" b="1" dirty="0" smtClean="0"/>
              <a:t>οι μαθητές πρέπει να έχουν:</a:t>
            </a:r>
          </a:p>
          <a:p>
            <a:endParaRPr lang="el-GR" sz="2800" b="1" dirty="0" smtClean="0"/>
          </a:p>
          <a:p>
            <a:pPr marL="457200" indent="-457200">
              <a:buFont typeface="Arial" pitchFamily="34" charset="0"/>
              <a:buChar char="•"/>
            </a:pPr>
            <a:r>
              <a:rPr lang="el-GR" sz="2800" b="1" dirty="0">
                <a:solidFill>
                  <a:schemeClr val="accent1">
                    <a:lumMod val="75000"/>
                  </a:schemeClr>
                </a:solidFill>
              </a:rPr>
              <a:t>Η</a:t>
            </a:r>
            <a:r>
              <a:rPr lang="el-GR" sz="2800" b="1" dirty="0" smtClean="0">
                <a:solidFill>
                  <a:schemeClr val="accent1">
                    <a:lumMod val="75000"/>
                  </a:schemeClr>
                </a:solidFill>
              </a:rPr>
              <a:t>θική</a:t>
            </a:r>
            <a:r>
              <a:rPr lang="el-GR" sz="2800" b="1" dirty="0" smtClean="0"/>
              <a:t> και κοινωνική διαδικτυακή συμπεριφορά</a:t>
            </a:r>
            <a:endParaRPr lang="en-US" sz="2800" b="1" dirty="0" smtClean="0"/>
          </a:p>
          <a:p>
            <a:pPr marL="457200" indent="-457200">
              <a:buFont typeface="Arial" pitchFamily="34" charset="0"/>
              <a:buChar char="•"/>
            </a:pPr>
            <a:endParaRPr lang="el-GR" sz="2800" b="1" dirty="0" smtClean="0"/>
          </a:p>
          <a:p>
            <a:pPr marL="457200" indent="-457200">
              <a:buFont typeface="Arial" pitchFamily="34" charset="0"/>
              <a:buChar char="•"/>
            </a:pPr>
            <a:r>
              <a:rPr lang="el-GR" sz="2800" b="1" dirty="0" smtClean="0"/>
              <a:t>Ψηφιακές </a:t>
            </a:r>
            <a:r>
              <a:rPr lang="el-GR" sz="2800" b="1" dirty="0" smtClean="0">
                <a:solidFill>
                  <a:schemeClr val="accent1">
                    <a:lumMod val="75000"/>
                  </a:schemeClr>
                </a:solidFill>
              </a:rPr>
              <a:t>ικανότητες</a:t>
            </a:r>
            <a:r>
              <a:rPr lang="el-GR" sz="2800" b="1" dirty="0" smtClean="0"/>
              <a:t> </a:t>
            </a:r>
            <a:br>
              <a:rPr lang="el-GR" sz="2800" b="1" dirty="0" smtClean="0"/>
            </a:br>
            <a:r>
              <a:rPr lang="el-GR" sz="2800" b="1" dirty="0" smtClean="0"/>
              <a:t>που θα τους βοηθήσουν να είναι ασφαλείς </a:t>
            </a:r>
            <a:br>
              <a:rPr lang="el-GR" sz="2800" b="1" dirty="0" smtClean="0"/>
            </a:br>
            <a:r>
              <a:rPr lang="el-GR" sz="2800" b="1" dirty="0" smtClean="0"/>
              <a:t>και να αναγνωρίζουν μια "καλή πληροφορία".</a:t>
            </a:r>
            <a:endParaRPr lang="el-GR" sz="2800" b="1" dirty="0"/>
          </a:p>
        </p:txBody>
      </p:sp>
      <p:sp>
        <p:nvSpPr>
          <p:cNvPr id="2" name="TextBox 1"/>
          <p:cNvSpPr txBox="1"/>
          <p:nvPr/>
        </p:nvSpPr>
        <p:spPr>
          <a:xfrm>
            <a:off x="3455368" y="51498"/>
            <a:ext cx="5688632" cy="615553"/>
          </a:xfrm>
          <a:prstGeom prst="rect">
            <a:avLst/>
          </a:prstGeom>
          <a:noFill/>
        </p:spPr>
        <p:txBody>
          <a:bodyPr wrap="square" rtlCol="0">
            <a:spAutoFit/>
          </a:bodyPr>
          <a:lstStyle/>
          <a:p>
            <a:pPr algn="r"/>
            <a:r>
              <a:rPr lang="el-GR" b="1" dirty="0">
                <a:solidFill>
                  <a:schemeClr val="bg1"/>
                </a:solidFill>
              </a:rPr>
              <a:t>Προδιαγραφές για τους </a:t>
            </a:r>
            <a:r>
              <a:rPr lang="el-GR" b="1" dirty="0" smtClean="0">
                <a:solidFill>
                  <a:schemeClr val="bg1"/>
                </a:solidFill>
              </a:rPr>
              <a:t>εκπαιδευόμενους </a:t>
            </a:r>
            <a:r>
              <a:rPr lang="el-GR" b="1" dirty="0">
                <a:solidFill>
                  <a:schemeClr val="bg1"/>
                </a:solidFill>
              </a:rPr>
              <a:t>του 21</a:t>
            </a:r>
            <a:r>
              <a:rPr lang="el-GR" b="1" baseline="30000" dirty="0">
                <a:solidFill>
                  <a:schemeClr val="bg1"/>
                </a:solidFill>
              </a:rPr>
              <a:t>ου</a:t>
            </a:r>
            <a:r>
              <a:rPr lang="el-GR" b="1" dirty="0">
                <a:solidFill>
                  <a:schemeClr val="bg1"/>
                </a:solidFill>
              </a:rPr>
              <a:t> αι.</a:t>
            </a:r>
          </a:p>
          <a:p>
            <a:pPr algn="r"/>
            <a:r>
              <a:rPr lang="el-GR" sz="1600" b="1" i="1" dirty="0">
                <a:solidFill>
                  <a:schemeClr val="bg1"/>
                </a:solidFill>
              </a:rPr>
              <a:t>(</a:t>
            </a:r>
            <a:r>
              <a:rPr lang="el-GR" sz="1600" b="1" i="1" dirty="0" err="1">
                <a:solidFill>
                  <a:schemeClr val="bg1"/>
                </a:solidFill>
              </a:rPr>
              <a:t>Standards</a:t>
            </a:r>
            <a:r>
              <a:rPr lang="el-GR" sz="1600" b="1" i="1" dirty="0">
                <a:solidFill>
                  <a:schemeClr val="bg1"/>
                </a:solidFill>
              </a:rPr>
              <a:t> </a:t>
            </a:r>
            <a:r>
              <a:rPr lang="el-GR" sz="1600" b="1" i="1" dirty="0" err="1">
                <a:solidFill>
                  <a:schemeClr val="bg1"/>
                </a:solidFill>
              </a:rPr>
              <a:t>for</a:t>
            </a:r>
            <a:r>
              <a:rPr lang="el-GR" sz="1600" b="1" i="1" dirty="0">
                <a:solidFill>
                  <a:schemeClr val="bg1"/>
                </a:solidFill>
              </a:rPr>
              <a:t> </a:t>
            </a:r>
            <a:r>
              <a:rPr lang="el-GR" sz="1600" b="1" i="1" dirty="0" err="1">
                <a:solidFill>
                  <a:schemeClr val="bg1"/>
                </a:solidFill>
              </a:rPr>
              <a:t>the</a:t>
            </a:r>
            <a:r>
              <a:rPr lang="el-GR" sz="1600" b="1" i="1" dirty="0">
                <a:solidFill>
                  <a:schemeClr val="bg1"/>
                </a:solidFill>
              </a:rPr>
              <a:t> 21st-Century </a:t>
            </a:r>
            <a:r>
              <a:rPr lang="el-GR" sz="1600" b="1" i="1" dirty="0" err="1">
                <a:solidFill>
                  <a:schemeClr val="bg1"/>
                </a:solidFill>
              </a:rPr>
              <a:t>Learner</a:t>
            </a:r>
            <a:r>
              <a:rPr lang="el-GR" sz="1600" b="1" i="1" dirty="0" smtClean="0">
                <a:solidFill>
                  <a:schemeClr val="bg1"/>
                </a:solidFill>
              </a:rPr>
              <a:t>)</a:t>
            </a:r>
            <a:endParaRPr lang="en-US" sz="1600" b="1" i="1" dirty="0">
              <a:solidFill>
                <a:schemeClr val="bg1"/>
              </a:solidFill>
            </a:endParaRPr>
          </a:p>
        </p:txBody>
      </p:sp>
      <p:pic>
        <p:nvPicPr>
          <p:cNvPr id="7"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1336062"/>
            <a:ext cx="8532440" cy="4431983"/>
          </a:xfrm>
          <a:prstGeom prst="rect">
            <a:avLst/>
          </a:prstGeom>
          <a:solidFill>
            <a:schemeClr val="bg1">
              <a:alpha val="37000"/>
            </a:schemeClr>
          </a:solidFill>
        </p:spPr>
        <p:txBody>
          <a:bodyPr wrap="square" rtlCol="0">
            <a:spAutoFit/>
          </a:bodyPr>
          <a:lstStyle/>
          <a:p>
            <a:endParaRPr lang="en-US" sz="2400" b="1" dirty="0" smtClean="0"/>
          </a:p>
          <a:p>
            <a:r>
              <a:rPr lang="el-GR" sz="2400" b="1" dirty="0" smtClean="0"/>
              <a:t>Οι </a:t>
            </a:r>
            <a:r>
              <a:rPr lang="el-GR" sz="2400" b="1" dirty="0"/>
              <a:t>μαθητές πρέπει να </a:t>
            </a:r>
            <a:r>
              <a:rPr lang="el-GR" sz="2400" b="1" dirty="0" smtClean="0"/>
              <a:t>έχουν τις </a:t>
            </a:r>
            <a:r>
              <a:rPr lang="el-GR" sz="2400" b="1" dirty="0" smtClean="0">
                <a:solidFill>
                  <a:srgbClr val="FF0000"/>
                </a:solidFill>
              </a:rPr>
              <a:t>ψηφιακές </a:t>
            </a:r>
            <a:r>
              <a:rPr lang="el-GR" sz="2400" b="1" dirty="0">
                <a:solidFill>
                  <a:srgbClr val="FF0000"/>
                </a:solidFill>
              </a:rPr>
              <a:t>ικανότητες </a:t>
            </a:r>
            <a:r>
              <a:rPr lang="el-GR" sz="2400" b="1" dirty="0" smtClean="0"/>
              <a:t/>
            </a:r>
            <a:br>
              <a:rPr lang="el-GR" sz="2400" b="1" dirty="0" smtClean="0"/>
            </a:br>
            <a:r>
              <a:rPr lang="el-GR" sz="2400" b="1" dirty="0" smtClean="0"/>
              <a:t>που </a:t>
            </a:r>
            <a:r>
              <a:rPr lang="el-GR" sz="2400" b="1" dirty="0"/>
              <a:t>θα τους </a:t>
            </a:r>
            <a:r>
              <a:rPr lang="el-GR" sz="2400" b="1" dirty="0" smtClean="0"/>
              <a:t>επιτρέπουν: </a:t>
            </a:r>
          </a:p>
          <a:p>
            <a:endParaRPr lang="el-GR" sz="2400" b="1" dirty="0" smtClean="0"/>
          </a:p>
          <a:p>
            <a:pPr marL="342900" indent="-342900">
              <a:buFont typeface="Arial" pitchFamily="34" charset="0"/>
              <a:buChar char="•"/>
            </a:pPr>
            <a:r>
              <a:rPr lang="el-GR" sz="2400" b="1" dirty="0" smtClean="0"/>
              <a:t>να </a:t>
            </a:r>
            <a:r>
              <a:rPr lang="el-GR" sz="2400" b="1" dirty="0"/>
              <a:t>αλληλεπιδρούν, </a:t>
            </a:r>
            <a:endParaRPr lang="en-US" sz="2400" b="1" dirty="0" smtClean="0"/>
          </a:p>
          <a:p>
            <a:pPr marL="342900" indent="-342900">
              <a:buFont typeface="Arial" pitchFamily="34" charset="0"/>
              <a:buChar char="•"/>
            </a:pPr>
            <a:r>
              <a:rPr lang="el-GR" sz="2400" b="1" dirty="0" smtClean="0"/>
              <a:t>να </a:t>
            </a:r>
            <a:r>
              <a:rPr lang="el-GR" sz="2400" b="1" dirty="0"/>
              <a:t>συνεργάζονται, </a:t>
            </a:r>
            <a:endParaRPr lang="el-GR" sz="2400" b="1" dirty="0" smtClean="0"/>
          </a:p>
          <a:p>
            <a:pPr marL="342900" indent="-342900">
              <a:buFont typeface="Arial" pitchFamily="34" charset="0"/>
              <a:buChar char="•"/>
            </a:pPr>
            <a:r>
              <a:rPr lang="el-GR" sz="2400" b="1" dirty="0" smtClean="0"/>
              <a:t>να </a:t>
            </a:r>
            <a:r>
              <a:rPr lang="el-GR" sz="2400" b="1" dirty="0"/>
              <a:t>δημοσιεύουν </a:t>
            </a:r>
            <a:endParaRPr lang="en-US" sz="2400" b="1" dirty="0" smtClean="0"/>
          </a:p>
          <a:p>
            <a:pPr marL="342900" indent="-342900">
              <a:buFont typeface="Arial" pitchFamily="34" charset="0"/>
              <a:buChar char="•"/>
            </a:pPr>
            <a:r>
              <a:rPr lang="el-GR" sz="2400" b="1" dirty="0" smtClean="0"/>
              <a:t>να </a:t>
            </a:r>
            <a:r>
              <a:rPr lang="el-GR" sz="2400" b="1" dirty="0"/>
              <a:t>παράγουν γνήσια κείμενα - εργασίες </a:t>
            </a:r>
            <a:endParaRPr lang="el-GR" sz="2400" b="1" dirty="0" smtClean="0"/>
          </a:p>
          <a:p>
            <a:pPr marL="342900" indent="-342900">
              <a:buFont typeface="Arial" pitchFamily="34" charset="0"/>
              <a:buChar char="•"/>
            </a:pPr>
            <a:r>
              <a:rPr lang="el-GR" sz="2400" b="1" dirty="0" smtClean="0"/>
              <a:t>να </a:t>
            </a:r>
            <a:r>
              <a:rPr lang="el-GR" sz="2400" b="1" dirty="0"/>
              <a:t>είναι υπεύθυνοι </a:t>
            </a:r>
            <a:endParaRPr lang="en-US" sz="2400" b="1" dirty="0" smtClean="0"/>
          </a:p>
          <a:p>
            <a:pPr marL="342900" indent="-342900">
              <a:buFont typeface="Arial" pitchFamily="34" charset="0"/>
              <a:buChar char="•"/>
            </a:pPr>
            <a:r>
              <a:rPr lang="el-GR" sz="2400" b="1" dirty="0"/>
              <a:t>ν</a:t>
            </a:r>
            <a:r>
              <a:rPr lang="el-GR" sz="2400" b="1" dirty="0" smtClean="0"/>
              <a:t>α ερευνούν</a:t>
            </a:r>
            <a:endParaRPr lang="en-US" sz="2400" b="1" dirty="0" smtClean="0"/>
          </a:p>
          <a:p>
            <a:pPr marL="342900" indent="-342900">
              <a:buFont typeface="Arial" pitchFamily="34" charset="0"/>
              <a:buChar char="•"/>
            </a:pPr>
            <a:r>
              <a:rPr lang="el-GR" sz="2400" b="1" dirty="0" smtClean="0"/>
              <a:t>να </a:t>
            </a:r>
            <a:r>
              <a:rPr lang="el-GR" sz="2400" b="1" dirty="0"/>
              <a:t>εξετάζουν κριτικά την όποια "πληροφορία" συναντούν.</a:t>
            </a:r>
            <a:r>
              <a:rPr lang="el-GR" b="1" dirty="0"/>
              <a:t/>
            </a:r>
            <a:br>
              <a:rPr lang="el-GR" b="1" dirty="0"/>
            </a:br>
            <a:endParaRPr lang="el-GR" b="1" dirty="0"/>
          </a:p>
        </p:txBody>
      </p:sp>
      <p:sp>
        <p:nvSpPr>
          <p:cNvPr id="2" name="TextBox 1"/>
          <p:cNvSpPr txBox="1"/>
          <p:nvPr/>
        </p:nvSpPr>
        <p:spPr>
          <a:xfrm>
            <a:off x="-1" y="0"/>
            <a:ext cx="9143473" cy="861774"/>
          </a:xfrm>
          <a:prstGeom prst="rect">
            <a:avLst/>
          </a:prstGeom>
          <a:noFill/>
        </p:spPr>
        <p:txBody>
          <a:bodyPr wrap="square" rtlCol="0">
            <a:spAutoFit/>
          </a:bodyPr>
          <a:lstStyle/>
          <a:p>
            <a:pPr algn="r"/>
            <a:r>
              <a:rPr lang="en-US" b="1" i="1" dirty="0" smtClean="0">
                <a:solidFill>
                  <a:schemeClr val="bg1"/>
                </a:solidFill>
              </a:rPr>
              <a:t>National Educational Technology Standards </a:t>
            </a:r>
          </a:p>
          <a:p>
            <a:pPr algn="r"/>
            <a:r>
              <a:rPr lang="el-GR" sz="1400" b="1" i="1" dirty="0" smtClean="0">
                <a:solidFill>
                  <a:schemeClr val="bg1"/>
                </a:solidFill>
              </a:rPr>
              <a:t>(έγγραφο </a:t>
            </a:r>
            <a:r>
              <a:rPr lang="el-GR" sz="1400" b="1" i="1" dirty="0">
                <a:solidFill>
                  <a:schemeClr val="bg1"/>
                </a:solidFill>
              </a:rPr>
              <a:t>προδιαγραφών για την τεχνολογική εκπαίδευση)</a:t>
            </a:r>
            <a:endParaRPr lang="el-GR" sz="2400" b="1" i="1" dirty="0">
              <a:solidFill>
                <a:schemeClr val="bg1"/>
              </a:solidFill>
            </a:endParaRPr>
          </a:p>
          <a:p>
            <a:pPr algn="r"/>
            <a:endParaRPr lang="el-GR" dirty="0">
              <a:solidFill>
                <a:schemeClr val="bg1"/>
              </a:solidFill>
            </a:endParaRPr>
          </a:p>
        </p:txBody>
      </p:sp>
      <p:pic>
        <p:nvPicPr>
          <p:cNvPr id="7"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369" y="1988840"/>
            <a:ext cx="8424936" cy="2554545"/>
          </a:xfrm>
          <a:prstGeom prst="rect">
            <a:avLst/>
          </a:prstGeom>
          <a:solidFill>
            <a:schemeClr val="bg1">
              <a:alpha val="41000"/>
            </a:schemeClr>
          </a:solidFill>
        </p:spPr>
        <p:txBody>
          <a:bodyPr wrap="square" rtlCol="0">
            <a:spAutoFit/>
          </a:bodyPr>
          <a:lstStyle/>
          <a:p>
            <a:pPr algn="ctr"/>
            <a:r>
              <a:rPr lang="el-GR" sz="3200" dirty="0" smtClean="0"/>
              <a:t>…περιβάλλον </a:t>
            </a:r>
            <a:r>
              <a:rPr lang="el-GR" sz="3200" dirty="0"/>
              <a:t>για την ανάπτυξη </a:t>
            </a:r>
            <a:endParaRPr lang="el-GR" sz="3200" dirty="0" smtClean="0"/>
          </a:p>
          <a:p>
            <a:pPr algn="ctr"/>
            <a:r>
              <a:rPr lang="el-GR" sz="3200" dirty="0" smtClean="0"/>
              <a:t>των ικανοτήτων - δεξιοτήτων</a:t>
            </a:r>
            <a:endParaRPr lang="en-US" sz="3200" dirty="0" smtClean="0"/>
          </a:p>
          <a:p>
            <a:pPr algn="ctr"/>
            <a:endParaRPr lang="en-US" sz="3200" dirty="0" smtClean="0"/>
          </a:p>
          <a:p>
            <a:pPr algn="ctr"/>
            <a:r>
              <a:rPr lang="el-GR" sz="3200" dirty="0" smtClean="0"/>
              <a:t>είναι </a:t>
            </a:r>
            <a:r>
              <a:rPr lang="el-GR" sz="3600" b="1" dirty="0" smtClean="0"/>
              <a:t>και</a:t>
            </a:r>
            <a:r>
              <a:rPr lang="el-GR" sz="3200" dirty="0" smtClean="0"/>
              <a:t> </a:t>
            </a:r>
            <a:r>
              <a:rPr lang="el-GR" sz="3200" dirty="0"/>
              <a:t>τα </a:t>
            </a:r>
            <a:r>
              <a:rPr lang="el-GR" sz="4000" b="1" dirty="0" smtClean="0">
                <a:solidFill>
                  <a:srgbClr val="FF0000"/>
                </a:solidFill>
              </a:rPr>
              <a:t>κοινωνικά δίκτυα</a:t>
            </a:r>
            <a:endParaRPr lang="el-GR" sz="3200" b="1" dirty="0" smtClean="0">
              <a:solidFill>
                <a:srgbClr val="FF0000"/>
              </a:solidFill>
            </a:endParaRPr>
          </a:p>
          <a:p>
            <a:endParaRPr lang="el-GR" sz="2400" dirty="0"/>
          </a:p>
        </p:txBody>
      </p:sp>
    </p:spTree>
    <p:extLst>
      <p:ext uri="{BB962C8B-B14F-4D97-AF65-F5344CB8AC3E}">
        <p14:creationId xmlns:p14="http://schemas.microsoft.com/office/powerpoint/2010/main" val="336292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914400" y="-206896"/>
            <a:ext cx="8229600" cy="971600"/>
          </a:xfrm>
        </p:spPr>
        <p:txBody>
          <a:bodyPr/>
          <a:lstStyle/>
          <a:p>
            <a:pPr algn="r"/>
            <a:r>
              <a:rPr lang="el-GR" sz="2400" dirty="0" smtClean="0">
                <a:solidFill>
                  <a:schemeClr val="bg1"/>
                </a:solidFill>
              </a:rPr>
              <a:t>Κοινωνικά Δίκτυα</a:t>
            </a:r>
            <a:r>
              <a:rPr lang="en-US" sz="2400" dirty="0" smtClean="0">
                <a:solidFill>
                  <a:schemeClr val="bg1"/>
                </a:solidFill>
              </a:rPr>
              <a:t> </a:t>
            </a:r>
            <a:r>
              <a:rPr lang="el-GR" sz="2400" dirty="0" smtClean="0">
                <a:solidFill>
                  <a:schemeClr val="bg1"/>
                </a:solidFill>
              </a:rPr>
              <a:t>στην υπηρεσία της εκπαίδευσης</a:t>
            </a:r>
            <a:endParaRPr lang="el-GR" sz="1600" dirty="0" smtClean="0">
              <a:solidFill>
                <a:schemeClr val="bg1"/>
              </a:solidFill>
            </a:endParaRPr>
          </a:p>
        </p:txBody>
      </p:sp>
      <p:sp>
        <p:nvSpPr>
          <p:cNvPr id="4" name="Rectangle 3"/>
          <p:cNvSpPr/>
          <p:nvPr/>
        </p:nvSpPr>
        <p:spPr>
          <a:xfrm>
            <a:off x="7020272" y="2026006"/>
            <a:ext cx="8712968" cy="369332"/>
          </a:xfrm>
          <a:prstGeom prst="rect">
            <a:avLst/>
          </a:prstGeom>
        </p:spPr>
        <p:txBody>
          <a:bodyPr wrap="square">
            <a:spAutoFit/>
          </a:bodyPr>
          <a:lstStyle/>
          <a:p>
            <a:r>
              <a:rPr lang="el-GR" dirty="0"/>
              <a:t> </a:t>
            </a:r>
          </a:p>
        </p:txBody>
      </p:sp>
      <p:graphicFrame>
        <p:nvGraphicFramePr>
          <p:cNvPr id="5" name="Diagram 4"/>
          <p:cNvGraphicFramePr/>
          <p:nvPr>
            <p:extLst>
              <p:ext uri="{D42A27DB-BD31-4B8C-83A1-F6EECF244321}">
                <p14:modId xmlns:p14="http://schemas.microsoft.com/office/powerpoint/2010/main" val="3277914351"/>
              </p:ext>
            </p:extLst>
          </p:nvPr>
        </p:nvGraphicFramePr>
        <p:xfrm>
          <a:off x="0" y="1412775"/>
          <a:ext cx="8820472" cy="496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DATA\basilis\DOCUMENT\ed95_251_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loudconnected.pblogs.gr/files/f/301869-PB100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0"/>
            <a:ext cx="91657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7704" y="1914576"/>
            <a:ext cx="7236296" cy="2585323"/>
          </a:xfrm>
          <a:prstGeom prst="rect">
            <a:avLst/>
          </a:prstGeom>
          <a:solidFill>
            <a:schemeClr val="bg1">
              <a:alpha val="43000"/>
            </a:schemeClr>
          </a:solidFill>
        </p:spPr>
        <p:txBody>
          <a:bodyPr wrap="square" rtlCol="0">
            <a:spAutoFit/>
          </a:bodyPr>
          <a:lstStyle/>
          <a:p>
            <a:endParaRPr lang="en-US" dirty="0" smtClean="0"/>
          </a:p>
          <a:p>
            <a:pPr marL="514350" indent="-514350">
              <a:buFont typeface="+mj-lt"/>
              <a:buAutoNum type="arabicPeriod"/>
            </a:pPr>
            <a:r>
              <a:rPr lang="el-GR" sz="2400" dirty="0" smtClean="0"/>
              <a:t>Οι </a:t>
            </a:r>
            <a:r>
              <a:rPr lang="el-GR" sz="2400" dirty="0"/>
              <a:t>νέοι συχνάζουν </a:t>
            </a:r>
            <a:r>
              <a:rPr lang="el-GR" sz="2400" dirty="0" smtClean="0"/>
              <a:t>και </a:t>
            </a:r>
            <a:r>
              <a:rPr lang="el-GR" sz="2400" dirty="0"/>
              <a:t>ξοδεύουν αρκετό χρόνο στα </a:t>
            </a:r>
            <a:r>
              <a:rPr lang="el-GR" sz="2400" dirty="0" smtClean="0"/>
              <a:t>κοινωνικά δίκτυα </a:t>
            </a:r>
          </a:p>
          <a:p>
            <a:pPr marL="514350" indent="-514350" algn="ctr">
              <a:buFont typeface="+mj-lt"/>
              <a:buAutoNum type="arabicPeriod"/>
            </a:pPr>
            <a:endParaRPr lang="el-GR" sz="2400" dirty="0" smtClean="0"/>
          </a:p>
          <a:p>
            <a:pPr marL="514350" indent="-514350">
              <a:buFont typeface="+mj-lt"/>
              <a:buAutoNum type="arabicPeriod"/>
            </a:pPr>
            <a:r>
              <a:rPr lang="el-GR" sz="2400" dirty="0" smtClean="0"/>
              <a:t>Τα μέσα αυτά </a:t>
            </a:r>
            <a:r>
              <a:rPr lang="el-GR" sz="2400" dirty="0"/>
              <a:t>αποτελούν ένα ιδανικό </a:t>
            </a:r>
            <a:r>
              <a:rPr lang="el-GR" sz="2400" dirty="0" smtClean="0"/>
              <a:t>αλλά ίσως επικίνδυνο χώρο ανάπτυξης </a:t>
            </a:r>
            <a:r>
              <a:rPr lang="el-GR" sz="2400" dirty="0"/>
              <a:t>των ικανοτήτων που χρειάζονται οι μαθητές </a:t>
            </a:r>
            <a:r>
              <a:rPr lang="el-GR" sz="2400" dirty="0" smtClean="0"/>
              <a:t>σήμερα… </a:t>
            </a:r>
          </a:p>
        </p:txBody>
      </p:sp>
      <p:pic>
        <p:nvPicPr>
          <p:cNvPr id="5" name="Picture 3" descr="C:\DATA\basilis\DOCUMENT\ed95_251_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 y="66080"/>
            <a:ext cx="1631323" cy="48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19349" y="0"/>
            <a:ext cx="2006640" cy="461665"/>
          </a:xfrm>
          <a:prstGeom prst="rect">
            <a:avLst/>
          </a:prstGeom>
          <a:noFill/>
        </p:spPr>
        <p:txBody>
          <a:bodyPr wrap="none" rtlCol="0">
            <a:spAutoFit/>
          </a:bodyPr>
          <a:lstStyle/>
          <a:p>
            <a:r>
              <a:rPr lang="el-GR"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Νέα δεδομένα</a:t>
            </a:r>
            <a:endParaRPr lang="el-GR" sz="2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10606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734</Words>
  <Application>Microsoft Office PowerPoint</Application>
  <PresentationFormat>On-screen Show (4:3)</PresentationFormat>
  <Paragraphs>202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Κοινωνικά Δίκτυα στην υπηρεσία της εκπαίδευσης</vt:lpstr>
      <vt:lpstr>PowerPoint Presentation</vt:lpstr>
      <vt:lpstr>PowerPoint Presentation</vt:lpstr>
      <vt:lpstr>Κοινωνική δικτύωση: ενδεικτικές χρήσεις</vt:lpstr>
      <vt:lpstr>Κοινωνική δικτύωση: ενδεικτικά προβλήματα</vt:lpstr>
      <vt:lpstr>PowerPoint Presentation</vt:lpstr>
      <vt:lpstr>Κοινωνικά Δίκτυα: Ενεργός συμμετοχή, Παθητική στάση ή Απουσία; 1ο Σεμινάριο - Τετάρτη 4 Απριλίου 2011</vt:lpstr>
      <vt:lpstr>Κοινωνικά Δίκτυα: Ενεργός συμμετοχή, Παθητική στάση ή Απουσία; 2ο Σεμινάριο - Δευτέρα 23 Μαΐου 2011</vt:lpstr>
      <vt:lpstr>PowerPoint Presentation</vt:lpstr>
      <vt:lpstr>PowerPoint Presentation</vt:lpstr>
      <vt:lpstr>PowerPoint Presentation</vt:lpstr>
      <vt:lpstr>Κοινωνικά δίκτυα στην υπηρεσία των εκπαιδευτικών </vt:lpstr>
      <vt:lpstr>Blogs στην υπηρεσία των μαθητών (Διαδικτυακές σχολικές εφημερίδες)</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YK</cp:lastModifiedBy>
  <cp:revision>50</cp:revision>
  <dcterms:created xsi:type="dcterms:W3CDTF">2012-06-26T13:12:24Z</dcterms:created>
  <dcterms:modified xsi:type="dcterms:W3CDTF">2012-07-03T07:31:37Z</dcterms:modified>
</cp:coreProperties>
</file>