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1" r:id="rId2"/>
    <p:sldId id="280" r:id="rId3"/>
    <p:sldId id="262" r:id="rId4"/>
    <p:sldId id="264" r:id="rId5"/>
    <p:sldId id="303" r:id="rId6"/>
    <p:sldId id="265" r:id="rId7"/>
    <p:sldId id="266" r:id="rId8"/>
    <p:sldId id="275" r:id="rId9"/>
    <p:sldId id="279" r:id="rId10"/>
    <p:sldId id="284" r:id="rId11"/>
    <p:sldId id="277" r:id="rId12"/>
    <p:sldId id="278" r:id="rId13"/>
    <p:sldId id="268" r:id="rId14"/>
    <p:sldId id="281" r:id="rId15"/>
    <p:sldId id="282" r:id="rId16"/>
    <p:sldId id="276" r:id="rId17"/>
    <p:sldId id="269" r:id="rId18"/>
    <p:sldId id="270" r:id="rId19"/>
    <p:sldId id="286" r:id="rId20"/>
    <p:sldId id="258" r:id="rId21"/>
    <p:sldId id="259" r:id="rId22"/>
    <p:sldId id="283" r:id="rId23"/>
    <p:sldId id="304" r:id="rId24"/>
    <p:sldId id="285" r:id="rId2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28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8" Type="http://schemas.openxmlformats.org/officeDocument/2006/relationships/hyperlink" Target="http://www.youtube.com/user/DoukaSchool" TargetMode="External"/><Relationship Id="rId13" Type="http://schemas.openxmlformats.org/officeDocument/2006/relationships/hyperlink" Target="http://lykeiodoukas.wordpress.com/" TargetMode="External"/><Relationship Id="rId18" Type="http://schemas.openxmlformats.org/officeDocument/2006/relationships/hyperlink" Target="http://www.youtube.com/user/DoukasSchoolEcoTrip" TargetMode="External"/><Relationship Id="rId3" Type="http://schemas.openxmlformats.org/officeDocument/2006/relationships/hyperlink" Target="http://www.doukas.gr/" TargetMode="External"/><Relationship Id="rId21" Type="http://schemas.openxmlformats.org/officeDocument/2006/relationships/hyperlink" Target="http://www.slideshare.net/doukasteam" TargetMode="External"/><Relationship Id="rId7" Type="http://schemas.openxmlformats.org/officeDocument/2006/relationships/hyperlink" Target="http://www.slideshare.net/TheSoFGr" TargetMode="External"/><Relationship Id="rId12" Type="http://schemas.openxmlformats.org/officeDocument/2006/relationships/hyperlink" Target="http://www.facebook.com/SofGR" TargetMode="External"/><Relationship Id="rId17" Type="http://schemas.openxmlformats.org/officeDocument/2006/relationships/hyperlink" Target="http://www.vimeo.com/user7627267" TargetMode="External"/><Relationship Id="rId2" Type="http://schemas.openxmlformats.org/officeDocument/2006/relationships/hyperlink" Target="http://seminardoukas.wikispaces.com/" TargetMode="External"/><Relationship Id="rId16" Type="http://schemas.openxmlformats.org/officeDocument/2006/relationships/hyperlink" Target="http://www.youtube.com/user/DoukasSchoolTech" TargetMode="External"/><Relationship Id="rId20" Type="http://schemas.openxmlformats.org/officeDocument/2006/relationships/hyperlink" Target="https://sites.google.com/site/sofwiki/" TargetMode="External"/><Relationship Id="rId1" Type="http://schemas.openxmlformats.org/officeDocument/2006/relationships/hyperlink" Target="http://ellinikeslekseis.wikispaces.com/" TargetMode="External"/><Relationship Id="rId6" Type="http://schemas.openxmlformats.org/officeDocument/2006/relationships/hyperlink" Target="http://gymnasiodoukas.wordpress.com/" TargetMode="External"/><Relationship Id="rId11" Type="http://schemas.openxmlformats.org/officeDocument/2006/relationships/hyperlink" Target="http://www.facebook.com/DoukaSchool" TargetMode="External"/><Relationship Id="rId5" Type="http://schemas.openxmlformats.org/officeDocument/2006/relationships/hyperlink" Target="http://www.sof.gr/" TargetMode="External"/><Relationship Id="rId15" Type="http://schemas.openxmlformats.org/officeDocument/2006/relationships/hyperlink" Target="http://www.youtube.com/user/TheSoFGR" TargetMode="External"/><Relationship Id="rId23" Type="http://schemas.openxmlformats.org/officeDocument/2006/relationships/hyperlink" Target="http://www.daiscenter.gr/" TargetMode="External"/><Relationship Id="rId10" Type="http://schemas.openxmlformats.org/officeDocument/2006/relationships/hyperlink" Target="http://twitter.com/future_school" TargetMode="External"/><Relationship Id="rId19" Type="http://schemas.openxmlformats.org/officeDocument/2006/relationships/hyperlink" Target="http://www.facebook.com/groups/246992215315958" TargetMode="External"/><Relationship Id="rId4" Type="http://schemas.openxmlformats.org/officeDocument/2006/relationships/hyperlink" Target="http://www.schoolofthefuture.gr/" TargetMode="External"/><Relationship Id="rId9" Type="http://schemas.openxmlformats.org/officeDocument/2006/relationships/hyperlink" Target="http://www.youtube.com/user/DoukasSchoolGymnasio" TargetMode="External"/><Relationship Id="rId14" Type="http://schemas.openxmlformats.org/officeDocument/2006/relationships/hyperlink" Target="http://doukasschoolerevnitikesergasies.wordpress.com/" TargetMode="External"/><Relationship Id="rId22" Type="http://schemas.openxmlformats.org/officeDocument/2006/relationships/hyperlink" Target="http://www.ased.gr/" TargetMode="External"/></Relationships>
</file>

<file path=ppt/diagrams/_rels/drawing2.xml.rels><?xml version="1.0" encoding="UTF-8" standalone="yes"?>
<Relationships xmlns="http://schemas.openxmlformats.org/package/2006/relationships"><Relationship Id="rId8" Type="http://schemas.openxmlformats.org/officeDocument/2006/relationships/hyperlink" Target="http://doukasschoolerevnitikesergasies.wordpress.com/" TargetMode="External"/><Relationship Id="rId13" Type="http://schemas.openxmlformats.org/officeDocument/2006/relationships/hyperlink" Target="http://www.slideshare.net/doukasteam" TargetMode="External"/><Relationship Id="rId18" Type="http://schemas.openxmlformats.org/officeDocument/2006/relationships/hyperlink" Target="http://www.vimeo.com/user7627267" TargetMode="External"/><Relationship Id="rId3" Type="http://schemas.openxmlformats.org/officeDocument/2006/relationships/hyperlink" Target="http://www.daiscenter.gr/" TargetMode="External"/><Relationship Id="rId21" Type="http://schemas.openxmlformats.org/officeDocument/2006/relationships/hyperlink" Target="http://www.facebook.com/DoukaSchool" TargetMode="External"/><Relationship Id="rId7" Type="http://schemas.openxmlformats.org/officeDocument/2006/relationships/hyperlink" Target="http://lykeiodoukas.wordpress.com/" TargetMode="External"/><Relationship Id="rId12" Type="http://schemas.openxmlformats.org/officeDocument/2006/relationships/hyperlink" Target="http://www.slideshare.net/TheSoFGr" TargetMode="External"/><Relationship Id="rId17" Type="http://schemas.openxmlformats.org/officeDocument/2006/relationships/hyperlink" Target="http://www.youtube.com/user/DoukasSchoolTech" TargetMode="External"/><Relationship Id="rId2" Type="http://schemas.openxmlformats.org/officeDocument/2006/relationships/hyperlink" Target="http://www.ased.gr/" TargetMode="External"/><Relationship Id="rId16" Type="http://schemas.openxmlformats.org/officeDocument/2006/relationships/hyperlink" Target="http://www.youtube.com/user/TheSoFGR" TargetMode="External"/><Relationship Id="rId20" Type="http://schemas.openxmlformats.org/officeDocument/2006/relationships/hyperlink" Target="http://twitter.com/future_school" TargetMode="External"/><Relationship Id="rId1" Type="http://schemas.openxmlformats.org/officeDocument/2006/relationships/hyperlink" Target="http://www.doukas.gr/" TargetMode="External"/><Relationship Id="rId6" Type="http://schemas.openxmlformats.org/officeDocument/2006/relationships/hyperlink" Target="http://gymnasiodoukas.wordpress.com/" TargetMode="External"/><Relationship Id="rId11" Type="http://schemas.openxmlformats.org/officeDocument/2006/relationships/hyperlink" Target="http://seminardoukas.wikispaces.com/" TargetMode="External"/><Relationship Id="rId5" Type="http://schemas.openxmlformats.org/officeDocument/2006/relationships/hyperlink" Target="http://www.sof.gr/" TargetMode="External"/><Relationship Id="rId15" Type="http://schemas.openxmlformats.org/officeDocument/2006/relationships/hyperlink" Target="http://www.youtube.com/user/DoukasSchoolGymnasio" TargetMode="External"/><Relationship Id="rId23" Type="http://schemas.openxmlformats.org/officeDocument/2006/relationships/hyperlink" Target="http://www.facebook.com/groups/246992215315958" TargetMode="External"/><Relationship Id="rId10" Type="http://schemas.openxmlformats.org/officeDocument/2006/relationships/hyperlink" Target="http://ellinikeslekseis.wikispaces.com/" TargetMode="External"/><Relationship Id="rId19" Type="http://schemas.openxmlformats.org/officeDocument/2006/relationships/hyperlink" Target="http://www.youtube.com/user/DoukasSchoolEcoTrip" TargetMode="External"/><Relationship Id="rId4" Type="http://schemas.openxmlformats.org/officeDocument/2006/relationships/hyperlink" Target="http://www.schoolofthefuture.gr/" TargetMode="External"/><Relationship Id="rId9" Type="http://schemas.openxmlformats.org/officeDocument/2006/relationships/hyperlink" Target="https://sites.google.com/site/sofwiki/" TargetMode="External"/><Relationship Id="rId14" Type="http://schemas.openxmlformats.org/officeDocument/2006/relationships/hyperlink" Target="http://www.youtube.com/user/DoukaSchool" TargetMode="External"/><Relationship Id="rId22" Type="http://schemas.openxmlformats.org/officeDocument/2006/relationships/hyperlink" Target="http://www.facebook.com/SofGR"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EAFA17-3A66-4901-8082-74F46BC83B45}" type="doc">
      <dgm:prSet loTypeId="urn:microsoft.com/office/officeart/2005/8/layout/vList5" loCatId="list" qsTypeId="urn:microsoft.com/office/officeart/2005/8/quickstyle/3d2" qsCatId="3D" csTypeId="urn:microsoft.com/office/officeart/2005/8/colors/colorful4" csCatId="colorful" phldr="1"/>
      <dgm:spPr/>
      <dgm:t>
        <a:bodyPr/>
        <a:lstStyle/>
        <a:p>
          <a:endParaRPr lang="el-GR"/>
        </a:p>
      </dgm:t>
    </dgm:pt>
    <dgm:pt modelId="{E1753CB6-E3CC-4641-9AD1-92BB55067D02}">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l-GR" b="1" dirty="0" smtClean="0">
              <a:effectLst>
                <a:outerShdw blurRad="38100" dist="38100" dir="2700000" algn="tl">
                  <a:srgbClr val="000000">
                    <a:alpha val="43137"/>
                  </a:srgbClr>
                </a:outerShdw>
              </a:effectLst>
            </a:rPr>
            <a:t>Επικοινωνία</a:t>
          </a:r>
        </a:p>
        <a:p>
          <a:pPr defTabSz="2400300">
            <a:lnSpc>
              <a:spcPct val="90000"/>
            </a:lnSpc>
            <a:spcBef>
              <a:spcPct val="0"/>
            </a:spcBef>
            <a:spcAft>
              <a:spcPct val="35000"/>
            </a:spcAft>
          </a:pPr>
          <a:endParaRPr lang="el-GR" dirty="0"/>
        </a:p>
      </dgm:t>
    </dgm:pt>
    <dgm:pt modelId="{159F0C94-895E-4EAC-B51F-4D3C558F50D5}" type="parTrans" cxnId="{16B4A340-613F-4B3A-9A35-D9ADF62B307E}">
      <dgm:prSet/>
      <dgm:spPr/>
      <dgm:t>
        <a:bodyPr/>
        <a:lstStyle/>
        <a:p>
          <a:endParaRPr lang="el-GR"/>
        </a:p>
      </dgm:t>
    </dgm:pt>
    <dgm:pt modelId="{904DD46F-F2AD-4701-B135-6242522A6A1E}" type="sibTrans" cxnId="{16B4A340-613F-4B3A-9A35-D9ADF62B307E}">
      <dgm:prSet/>
      <dgm:spPr/>
      <dgm:t>
        <a:bodyPr/>
        <a:lstStyle/>
        <a:p>
          <a:endParaRPr lang="el-GR"/>
        </a:p>
      </dgm:t>
    </dgm:pt>
    <dgm:pt modelId="{E06423C0-610D-441B-BF48-D4AEB28FC9D4}">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sz="1400" dirty="0" smtClean="0"/>
            <a:t> Δυνατότητα επικοινωνίας μεταξύ μαθητών και εκπαιδευτικών (σε κάθε δυνατό συνδυασμό), διευκολύνοντας την συζήτηση στην τάξη και την ενημέρωση σχετικά με τους πόρους και τις διασυνδέσεις που σχετίζονται με τα μαθήματα.</a:t>
          </a:r>
        </a:p>
      </dgm:t>
    </dgm:pt>
    <dgm:pt modelId="{6AE82790-7418-4525-B94F-785CE1882B44}" type="parTrans" cxnId="{7B79B45E-25DD-4AD7-803D-FE1470051712}">
      <dgm:prSet/>
      <dgm:spPr/>
      <dgm:t>
        <a:bodyPr/>
        <a:lstStyle/>
        <a:p>
          <a:endParaRPr lang="el-GR"/>
        </a:p>
      </dgm:t>
    </dgm:pt>
    <dgm:pt modelId="{9A8CC06B-FF6F-4205-ABAD-EF4FFB741F46}" type="sibTrans" cxnId="{7B79B45E-25DD-4AD7-803D-FE1470051712}">
      <dgm:prSet/>
      <dgm:spPr/>
      <dgm:t>
        <a:bodyPr/>
        <a:lstStyle/>
        <a:p>
          <a:endParaRPr lang="el-GR"/>
        </a:p>
      </dgm:t>
    </dgm:pt>
    <dgm:pt modelId="{4CD69E40-E4BF-46A2-9507-0F9C0A13B558}">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b="1" dirty="0" smtClean="0">
              <a:effectLst>
                <a:outerShdw blurRad="38100" dist="38100" dir="2700000" algn="tl">
                  <a:srgbClr val="000000">
                    <a:alpha val="43137"/>
                  </a:srgbClr>
                </a:outerShdw>
              </a:effectLst>
            </a:rPr>
            <a:t>Συνεργασία</a:t>
          </a:r>
        </a:p>
        <a:p>
          <a:pPr defTabSz="1200150">
            <a:lnSpc>
              <a:spcPct val="90000"/>
            </a:lnSpc>
            <a:spcBef>
              <a:spcPct val="0"/>
            </a:spcBef>
            <a:spcAft>
              <a:spcPct val="35000"/>
            </a:spcAft>
          </a:pPr>
          <a:endParaRPr lang="el-GR" dirty="0"/>
        </a:p>
      </dgm:t>
    </dgm:pt>
    <dgm:pt modelId="{4146930D-28A5-4F09-8D84-56E7EE5C804F}" type="parTrans" cxnId="{6DE25225-230D-460C-8ED3-7FD036893A86}">
      <dgm:prSet/>
      <dgm:spPr/>
      <dgm:t>
        <a:bodyPr/>
        <a:lstStyle/>
        <a:p>
          <a:endParaRPr lang="el-GR"/>
        </a:p>
      </dgm:t>
    </dgm:pt>
    <dgm:pt modelId="{5955A38F-9B3F-4635-B29C-22593E1BC8F1}" type="sibTrans" cxnId="{6DE25225-230D-460C-8ED3-7FD036893A86}">
      <dgm:prSet/>
      <dgm:spPr/>
      <dgm:t>
        <a:bodyPr/>
        <a:lstStyle/>
        <a:p>
          <a:endParaRPr lang="el-GR"/>
        </a:p>
      </dgm:t>
    </dgm:pt>
    <dgm:pt modelId="{1E1FBE30-E5CA-4EA4-9403-B9AB286211EA}">
      <dgm:prSet phldrT="[Text]" custT="1"/>
      <dgm:spPr/>
      <dgm:t>
        <a:bodyPr/>
        <a:lstStyle/>
        <a:p>
          <a:r>
            <a:rPr lang="el-GR" sz="1400" dirty="0" smtClean="0"/>
            <a:t> Συμμετοχή μαθητών σε νέες ομάδες και δημιουργία καναλιών για συνεργατική μάθηση. Οι μαθητές έχουν τη δυνατότητα με εύκολο τρόπο, να ανταλλάξουν ιδέες και πληροφορίες, αλλά και να συνεργάζονται με όποιους έχουν κοινά ενδιαφέροντα.  </a:t>
          </a:r>
        </a:p>
      </dgm:t>
    </dgm:pt>
    <dgm:pt modelId="{3FC8DA0C-7D52-4BD0-BC25-1478BDBC30C7}" type="parTrans" cxnId="{CF701700-CC72-40F5-8D70-E1B2F1E2195F}">
      <dgm:prSet/>
      <dgm:spPr/>
      <dgm:t>
        <a:bodyPr/>
        <a:lstStyle/>
        <a:p>
          <a:endParaRPr lang="el-GR"/>
        </a:p>
      </dgm:t>
    </dgm:pt>
    <dgm:pt modelId="{F2C1A49A-B89B-4052-9B26-2E44678DAE5A}" type="sibTrans" cxnId="{CF701700-CC72-40F5-8D70-E1B2F1E2195F}">
      <dgm:prSet/>
      <dgm:spPr/>
      <dgm:t>
        <a:bodyPr/>
        <a:lstStyle/>
        <a:p>
          <a:endParaRPr lang="el-GR"/>
        </a:p>
      </dgm:t>
    </dgm:pt>
    <dgm:pt modelId="{5CEA2A40-B011-47FD-9ECE-8F936F187EA9}">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l-GR" b="1" dirty="0" smtClean="0">
              <a:effectLst>
                <a:outerShdw blurRad="38100" dist="38100" dir="2700000" algn="tl">
                  <a:srgbClr val="000000">
                    <a:alpha val="43137"/>
                  </a:srgbClr>
                </a:outerShdw>
              </a:effectLst>
            </a:rPr>
            <a:t>Διαμοιρασμός</a:t>
          </a:r>
          <a:endParaRPr lang="el-GR" dirty="0"/>
        </a:p>
      </dgm:t>
    </dgm:pt>
    <dgm:pt modelId="{E0A27E11-2CCD-4FF0-A8C8-5D6D59EC53D0}" type="parTrans" cxnId="{9F9DBB29-ED1B-4363-BB14-DC260CFEE18B}">
      <dgm:prSet/>
      <dgm:spPr/>
      <dgm:t>
        <a:bodyPr/>
        <a:lstStyle/>
        <a:p>
          <a:endParaRPr lang="el-GR"/>
        </a:p>
      </dgm:t>
    </dgm:pt>
    <dgm:pt modelId="{6D78593D-80C3-477B-8510-EDEEC7908862}" type="sibTrans" cxnId="{9F9DBB29-ED1B-4363-BB14-DC260CFEE18B}">
      <dgm:prSet/>
      <dgm:spPr/>
      <dgm:t>
        <a:bodyPr/>
        <a:lstStyle/>
        <a:p>
          <a:endParaRPr lang="el-GR"/>
        </a:p>
      </dgm:t>
    </dgm:pt>
    <dgm:pt modelId="{F37B241D-79E2-42E8-8778-E52D65459C2D}">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sz="1400" dirty="0" smtClean="0"/>
            <a:t> Ανταλλαγή πόρων και υλικού  μεταξύ μαθητών και εκπαιδευτικών. Πλήθος </a:t>
          </a:r>
          <a:r>
            <a:rPr lang="el-GR" sz="1400" dirty="0" err="1" smtClean="0"/>
            <a:t>οπτικο</a:t>
          </a:r>
          <a:r>
            <a:rPr lang="el-GR" sz="1400" dirty="0" smtClean="0"/>
            <a:t>-ακουστικού υλικού μπορεί να αξιοποιηθεί στην εκπαιδευτική διαδικασία (π.χ. μεταφόρτωση βίντεο – φωτογραφιών ή διασυνδέσεις – σελιδοδείκτες σε ποικιλόμορφες πηγές).  </a:t>
          </a:r>
        </a:p>
      </dgm:t>
    </dgm:pt>
    <dgm:pt modelId="{4FC01BFF-F078-404F-9E1C-9600ECCAB2F4}" type="parTrans" cxnId="{1FA2BA86-9B4F-484F-952B-0B568AC55E11}">
      <dgm:prSet/>
      <dgm:spPr/>
      <dgm:t>
        <a:bodyPr/>
        <a:lstStyle/>
        <a:p>
          <a:endParaRPr lang="el-GR"/>
        </a:p>
      </dgm:t>
    </dgm:pt>
    <dgm:pt modelId="{7B593B3F-619D-465B-B93B-36B845E20CD3}" type="sibTrans" cxnId="{1FA2BA86-9B4F-484F-952B-0B568AC55E11}">
      <dgm:prSet/>
      <dgm:spPr/>
      <dgm:t>
        <a:bodyPr/>
        <a:lstStyle/>
        <a:p>
          <a:endParaRPr lang="el-GR"/>
        </a:p>
      </dgm:t>
    </dgm:pt>
    <dgm:pt modelId="{A63CD705-76F1-42B5-A2AB-C40C71DC47B5}" type="pres">
      <dgm:prSet presAssocID="{DEEAFA17-3A66-4901-8082-74F46BC83B45}" presName="Name0" presStyleCnt="0">
        <dgm:presLayoutVars>
          <dgm:dir/>
          <dgm:animLvl val="lvl"/>
          <dgm:resizeHandles val="exact"/>
        </dgm:presLayoutVars>
      </dgm:prSet>
      <dgm:spPr/>
      <dgm:t>
        <a:bodyPr/>
        <a:lstStyle/>
        <a:p>
          <a:endParaRPr lang="el-GR"/>
        </a:p>
      </dgm:t>
    </dgm:pt>
    <dgm:pt modelId="{7184DD55-FB26-459D-B385-8F532A2802D1}" type="pres">
      <dgm:prSet presAssocID="{E1753CB6-E3CC-4641-9AD1-92BB55067D02}" presName="linNode" presStyleCnt="0"/>
      <dgm:spPr/>
    </dgm:pt>
    <dgm:pt modelId="{5B61CD44-6BDB-4A79-B128-6819DE4B6CE3}" type="pres">
      <dgm:prSet presAssocID="{E1753CB6-E3CC-4641-9AD1-92BB55067D02}" presName="parentText" presStyleLbl="node1" presStyleIdx="0" presStyleCnt="3" custScaleX="66696">
        <dgm:presLayoutVars>
          <dgm:chMax val="1"/>
          <dgm:bulletEnabled val="1"/>
        </dgm:presLayoutVars>
      </dgm:prSet>
      <dgm:spPr/>
      <dgm:t>
        <a:bodyPr/>
        <a:lstStyle/>
        <a:p>
          <a:endParaRPr lang="el-GR"/>
        </a:p>
      </dgm:t>
    </dgm:pt>
    <dgm:pt modelId="{486E64D8-B12C-4858-906B-C2B94206B0C9}" type="pres">
      <dgm:prSet presAssocID="{E1753CB6-E3CC-4641-9AD1-92BB55067D02}" presName="descendantText" presStyleLbl="alignAccFollowNode1" presStyleIdx="0" presStyleCnt="3">
        <dgm:presLayoutVars>
          <dgm:bulletEnabled val="1"/>
        </dgm:presLayoutVars>
      </dgm:prSet>
      <dgm:spPr/>
      <dgm:t>
        <a:bodyPr/>
        <a:lstStyle/>
        <a:p>
          <a:endParaRPr lang="el-GR"/>
        </a:p>
      </dgm:t>
    </dgm:pt>
    <dgm:pt modelId="{6B4667C9-9816-422B-9BAB-B63360C87EDF}" type="pres">
      <dgm:prSet presAssocID="{904DD46F-F2AD-4701-B135-6242522A6A1E}" presName="sp" presStyleCnt="0"/>
      <dgm:spPr/>
    </dgm:pt>
    <dgm:pt modelId="{AB334079-0CF0-4F6B-8E87-E14F7630B5FF}" type="pres">
      <dgm:prSet presAssocID="{4CD69E40-E4BF-46A2-9507-0F9C0A13B558}" presName="linNode" presStyleCnt="0"/>
      <dgm:spPr/>
    </dgm:pt>
    <dgm:pt modelId="{B043835B-F80B-4179-AC7F-C1183BF7F5C4}" type="pres">
      <dgm:prSet presAssocID="{4CD69E40-E4BF-46A2-9507-0F9C0A13B558}" presName="parentText" presStyleLbl="node1" presStyleIdx="1" presStyleCnt="3" custScaleX="66696">
        <dgm:presLayoutVars>
          <dgm:chMax val="1"/>
          <dgm:bulletEnabled val="1"/>
        </dgm:presLayoutVars>
      </dgm:prSet>
      <dgm:spPr/>
      <dgm:t>
        <a:bodyPr/>
        <a:lstStyle/>
        <a:p>
          <a:endParaRPr lang="el-GR"/>
        </a:p>
      </dgm:t>
    </dgm:pt>
    <dgm:pt modelId="{2A3D36E3-CF04-4A2F-A210-1A50AF576436}" type="pres">
      <dgm:prSet presAssocID="{4CD69E40-E4BF-46A2-9507-0F9C0A13B558}" presName="descendantText" presStyleLbl="alignAccFollowNode1" presStyleIdx="1" presStyleCnt="3">
        <dgm:presLayoutVars>
          <dgm:bulletEnabled val="1"/>
        </dgm:presLayoutVars>
      </dgm:prSet>
      <dgm:spPr/>
      <dgm:t>
        <a:bodyPr/>
        <a:lstStyle/>
        <a:p>
          <a:endParaRPr lang="el-GR"/>
        </a:p>
      </dgm:t>
    </dgm:pt>
    <dgm:pt modelId="{147F7604-7C94-42D9-B407-51255F2E743F}" type="pres">
      <dgm:prSet presAssocID="{5955A38F-9B3F-4635-B29C-22593E1BC8F1}" presName="sp" presStyleCnt="0"/>
      <dgm:spPr/>
    </dgm:pt>
    <dgm:pt modelId="{78CC96B4-568C-4AB5-8EC9-40C760524DA0}" type="pres">
      <dgm:prSet presAssocID="{5CEA2A40-B011-47FD-9ECE-8F936F187EA9}" presName="linNode" presStyleCnt="0"/>
      <dgm:spPr/>
    </dgm:pt>
    <dgm:pt modelId="{5859FCDF-DB80-4AE9-8F44-125D9CE97681}" type="pres">
      <dgm:prSet presAssocID="{5CEA2A40-B011-47FD-9ECE-8F936F187EA9}" presName="parentText" presStyleLbl="node1" presStyleIdx="2" presStyleCnt="3" custScaleX="66696">
        <dgm:presLayoutVars>
          <dgm:chMax val="1"/>
          <dgm:bulletEnabled val="1"/>
        </dgm:presLayoutVars>
      </dgm:prSet>
      <dgm:spPr/>
      <dgm:t>
        <a:bodyPr/>
        <a:lstStyle/>
        <a:p>
          <a:endParaRPr lang="el-GR"/>
        </a:p>
      </dgm:t>
    </dgm:pt>
    <dgm:pt modelId="{14D36E54-C100-4DCA-BCE6-617D89882B9C}" type="pres">
      <dgm:prSet presAssocID="{5CEA2A40-B011-47FD-9ECE-8F936F187EA9}" presName="descendantText" presStyleLbl="alignAccFollowNode1" presStyleIdx="2" presStyleCnt="3">
        <dgm:presLayoutVars>
          <dgm:bulletEnabled val="1"/>
        </dgm:presLayoutVars>
      </dgm:prSet>
      <dgm:spPr/>
      <dgm:t>
        <a:bodyPr/>
        <a:lstStyle/>
        <a:p>
          <a:endParaRPr lang="el-GR"/>
        </a:p>
      </dgm:t>
    </dgm:pt>
  </dgm:ptLst>
  <dgm:cxnLst>
    <dgm:cxn modelId="{59561440-52FB-400A-BC51-F991E02D49C0}" type="presOf" srcId="{DEEAFA17-3A66-4901-8082-74F46BC83B45}" destId="{A63CD705-76F1-42B5-A2AB-C40C71DC47B5}" srcOrd="0" destOrd="0" presId="urn:microsoft.com/office/officeart/2005/8/layout/vList5"/>
    <dgm:cxn modelId="{D38E4C73-5614-4F13-8C78-DB5770578ABC}" type="presOf" srcId="{4CD69E40-E4BF-46A2-9507-0F9C0A13B558}" destId="{B043835B-F80B-4179-AC7F-C1183BF7F5C4}" srcOrd="0" destOrd="0" presId="urn:microsoft.com/office/officeart/2005/8/layout/vList5"/>
    <dgm:cxn modelId="{7B79B45E-25DD-4AD7-803D-FE1470051712}" srcId="{E1753CB6-E3CC-4641-9AD1-92BB55067D02}" destId="{E06423C0-610D-441B-BF48-D4AEB28FC9D4}" srcOrd="0" destOrd="0" parTransId="{6AE82790-7418-4525-B94F-785CE1882B44}" sibTransId="{9A8CC06B-FF6F-4205-ABAD-EF4FFB741F46}"/>
    <dgm:cxn modelId="{9F9DBB29-ED1B-4363-BB14-DC260CFEE18B}" srcId="{DEEAFA17-3A66-4901-8082-74F46BC83B45}" destId="{5CEA2A40-B011-47FD-9ECE-8F936F187EA9}" srcOrd="2" destOrd="0" parTransId="{E0A27E11-2CCD-4FF0-A8C8-5D6D59EC53D0}" sibTransId="{6D78593D-80C3-477B-8510-EDEEC7908862}"/>
    <dgm:cxn modelId="{B53690A1-424F-4DC3-B6E9-FCCBB1E44DE0}" type="presOf" srcId="{F37B241D-79E2-42E8-8778-E52D65459C2D}" destId="{14D36E54-C100-4DCA-BCE6-617D89882B9C}" srcOrd="0" destOrd="0" presId="urn:microsoft.com/office/officeart/2005/8/layout/vList5"/>
    <dgm:cxn modelId="{0129DD5D-F282-4BF3-95DF-B6A0EAD4D5A4}" type="presOf" srcId="{1E1FBE30-E5CA-4EA4-9403-B9AB286211EA}" destId="{2A3D36E3-CF04-4A2F-A210-1A50AF576436}" srcOrd="0" destOrd="0" presId="urn:microsoft.com/office/officeart/2005/8/layout/vList5"/>
    <dgm:cxn modelId="{16B4A340-613F-4B3A-9A35-D9ADF62B307E}" srcId="{DEEAFA17-3A66-4901-8082-74F46BC83B45}" destId="{E1753CB6-E3CC-4641-9AD1-92BB55067D02}" srcOrd="0" destOrd="0" parTransId="{159F0C94-895E-4EAC-B51F-4D3C558F50D5}" sibTransId="{904DD46F-F2AD-4701-B135-6242522A6A1E}"/>
    <dgm:cxn modelId="{1FA2BA86-9B4F-484F-952B-0B568AC55E11}" srcId="{5CEA2A40-B011-47FD-9ECE-8F936F187EA9}" destId="{F37B241D-79E2-42E8-8778-E52D65459C2D}" srcOrd="0" destOrd="0" parTransId="{4FC01BFF-F078-404F-9E1C-9600ECCAB2F4}" sibTransId="{7B593B3F-619D-465B-B93B-36B845E20CD3}"/>
    <dgm:cxn modelId="{6DE25225-230D-460C-8ED3-7FD036893A86}" srcId="{DEEAFA17-3A66-4901-8082-74F46BC83B45}" destId="{4CD69E40-E4BF-46A2-9507-0F9C0A13B558}" srcOrd="1" destOrd="0" parTransId="{4146930D-28A5-4F09-8D84-56E7EE5C804F}" sibTransId="{5955A38F-9B3F-4635-B29C-22593E1BC8F1}"/>
    <dgm:cxn modelId="{4FBAAC09-0CD0-4B7C-ADA4-C0615F5806A9}" type="presOf" srcId="{5CEA2A40-B011-47FD-9ECE-8F936F187EA9}" destId="{5859FCDF-DB80-4AE9-8F44-125D9CE97681}" srcOrd="0" destOrd="0" presId="urn:microsoft.com/office/officeart/2005/8/layout/vList5"/>
    <dgm:cxn modelId="{29E6D72E-422A-4312-AA98-3140338BF602}" type="presOf" srcId="{E1753CB6-E3CC-4641-9AD1-92BB55067D02}" destId="{5B61CD44-6BDB-4A79-B128-6819DE4B6CE3}" srcOrd="0" destOrd="0" presId="urn:microsoft.com/office/officeart/2005/8/layout/vList5"/>
    <dgm:cxn modelId="{CF701700-CC72-40F5-8D70-E1B2F1E2195F}" srcId="{4CD69E40-E4BF-46A2-9507-0F9C0A13B558}" destId="{1E1FBE30-E5CA-4EA4-9403-B9AB286211EA}" srcOrd="0" destOrd="0" parTransId="{3FC8DA0C-7D52-4BD0-BC25-1478BDBC30C7}" sibTransId="{F2C1A49A-B89B-4052-9B26-2E44678DAE5A}"/>
    <dgm:cxn modelId="{E32360E5-7644-4846-BB91-6A9FCD9744BE}" type="presOf" srcId="{E06423C0-610D-441B-BF48-D4AEB28FC9D4}" destId="{486E64D8-B12C-4858-906B-C2B94206B0C9}" srcOrd="0" destOrd="0" presId="urn:microsoft.com/office/officeart/2005/8/layout/vList5"/>
    <dgm:cxn modelId="{14E96D22-E241-4E8D-895D-55FD78E9F202}" type="presParOf" srcId="{A63CD705-76F1-42B5-A2AB-C40C71DC47B5}" destId="{7184DD55-FB26-459D-B385-8F532A2802D1}" srcOrd="0" destOrd="0" presId="urn:microsoft.com/office/officeart/2005/8/layout/vList5"/>
    <dgm:cxn modelId="{07288A70-BBFF-461C-A354-A7B5EB41DBE8}" type="presParOf" srcId="{7184DD55-FB26-459D-B385-8F532A2802D1}" destId="{5B61CD44-6BDB-4A79-B128-6819DE4B6CE3}" srcOrd="0" destOrd="0" presId="urn:microsoft.com/office/officeart/2005/8/layout/vList5"/>
    <dgm:cxn modelId="{BFE75BF3-5BC7-4063-88F1-CBCC1C07F2BD}" type="presParOf" srcId="{7184DD55-FB26-459D-B385-8F532A2802D1}" destId="{486E64D8-B12C-4858-906B-C2B94206B0C9}" srcOrd="1" destOrd="0" presId="urn:microsoft.com/office/officeart/2005/8/layout/vList5"/>
    <dgm:cxn modelId="{5739C4FE-1F88-4157-9BAF-11FD0D4F34FA}" type="presParOf" srcId="{A63CD705-76F1-42B5-A2AB-C40C71DC47B5}" destId="{6B4667C9-9816-422B-9BAB-B63360C87EDF}" srcOrd="1" destOrd="0" presId="urn:microsoft.com/office/officeart/2005/8/layout/vList5"/>
    <dgm:cxn modelId="{DFB973D3-6450-415E-A9E0-E97A4765BCD5}" type="presParOf" srcId="{A63CD705-76F1-42B5-A2AB-C40C71DC47B5}" destId="{AB334079-0CF0-4F6B-8E87-E14F7630B5FF}" srcOrd="2" destOrd="0" presId="urn:microsoft.com/office/officeart/2005/8/layout/vList5"/>
    <dgm:cxn modelId="{5115997D-482A-4186-A4B3-4DF3805ED33A}" type="presParOf" srcId="{AB334079-0CF0-4F6B-8E87-E14F7630B5FF}" destId="{B043835B-F80B-4179-AC7F-C1183BF7F5C4}" srcOrd="0" destOrd="0" presId="urn:microsoft.com/office/officeart/2005/8/layout/vList5"/>
    <dgm:cxn modelId="{2F225B03-9D8B-4844-98D2-30A592773923}" type="presParOf" srcId="{AB334079-0CF0-4F6B-8E87-E14F7630B5FF}" destId="{2A3D36E3-CF04-4A2F-A210-1A50AF576436}" srcOrd="1" destOrd="0" presId="urn:microsoft.com/office/officeart/2005/8/layout/vList5"/>
    <dgm:cxn modelId="{B4DDC0F3-F3D2-4F41-B4F0-102430BA9340}" type="presParOf" srcId="{A63CD705-76F1-42B5-A2AB-C40C71DC47B5}" destId="{147F7604-7C94-42D9-B407-51255F2E743F}" srcOrd="3" destOrd="0" presId="urn:microsoft.com/office/officeart/2005/8/layout/vList5"/>
    <dgm:cxn modelId="{8326EE80-B70A-4283-BF52-8E8249C5BD65}" type="presParOf" srcId="{A63CD705-76F1-42B5-A2AB-C40C71DC47B5}" destId="{78CC96B4-568C-4AB5-8EC9-40C760524DA0}" srcOrd="4" destOrd="0" presId="urn:microsoft.com/office/officeart/2005/8/layout/vList5"/>
    <dgm:cxn modelId="{E920DE56-EB32-4E6E-890C-47B198BF034B}" type="presParOf" srcId="{78CC96B4-568C-4AB5-8EC9-40C760524DA0}" destId="{5859FCDF-DB80-4AE9-8F44-125D9CE97681}" srcOrd="0" destOrd="0" presId="urn:microsoft.com/office/officeart/2005/8/layout/vList5"/>
    <dgm:cxn modelId="{F4663C83-8D44-4863-BA7E-FD38AF7C3353}" type="presParOf" srcId="{78CC96B4-568C-4AB5-8EC9-40C760524DA0}" destId="{14D36E54-C100-4DCA-BCE6-617D89882B9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CC011B-1310-4380-816A-22C0080180D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A85AB0D6-1710-4D9A-9A56-80C5D37F2F2B}">
      <dgm:prSet phldrT="[Text]" custT="1"/>
      <dgm:spPr/>
      <dgm:t>
        <a:bodyPr/>
        <a:lstStyle/>
        <a:p>
          <a:r>
            <a:rPr lang="en-US" sz="2000" dirty="0" smtClean="0"/>
            <a:t>wikis</a:t>
          </a:r>
          <a:endParaRPr lang="el-GR" sz="2000" dirty="0"/>
        </a:p>
      </dgm:t>
    </dgm:pt>
    <dgm:pt modelId="{4F9ED4C4-2012-4566-A281-8ACF4560044B}" type="parTrans" cxnId="{9EC4A73A-BA93-4EE8-9F6A-436584C449ED}">
      <dgm:prSet/>
      <dgm:spPr/>
      <dgm:t>
        <a:bodyPr/>
        <a:lstStyle/>
        <a:p>
          <a:endParaRPr lang="el-GR"/>
        </a:p>
      </dgm:t>
    </dgm:pt>
    <dgm:pt modelId="{44EFF7FC-A487-4900-B9CA-8ABB29377B87}" type="sibTrans" cxnId="{9EC4A73A-BA93-4EE8-9F6A-436584C449ED}">
      <dgm:prSet/>
      <dgm:spPr/>
      <dgm:t>
        <a:bodyPr/>
        <a:lstStyle/>
        <a:p>
          <a:endParaRPr lang="el-GR"/>
        </a:p>
      </dgm:t>
    </dgm:pt>
    <dgm:pt modelId="{3C6018A0-6ED1-45B7-A355-7590319EFE67}">
      <dgm:prSet phldrT="[Text]"/>
      <dgm:spPr/>
      <dgm:t>
        <a:bodyPr/>
        <a:lstStyle/>
        <a:p>
          <a:r>
            <a:rPr lang="en-US" dirty="0" smtClean="0">
              <a:hlinkClick xmlns:r="http://schemas.openxmlformats.org/officeDocument/2006/relationships" r:id="rId1"/>
            </a:rPr>
            <a:t>ellinikeslekseis.wikispaces.com</a:t>
          </a:r>
          <a:endParaRPr lang="el-GR" dirty="0"/>
        </a:p>
      </dgm:t>
    </dgm:pt>
    <dgm:pt modelId="{FFC3B13D-6F0A-4C5F-A62A-00E9FEC49815}" type="parTrans" cxnId="{EB9E80A0-A790-4C6D-81A7-BB06188E3BC2}">
      <dgm:prSet/>
      <dgm:spPr/>
      <dgm:t>
        <a:bodyPr/>
        <a:lstStyle/>
        <a:p>
          <a:endParaRPr lang="el-GR"/>
        </a:p>
      </dgm:t>
    </dgm:pt>
    <dgm:pt modelId="{ADB94392-89E7-4CE3-96DB-41B56D631B0F}" type="sibTrans" cxnId="{EB9E80A0-A790-4C6D-81A7-BB06188E3BC2}">
      <dgm:prSet/>
      <dgm:spPr/>
      <dgm:t>
        <a:bodyPr/>
        <a:lstStyle/>
        <a:p>
          <a:endParaRPr lang="el-GR"/>
        </a:p>
      </dgm:t>
    </dgm:pt>
    <dgm:pt modelId="{F73C96DF-32F9-4C54-BF51-5865703DF4B0}">
      <dgm:prSet phldrT="[Text]"/>
      <dgm:spPr/>
      <dgm:t>
        <a:bodyPr/>
        <a:lstStyle/>
        <a:p>
          <a:r>
            <a:rPr lang="en-US" dirty="0" smtClean="0">
              <a:hlinkClick xmlns:r="http://schemas.openxmlformats.org/officeDocument/2006/relationships" r:id="rId2"/>
            </a:rPr>
            <a:t>seminardoukas.wikispaces.com</a:t>
          </a:r>
          <a:r>
            <a:rPr lang="en-US" dirty="0" smtClean="0"/>
            <a:t> </a:t>
          </a:r>
          <a:endParaRPr lang="el-GR" dirty="0"/>
        </a:p>
      </dgm:t>
    </dgm:pt>
    <dgm:pt modelId="{2EC60166-D533-44CF-849F-6484BBADCA26}" type="parTrans" cxnId="{B14A9514-3C0F-4822-BAC9-2ECA8BEB8547}">
      <dgm:prSet/>
      <dgm:spPr/>
      <dgm:t>
        <a:bodyPr/>
        <a:lstStyle/>
        <a:p>
          <a:endParaRPr lang="el-GR"/>
        </a:p>
      </dgm:t>
    </dgm:pt>
    <dgm:pt modelId="{9A15605F-35A9-4F62-8FB8-C9EEB0807E4E}" type="sibTrans" cxnId="{B14A9514-3C0F-4822-BAC9-2ECA8BEB8547}">
      <dgm:prSet/>
      <dgm:spPr/>
      <dgm:t>
        <a:bodyPr/>
        <a:lstStyle/>
        <a:p>
          <a:endParaRPr lang="el-GR"/>
        </a:p>
      </dgm:t>
    </dgm:pt>
    <dgm:pt modelId="{B005E656-50A7-4380-BA63-A6B848013DE1}">
      <dgm:prSet phldrT="[Text]" custT="1"/>
      <dgm:spPr/>
      <dgm:t>
        <a:bodyPr/>
        <a:lstStyle/>
        <a:p>
          <a:r>
            <a:rPr lang="en-US" sz="2000" dirty="0" smtClean="0"/>
            <a:t>sites</a:t>
          </a:r>
          <a:endParaRPr lang="el-GR" sz="2000" dirty="0"/>
        </a:p>
      </dgm:t>
    </dgm:pt>
    <dgm:pt modelId="{99A3C364-642D-45A4-B739-6AD176B06B97}" type="parTrans" cxnId="{F0C13167-C2B1-4CD7-B042-191E57F0CAA5}">
      <dgm:prSet/>
      <dgm:spPr/>
      <dgm:t>
        <a:bodyPr/>
        <a:lstStyle/>
        <a:p>
          <a:endParaRPr lang="el-GR"/>
        </a:p>
      </dgm:t>
    </dgm:pt>
    <dgm:pt modelId="{FF964E53-891D-4736-8723-A1225B9EDE70}" type="sibTrans" cxnId="{F0C13167-C2B1-4CD7-B042-191E57F0CAA5}">
      <dgm:prSet/>
      <dgm:spPr/>
      <dgm:t>
        <a:bodyPr/>
        <a:lstStyle/>
        <a:p>
          <a:endParaRPr lang="el-GR"/>
        </a:p>
      </dgm:t>
    </dgm:pt>
    <dgm:pt modelId="{E18C5BE9-7F68-40A8-83F0-4AD5D3C64524}">
      <dgm:prSet phldrT="[Text]"/>
      <dgm:spPr/>
      <dgm:t>
        <a:bodyPr/>
        <a:lstStyle/>
        <a:p>
          <a:r>
            <a:rPr lang="en-US" u="sng" dirty="0" smtClean="0">
              <a:hlinkClick xmlns:r="http://schemas.openxmlformats.org/officeDocument/2006/relationships" r:id="rId3"/>
            </a:rPr>
            <a:t>www.doukas.gr</a:t>
          </a:r>
          <a:endParaRPr lang="el-GR" dirty="0"/>
        </a:p>
      </dgm:t>
    </dgm:pt>
    <dgm:pt modelId="{329134CC-C371-4D61-AB3E-A0FD566BEF63}" type="parTrans" cxnId="{5F63F61B-E615-420C-A2E6-765251F65ED6}">
      <dgm:prSet/>
      <dgm:spPr/>
      <dgm:t>
        <a:bodyPr/>
        <a:lstStyle/>
        <a:p>
          <a:endParaRPr lang="el-GR"/>
        </a:p>
      </dgm:t>
    </dgm:pt>
    <dgm:pt modelId="{28B9DA35-108D-4422-B6FE-EA843C72DE3D}" type="sibTrans" cxnId="{5F63F61B-E615-420C-A2E6-765251F65ED6}">
      <dgm:prSet/>
      <dgm:spPr/>
      <dgm:t>
        <a:bodyPr/>
        <a:lstStyle/>
        <a:p>
          <a:endParaRPr lang="el-GR"/>
        </a:p>
      </dgm:t>
    </dgm:pt>
    <dgm:pt modelId="{00E92310-B8E3-4B91-8C31-D897DA5C22C3}">
      <dgm:prSet phldrT="[Text]" custT="1"/>
      <dgm:spPr/>
      <dgm:t>
        <a:bodyPr/>
        <a:lstStyle/>
        <a:p>
          <a:r>
            <a:rPr lang="en-US" sz="2000" dirty="0" smtClean="0"/>
            <a:t>blogs</a:t>
          </a:r>
          <a:endParaRPr lang="el-GR" sz="2000" dirty="0"/>
        </a:p>
      </dgm:t>
    </dgm:pt>
    <dgm:pt modelId="{EEEF7D75-BFDB-426E-A2EC-BD648F784F1C}" type="parTrans" cxnId="{78B78EA2-5656-4A36-9187-DDD9D3B95433}">
      <dgm:prSet/>
      <dgm:spPr/>
      <dgm:t>
        <a:bodyPr/>
        <a:lstStyle/>
        <a:p>
          <a:endParaRPr lang="el-GR"/>
        </a:p>
      </dgm:t>
    </dgm:pt>
    <dgm:pt modelId="{7C0AFA89-AD31-42F0-AAF1-53331491C55B}" type="sibTrans" cxnId="{78B78EA2-5656-4A36-9187-DDD9D3B95433}">
      <dgm:prSet/>
      <dgm:spPr/>
      <dgm:t>
        <a:bodyPr/>
        <a:lstStyle/>
        <a:p>
          <a:endParaRPr lang="el-GR"/>
        </a:p>
      </dgm:t>
    </dgm:pt>
    <dgm:pt modelId="{C296980D-29AD-4EF4-B29B-31A458E34FE3}">
      <dgm:prSet phldrT="[Text]"/>
      <dgm:spPr/>
      <dgm:t>
        <a:bodyPr/>
        <a:lstStyle/>
        <a:p>
          <a:r>
            <a:rPr lang="en-US" u="sng" dirty="0" smtClean="0">
              <a:hlinkClick xmlns:r="http://schemas.openxmlformats.org/officeDocument/2006/relationships" r:id="rId4"/>
            </a:rPr>
            <a:t>www.schoolofthefuture.gr</a:t>
          </a:r>
          <a:r>
            <a:rPr lang="en-US" u="none" dirty="0" smtClean="0"/>
            <a:t>   (</a:t>
          </a:r>
          <a:r>
            <a:rPr lang="en-US" u="sng" dirty="0" smtClean="0">
              <a:hlinkClick xmlns:r="http://schemas.openxmlformats.org/officeDocument/2006/relationships" r:id="rId5"/>
            </a:rPr>
            <a:t>www.sof.gr</a:t>
          </a:r>
          <a:r>
            <a:rPr lang="en-US" u="none" dirty="0" smtClean="0"/>
            <a:t>)</a:t>
          </a:r>
          <a:endParaRPr lang="el-GR" u="none" dirty="0"/>
        </a:p>
      </dgm:t>
    </dgm:pt>
    <dgm:pt modelId="{94478656-873B-4365-B22F-53C7F001E15E}" type="parTrans" cxnId="{D3D77B65-95B8-4769-A3E6-4C18E35F7A0C}">
      <dgm:prSet/>
      <dgm:spPr/>
      <dgm:t>
        <a:bodyPr/>
        <a:lstStyle/>
        <a:p>
          <a:endParaRPr lang="el-GR"/>
        </a:p>
      </dgm:t>
    </dgm:pt>
    <dgm:pt modelId="{E51A6158-4D85-4B7B-94C9-6E128E322C29}" type="sibTrans" cxnId="{D3D77B65-95B8-4769-A3E6-4C18E35F7A0C}">
      <dgm:prSet/>
      <dgm:spPr/>
      <dgm:t>
        <a:bodyPr/>
        <a:lstStyle/>
        <a:p>
          <a:endParaRPr lang="el-GR"/>
        </a:p>
      </dgm:t>
    </dgm:pt>
    <dgm:pt modelId="{D63E8E8F-D114-42E2-AAE3-3688E436B2E0}">
      <dgm:prSet phldrT="[Text]"/>
      <dgm:spPr/>
      <dgm:t>
        <a:bodyPr/>
        <a:lstStyle/>
        <a:p>
          <a:r>
            <a:rPr lang="en-US" u="sng" dirty="0" smtClean="0">
              <a:hlinkClick xmlns:r="http://schemas.openxmlformats.org/officeDocument/2006/relationships" r:id="rId6"/>
            </a:rPr>
            <a:t>gymnasiodoukas.wordpress.com</a:t>
          </a:r>
          <a:endParaRPr lang="el-GR" dirty="0"/>
        </a:p>
      </dgm:t>
    </dgm:pt>
    <dgm:pt modelId="{4E80BB6B-F5B3-4EE5-92E3-A034854ECC40}" type="parTrans" cxnId="{47522C22-611C-45AE-9734-69D6D822473E}">
      <dgm:prSet/>
      <dgm:spPr/>
      <dgm:t>
        <a:bodyPr/>
        <a:lstStyle/>
        <a:p>
          <a:endParaRPr lang="el-GR"/>
        </a:p>
      </dgm:t>
    </dgm:pt>
    <dgm:pt modelId="{13994CED-9AAD-41CF-BD12-87B69C6A4F7C}" type="sibTrans" cxnId="{47522C22-611C-45AE-9734-69D6D822473E}">
      <dgm:prSet/>
      <dgm:spPr/>
      <dgm:t>
        <a:bodyPr/>
        <a:lstStyle/>
        <a:p>
          <a:endParaRPr lang="el-GR"/>
        </a:p>
      </dgm:t>
    </dgm:pt>
    <dgm:pt modelId="{3557F2A7-58F5-4E02-A3C2-A730D0E30266}">
      <dgm:prSet custT="1"/>
      <dgm:spPr/>
      <dgm:t>
        <a:bodyPr/>
        <a:lstStyle/>
        <a:p>
          <a:r>
            <a:rPr lang="en-US" sz="2000" dirty="0" smtClean="0"/>
            <a:t>slides</a:t>
          </a:r>
          <a:endParaRPr lang="el-GR" sz="2000" dirty="0"/>
        </a:p>
      </dgm:t>
    </dgm:pt>
    <dgm:pt modelId="{5D56E6BF-2012-473F-BC5C-E470189D2F6D}" type="parTrans" cxnId="{421CF99D-6343-4C6A-B210-75DE5A369632}">
      <dgm:prSet/>
      <dgm:spPr/>
      <dgm:t>
        <a:bodyPr/>
        <a:lstStyle/>
        <a:p>
          <a:endParaRPr lang="el-GR"/>
        </a:p>
      </dgm:t>
    </dgm:pt>
    <dgm:pt modelId="{44D45B94-6851-4D7D-A257-621200E0FBA5}" type="sibTrans" cxnId="{421CF99D-6343-4C6A-B210-75DE5A369632}">
      <dgm:prSet/>
      <dgm:spPr/>
      <dgm:t>
        <a:bodyPr/>
        <a:lstStyle/>
        <a:p>
          <a:endParaRPr lang="el-GR"/>
        </a:p>
      </dgm:t>
    </dgm:pt>
    <dgm:pt modelId="{82E6BFFE-CBD6-4262-8707-4D3C0FD569C5}">
      <dgm:prSet/>
      <dgm:spPr/>
      <dgm:t>
        <a:bodyPr/>
        <a:lstStyle/>
        <a:p>
          <a:r>
            <a:rPr lang="en-US" dirty="0" smtClean="0">
              <a:hlinkClick xmlns:r="http://schemas.openxmlformats.org/officeDocument/2006/relationships" r:id="rId7"/>
            </a:rPr>
            <a:t>www.slideshare.net/TheSoFGr</a:t>
          </a:r>
          <a:r>
            <a:rPr lang="en-US" dirty="0" smtClean="0"/>
            <a:t> </a:t>
          </a:r>
          <a:endParaRPr lang="el-GR" dirty="0"/>
        </a:p>
      </dgm:t>
    </dgm:pt>
    <dgm:pt modelId="{C5C1E637-B832-47A9-A32D-CCC6DBC0E183}" type="parTrans" cxnId="{7933F011-5A3B-4BF4-922D-1576DE7FD256}">
      <dgm:prSet/>
      <dgm:spPr/>
      <dgm:t>
        <a:bodyPr/>
        <a:lstStyle/>
        <a:p>
          <a:endParaRPr lang="el-GR"/>
        </a:p>
      </dgm:t>
    </dgm:pt>
    <dgm:pt modelId="{A99294E6-A4B2-4E05-B537-03C8CEAB0AA8}" type="sibTrans" cxnId="{7933F011-5A3B-4BF4-922D-1576DE7FD256}">
      <dgm:prSet/>
      <dgm:spPr/>
      <dgm:t>
        <a:bodyPr/>
        <a:lstStyle/>
        <a:p>
          <a:endParaRPr lang="el-GR"/>
        </a:p>
      </dgm:t>
    </dgm:pt>
    <dgm:pt modelId="{312B9EF3-8935-438F-A953-29FE1A58BA5D}">
      <dgm:prSet custT="1"/>
      <dgm:spPr/>
      <dgm:t>
        <a:bodyPr/>
        <a:lstStyle/>
        <a:p>
          <a:r>
            <a:rPr lang="en-US" sz="2000" dirty="0" smtClean="0"/>
            <a:t>videos</a:t>
          </a:r>
          <a:endParaRPr lang="el-GR" sz="2000" dirty="0"/>
        </a:p>
      </dgm:t>
    </dgm:pt>
    <dgm:pt modelId="{B982148B-4A78-4EF5-AE5C-EBA9C2C7C3BF}" type="parTrans" cxnId="{BEB8917D-CA38-4156-97A2-AF6703661A81}">
      <dgm:prSet/>
      <dgm:spPr/>
      <dgm:t>
        <a:bodyPr/>
        <a:lstStyle/>
        <a:p>
          <a:endParaRPr lang="el-GR"/>
        </a:p>
      </dgm:t>
    </dgm:pt>
    <dgm:pt modelId="{4DB477A3-3FBC-4358-BF6D-0FE26DE4CC46}" type="sibTrans" cxnId="{BEB8917D-CA38-4156-97A2-AF6703661A81}">
      <dgm:prSet/>
      <dgm:spPr/>
      <dgm:t>
        <a:bodyPr/>
        <a:lstStyle/>
        <a:p>
          <a:endParaRPr lang="el-GR"/>
        </a:p>
      </dgm:t>
    </dgm:pt>
    <dgm:pt modelId="{1CCC6017-DEA7-4E57-8A8D-371B77C68C83}">
      <dgm:prSet/>
      <dgm:spPr/>
      <dgm:t>
        <a:bodyPr/>
        <a:lstStyle/>
        <a:p>
          <a:r>
            <a:rPr lang="en-US" u="sng" dirty="0" smtClean="0">
              <a:hlinkClick xmlns:r="http://schemas.openxmlformats.org/officeDocument/2006/relationships" r:id="rId8"/>
            </a:rPr>
            <a:t>www.youtube.com/user/DoukaSchool</a:t>
          </a:r>
          <a:r>
            <a:rPr lang="en-US" u="none" dirty="0" smtClean="0"/>
            <a:t>  </a:t>
          </a:r>
          <a:r>
            <a:rPr lang="en-US" u="none" dirty="0" smtClean="0">
              <a:hlinkClick xmlns:r="http://schemas.openxmlformats.org/officeDocument/2006/relationships" r:id="rId9"/>
            </a:rPr>
            <a:t>…/</a:t>
          </a:r>
          <a:r>
            <a:rPr lang="en-US" u="sng" dirty="0" err="1" smtClean="0">
              <a:hlinkClick xmlns:r="http://schemas.openxmlformats.org/officeDocument/2006/relationships" r:id="rId9"/>
            </a:rPr>
            <a:t>Gymnasio</a:t>
          </a:r>
          <a:endParaRPr lang="el-GR" dirty="0"/>
        </a:p>
      </dgm:t>
    </dgm:pt>
    <dgm:pt modelId="{DF0E7054-9AB8-4F69-81F6-40608BFA4CF4}" type="parTrans" cxnId="{15F840B1-D27E-4ACA-A75F-7D9EBE786217}">
      <dgm:prSet/>
      <dgm:spPr/>
      <dgm:t>
        <a:bodyPr/>
        <a:lstStyle/>
        <a:p>
          <a:endParaRPr lang="el-GR"/>
        </a:p>
      </dgm:t>
    </dgm:pt>
    <dgm:pt modelId="{691E4610-1BCD-4049-A4A7-D45B12CAC593}" type="sibTrans" cxnId="{15F840B1-D27E-4ACA-A75F-7D9EBE786217}">
      <dgm:prSet/>
      <dgm:spPr/>
      <dgm:t>
        <a:bodyPr/>
        <a:lstStyle/>
        <a:p>
          <a:endParaRPr lang="el-GR"/>
        </a:p>
      </dgm:t>
    </dgm:pt>
    <dgm:pt modelId="{8C4B43BE-A462-4C95-B2FF-B503277F6226}">
      <dgm:prSet custT="1"/>
      <dgm:spPr/>
      <dgm:t>
        <a:bodyPr/>
        <a:lstStyle/>
        <a:p>
          <a:r>
            <a:rPr lang="en-US" sz="2000" dirty="0" smtClean="0"/>
            <a:t>twitter</a:t>
          </a:r>
          <a:endParaRPr lang="el-GR" sz="2000" dirty="0"/>
        </a:p>
      </dgm:t>
    </dgm:pt>
    <dgm:pt modelId="{D90F4D85-8968-4BD6-9544-6F3F26EC2753}" type="parTrans" cxnId="{E6C31CDA-7A6F-4C4F-A028-72B9E87F7824}">
      <dgm:prSet/>
      <dgm:spPr/>
      <dgm:t>
        <a:bodyPr/>
        <a:lstStyle/>
        <a:p>
          <a:endParaRPr lang="el-GR"/>
        </a:p>
      </dgm:t>
    </dgm:pt>
    <dgm:pt modelId="{1C0E7FE7-B9E4-4EC2-B526-F1F28B09A76A}" type="sibTrans" cxnId="{E6C31CDA-7A6F-4C4F-A028-72B9E87F7824}">
      <dgm:prSet/>
      <dgm:spPr/>
      <dgm:t>
        <a:bodyPr/>
        <a:lstStyle/>
        <a:p>
          <a:endParaRPr lang="el-GR"/>
        </a:p>
      </dgm:t>
    </dgm:pt>
    <dgm:pt modelId="{2909320B-8AD8-4C8E-A052-1777588B6DDA}">
      <dgm:prSet/>
      <dgm:spPr/>
      <dgm:t>
        <a:bodyPr/>
        <a:lstStyle/>
        <a:p>
          <a:r>
            <a:rPr lang="en-US" u="sng" dirty="0" smtClean="0">
              <a:hlinkClick xmlns:r="http://schemas.openxmlformats.org/officeDocument/2006/relationships" r:id="rId10"/>
            </a:rPr>
            <a:t>twitter.com/</a:t>
          </a:r>
          <a:r>
            <a:rPr lang="en-US" u="sng" dirty="0" err="1" smtClean="0">
              <a:hlinkClick xmlns:r="http://schemas.openxmlformats.org/officeDocument/2006/relationships" r:id="rId10"/>
            </a:rPr>
            <a:t>future_school</a:t>
          </a:r>
          <a:endParaRPr lang="el-GR" dirty="0"/>
        </a:p>
      </dgm:t>
    </dgm:pt>
    <dgm:pt modelId="{E852CDED-33B1-40FC-9DAE-DF57432AA7F4}" type="parTrans" cxnId="{3A4B982D-4ABC-404F-AE23-AAB464867F7D}">
      <dgm:prSet/>
      <dgm:spPr/>
      <dgm:t>
        <a:bodyPr/>
        <a:lstStyle/>
        <a:p>
          <a:endParaRPr lang="el-GR"/>
        </a:p>
      </dgm:t>
    </dgm:pt>
    <dgm:pt modelId="{31226C00-C0DB-492F-BDD0-0CCB953D3118}" type="sibTrans" cxnId="{3A4B982D-4ABC-404F-AE23-AAB464867F7D}">
      <dgm:prSet/>
      <dgm:spPr/>
      <dgm:t>
        <a:bodyPr/>
        <a:lstStyle/>
        <a:p>
          <a:endParaRPr lang="el-GR"/>
        </a:p>
      </dgm:t>
    </dgm:pt>
    <dgm:pt modelId="{8DBA0FDD-E523-48F7-B147-33C74D5A02A8}">
      <dgm:prSet custT="1"/>
      <dgm:spPr/>
      <dgm:t>
        <a:bodyPr/>
        <a:lstStyle/>
        <a:p>
          <a:r>
            <a:rPr lang="en-US" sz="2000" dirty="0" err="1" smtClean="0"/>
            <a:t>facebook</a:t>
          </a:r>
          <a:endParaRPr lang="el-GR" sz="2000" dirty="0"/>
        </a:p>
      </dgm:t>
    </dgm:pt>
    <dgm:pt modelId="{F24DFF2F-41D9-4046-AE4E-F490EC419046}" type="parTrans" cxnId="{ABDA4E82-57AF-4C93-B475-80A15C2368BF}">
      <dgm:prSet/>
      <dgm:spPr/>
      <dgm:t>
        <a:bodyPr/>
        <a:lstStyle/>
        <a:p>
          <a:endParaRPr lang="el-GR"/>
        </a:p>
      </dgm:t>
    </dgm:pt>
    <dgm:pt modelId="{83AA0629-0580-47DC-A206-EB1B67EC5D3E}" type="sibTrans" cxnId="{ABDA4E82-57AF-4C93-B475-80A15C2368BF}">
      <dgm:prSet/>
      <dgm:spPr/>
      <dgm:t>
        <a:bodyPr/>
        <a:lstStyle/>
        <a:p>
          <a:endParaRPr lang="el-GR"/>
        </a:p>
      </dgm:t>
    </dgm:pt>
    <dgm:pt modelId="{8A08DB32-F500-46B2-BD19-CB9023B9EC85}">
      <dgm:prSet/>
      <dgm:spPr/>
      <dgm:t>
        <a:bodyPr/>
        <a:lstStyle/>
        <a:p>
          <a:r>
            <a:rPr lang="en-US" u="sng" dirty="0" smtClean="0">
              <a:hlinkClick xmlns:r="http://schemas.openxmlformats.org/officeDocument/2006/relationships" r:id="rId11"/>
            </a:rPr>
            <a:t>www.facebook.com/DoukaSchool</a:t>
          </a:r>
          <a:endParaRPr lang="el-GR" dirty="0"/>
        </a:p>
      </dgm:t>
    </dgm:pt>
    <dgm:pt modelId="{31ADEA16-859C-43A1-B552-8B1C3CBA44B2}" type="parTrans" cxnId="{A4C316E3-0F44-4DFD-99F4-CAF26C8BFDCD}">
      <dgm:prSet/>
      <dgm:spPr/>
      <dgm:t>
        <a:bodyPr/>
        <a:lstStyle/>
        <a:p>
          <a:endParaRPr lang="el-GR"/>
        </a:p>
      </dgm:t>
    </dgm:pt>
    <dgm:pt modelId="{647B0CBE-10E0-4A89-B96A-2CFBCD797E31}" type="sibTrans" cxnId="{A4C316E3-0F44-4DFD-99F4-CAF26C8BFDCD}">
      <dgm:prSet/>
      <dgm:spPr/>
      <dgm:t>
        <a:bodyPr/>
        <a:lstStyle/>
        <a:p>
          <a:endParaRPr lang="el-GR"/>
        </a:p>
      </dgm:t>
    </dgm:pt>
    <dgm:pt modelId="{FA8FEA43-567E-4C41-8F80-F2367C8212D6}">
      <dgm:prSet/>
      <dgm:spPr/>
      <dgm:t>
        <a:bodyPr/>
        <a:lstStyle/>
        <a:p>
          <a:r>
            <a:rPr lang="en-US" u="sng" dirty="0" smtClean="0">
              <a:hlinkClick xmlns:r="http://schemas.openxmlformats.org/officeDocument/2006/relationships" r:id="rId12"/>
            </a:rPr>
            <a:t>www.facebook.com/SofGR</a:t>
          </a:r>
          <a:endParaRPr lang="el-GR" dirty="0"/>
        </a:p>
      </dgm:t>
    </dgm:pt>
    <dgm:pt modelId="{524C554E-AEA4-4CDB-8B13-B05AD16AC12F}" type="parTrans" cxnId="{46AA3BE1-0703-4649-A9A5-98B9342ADC54}">
      <dgm:prSet/>
      <dgm:spPr/>
      <dgm:t>
        <a:bodyPr/>
        <a:lstStyle/>
        <a:p>
          <a:endParaRPr lang="el-GR"/>
        </a:p>
      </dgm:t>
    </dgm:pt>
    <dgm:pt modelId="{10806102-68F5-4498-A0C1-5E5AE3EB01A4}" type="sibTrans" cxnId="{46AA3BE1-0703-4649-A9A5-98B9342ADC54}">
      <dgm:prSet/>
      <dgm:spPr/>
      <dgm:t>
        <a:bodyPr/>
        <a:lstStyle/>
        <a:p>
          <a:endParaRPr lang="el-GR"/>
        </a:p>
      </dgm:t>
    </dgm:pt>
    <dgm:pt modelId="{73D1FACF-1760-4D43-8862-BD7F4C688BEB}">
      <dgm:prSet/>
      <dgm:spPr/>
      <dgm:t>
        <a:bodyPr/>
        <a:lstStyle/>
        <a:p>
          <a:r>
            <a:rPr lang="en-US" u="sng" dirty="0" smtClean="0">
              <a:hlinkClick xmlns:r="http://schemas.openxmlformats.org/officeDocument/2006/relationships" r:id="rId13"/>
            </a:rPr>
            <a:t>lykeiodoukas.wordpress.com</a:t>
          </a:r>
          <a:r>
            <a:rPr lang="en-US" u="none" dirty="0" smtClean="0"/>
            <a:t>   </a:t>
          </a:r>
          <a:r>
            <a:rPr lang="en-US" u="none" dirty="0" smtClean="0">
              <a:hlinkClick xmlns:r="http://schemas.openxmlformats.org/officeDocument/2006/relationships" r:id="rId14"/>
            </a:rPr>
            <a:t>…/</a:t>
          </a:r>
          <a:r>
            <a:rPr lang="en-US" u="none" dirty="0" err="1" smtClean="0">
              <a:hlinkClick xmlns:r="http://schemas.openxmlformats.org/officeDocument/2006/relationships" r:id="rId14"/>
            </a:rPr>
            <a:t>erevnitikesergasies</a:t>
          </a:r>
          <a:endParaRPr lang="el-GR" u="none" dirty="0"/>
        </a:p>
      </dgm:t>
    </dgm:pt>
    <dgm:pt modelId="{E94A7D48-B98E-488E-9EC4-6C87BA018E8C}" type="parTrans" cxnId="{EC7E468D-F688-4ED2-B7BE-8C71C24D2682}">
      <dgm:prSet/>
      <dgm:spPr/>
      <dgm:t>
        <a:bodyPr/>
        <a:lstStyle/>
        <a:p>
          <a:endParaRPr lang="el-GR"/>
        </a:p>
      </dgm:t>
    </dgm:pt>
    <dgm:pt modelId="{B1971043-4FEF-486D-9382-F0DD010BA839}" type="sibTrans" cxnId="{EC7E468D-F688-4ED2-B7BE-8C71C24D2682}">
      <dgm:prSet/>
      <dgm:spPr/>
      <dgm:t>
        <a:bodyPr/>
        <a:lstStyle/>
        <a:p>
          <a:endParaRPr lang="el-GR"/>
        </a:p>
      </dgm:t>
    </dgm:pt>
    <dgm:pt modelId="{CD9D80C5-F43F-4351-B31E-840E55FC4E1D}">
      <dgm:prSet/>
      <dgm:spPr/>
      <dgm:t>
        <a:bodyPr/>
        <a:lstStyle/>
        <a:p>
          <a:r>
            <a:rPr lang="en-US" u="sng" dirty="0" smtClean="0">
              <a:hlinkClick xmlns:r="http://schemas.openxmlformats.org/officeDocument/2006/relationships" r:id="rId15"/>
            </a:rPr>
            <a:t>www.youtube.com/user/TheSoFGR</a:t>
          </a:r>
          <a:r>
            <a:rPr lang="en-US" u="none" dirty="0" smtClean="0"/>
            <a:t>   </a:t>
          </a:r>
          <a:r>
            <a:rPr lang="en-US" u="none" dirty="0" smtClean="0">
              <a:hlinkClick xmlns:r="http://schemas.openxmlformats.org/officeDocument/2006/relationships" r:id="rId16"/>
            </a:rPr>
            <a:t>…/</a:t>
          </a:r>
          <a:r>
            <a:rPr lang="en-US" u="sng" dirty="0" smtClean="0">
              <a:hlinkClick xmlns:r="http://schemas.openxmlformats.org/officeDocument/2006/relationships" r:id="rId16"/>
            </a:rPr>
            <a:t>Tech</a:t>
          </a:r>
          <a:endParaRPr lang="el-GR" dirty="0"/>
        </a:p>
      </dgm:t>
    </dgm:pt>
    <dgm:pt modelId="{06FAFEC7-220E-441E-97FD-053D145018EA}" type="parTrans" cxnId="{E39DA056-C884-488A-A9FD-09C96A985CB0}">
      <dgm:prSet/>
      <dgm:spPr/>
      <dgm:t>
        <a:bodyPr/>
        <a:lstStyle/>
        <a:p>
          <a:endParaRPr lang="el-GR"/>
        </a:p>
      </dgm:t>
    </dgm:pt>
    <dgm:pt modelId="{CEF8E5FE-EA98-4DA0-9515-4C89020C585E}" type="sibTrans" cxnId="{E39DA056-C884-488A-A9FD-09C96A985CB0}">
      <dgm:prSet/>
      <dgm:spPr/>
      <dgm:t>
        <a:bodyPr/>
        <a:lstStyle/>
        <a:p>
          <a:endParaRPr lang="el-GR"/>
        </a:p>
      </dgm:t>
    </dgm:pt>
    <dgm:pt modelId="{400112A1-1320-4705-9642-AA731197220B}">
      <dgm:prSet/>
      <dgm:spPr/>
      <dgm:t>
        <a:bodyPr/>
        <a:lstStyle/>
        <a:p>
          <a:r>
            <a:rPr lang="en-US" u="sng" dirty="0" smtClean="0">
              <a:hlinkClick xmlns:r="http://schemas.openxmlformats.org/officeDocument/2006/relationships" r:id="rId17"/>
            </a:rPr>
            <a:t>www.vimeo.com/user7627267</a:t>
          </a:r>
          <a:r>
            <a:rPr lang="en-US" u="none" dirty="0" smtClean="0"/>
            <a:t>   </a:t>
          </a:r>
          <a:r>
            <a:rPr lang="en-US" u="none" dirty="0" smtClean="0">
              <a:hlinkClick xmlns:r="http://schemas.openxmlformats.org/officeDocument/2006/relationships" r:id="rId18"/>
            </a:rPr>
            <a:t>…/</a:t>
          </a:r>
          <a:r>
            <a:rPr lang="en-US" u="sng" dirty="0" err="1" smtClean="0">
              <a:hlinkClick xmlns:r="http://schemas.openxmlformats.org/officeDocument/2006/relationships" r:id="rId18"/>
            </a:rPr>
            <a:t>EcoTrip</a:t>
          </a:r>
          <a:endParaRPr lang="el-GR" dirty="0"/>
        </a:p>
      </dgm:t>
    </dgm:pt>
    <dgm:pt modelId="{620C6FCE-DF2C-4D73-84D7-EE36D9E23090}" type="sibTrans" cxnId="{ACE382DF-2470-425E-9A15-A2491313E107}">
      <dgm:prSet/>
      <dgm:spPr/>
      <dgm:t>
        <a:bodyPr/>
        <a:lstStyle/>
        <a:p>
          <a:endParaRPr lang="el-GR"/>
        </a:p>
      </dgm:t>
    </dgm:pt>
    <dgm:pt modelId="{42ACBF56-2953-4FB9-BEA3-CDA2E036AB59}" type="parTrans" cxnId="{ACE382DF-2470-425E-9A15-A2491313E107}">
      <dgm:prSet/>
      <dgm:spPr/>
      <dgm:t>
        <a:bodyPr/>
        <a:lstStyle/>
        <a:p>
          <a:endParaRPr lang="el-GR"/>
        </a:p>
      </dgm:t>
    </dgm:pt>
    <dgm:pt modelId="{B5C2708A-CFF4-41C8-AA97-494FD2E35B34}">
      <dgm:prSet/>
      <dgm:spPr/>
      <dgm:t>
        <a:bodyPr/>
        <a:lstStyle/>
        <a:p>
          <a:r>
            <a:rPr lang="en-US" dirty="0" smtClean="0">
              <a:hlinkClick xmlns:r="http://schemas.openxmlformats.org/officeDocument/2006/relationships" r:id="rId19"/>
            </a:rPr>
            <a:t>www.facebook.com/groups/246992215315958</a:t>
          </a:r>
          <a:r>
            <a:rPr lang="en-US" dirty="0" smtClean="0"/>
            <a:t> </a:t>
          </a:r>
          <a:endParaRPr lang="el-GR" dirty="0"/>
        </a:p>
      </dgm:t>
    </dgm:pt>
    <dgm:pt modelId="{7EE47C62-B91D-48E0-91ED-0AD832C871A7}" type="parTrans" cxnId="{124575B8-3B97-4A77-8131-F4EFE7A204E7}">
      <dgm:prSet/>
      <dgm:spPr/>
      <dgm:t>
        <a:bodyPr/>
        <a:lstStyle/>
        <a:p>
          <a:endParaRPr lang="el-GR"/>
        </a:p>
      </dgm:t>
    </dgm:pt>
    <dgm:pt modelId="{451E3632-BE94-43CE-AB91-69316D109297}" type="sibTrans" cxnId="{124575B8-3B97-4A77-8131-F4EFE7A204E7}">
      <dgm:prSet/>
      <dgm:spPr/>
      <dgm:t>
        <a:bodyPr/>
        <a:lstStyle/>
        <a:p>
          <a:endParaRPr lang="el-GR"/>
        </a:p>
      </dgm:t>
    </dgm:pt>
    <dgm:pt modelId="{D3142524-145F-415C-9FDB-BE42BF4F87CF}">
      <dgm:prSet phldrT="[Text]"/>
      <dgm:spPr/>
      <dgm:t>
        <a:bodyPr/>
        <a:lstStyle/>
        <a:p>
          <a:r>
            <a:rPr lang="en-US" dirty="0" smtClean="0">
              <a:hlinkClick xmlns:r="http://schemas.openxmlformats.org/officeDocument/2006/relationships" r:id="rId20"/>
            </a:rPr>
            <a:t>sites.google.com/site/</a:t>
          </a:r>
          <a:r>
            <a:rPr lang="en-US" dirty="0" err="1" smtClean="0">
              <a:hlinkClick xmlns:r="http://schemas.openxmlformats.org/officeDocument/2006/relationships" r:id="rId20"/>
            </a:rPr>
            <a:t>sofwiki</a:t>
          </a:r>
          <a:r>
            <a:rPr lang="en-US" dirty="0" smtClean="0"/>
            <a:t> </a:t>
          </a:r>
          <a:endParaRPr lang="el-GR" dirty="0"/>
        </a:p>
      </dgm:t>
    </dgm:pt>
    <dgm:pt modelId="{F329F054-514A-4C14-942E-8A7C269A5848}" type="parTrans" cxnId="{FFF08076-7297-420D-B6B3-536A84AA5566}">
      <dgm:prSet/>
      <dgm:spPr/>
      <dgm:t>
        <a:bodyPr/>
        <a:lstStyle/>
        <a:p>
          <a:endParaRPr lang="el-GR"/>
        </a:p>
      </dgm:t>
    </dgm:pt>
    <dgm:pt modelId="{11EAAD36-80B9-4CCC-9AC7-D749D49F9267}" type="sibTrans" cxnId="{FFF08076-7297-420D-B6B3-536A84AA5566}">
      <dgm:prSet/>
      <dgm:spPr/>
      <dgm:t>
        <a:bodyPr/>
        <a:lstStyle/>
        <a:p>
          <a:endParaRPr lang="el-GR"/>
        </a:p>
      </dgm:t>
    </dgm:pt>
    <dgm:pt modelId="{1EF2CB1F-6EC3-48BF-BF21-F453311A0D2D}">
      <dgm:prSet/>
      <dgm:spPr/>
      <dgm:t>
        <a:bodyPr/>
        <a:lstStyle/>
        <a:p>
          <a:r>
            <a:rPr lang="en-US" dirty="0" smtClean="0">
              <a:hlinkClick xmlns:r="http://schemas.openxmlformats.org/officeDocument/2006/relationships" r:id="rId21"/>
            </a:rPr>
            <a:t>www.slideshare.net/doukasteam</a:t>
          </a:r>
          <a:r>
            <a:rPr lang="en-US" dirty="0" smtClean="0"/>
            <a:t> </a:t>
          </a:r>
          <a:endParaRPr lang="el-GR" dirty="0"/>
        </a:p>
      </dgm:t>
    </dgm:pt>
    <dgm:pt modelId="{D8C0837C-D182-4B00-90E2-67015D520346}" type="parTrans" cxnId="{F386B38F-9298-4BBC-AFA6-547C6A117C48}">
      <dgm:prSet/>
      <dgm:spPr/>
      <dgm:t>
        <a:bodyPr/>
        <a:lstStyle/>
        <a:p>
          <a:endParaRPr lang="el-GR"/>
        </a:p>
      </dgm:t>
    </dgm:pt>
    <dgm:pt modelId="{E9A2E723-8A30-4BB1-9C5D-E086C5149410}" type="sibTrans" cxnId="{F386B38F-9298-4BBC-AFA6-547C6A117C48}">
      <dgm:prSet/>
      <dgm:spPr/>
      <dgm:t>
        <a:bodyPr/>
        <a:lstStyle/>
        <a:p>
          <a:endParaRPr lang="el-GR"/>
        </a:p>
      </dgm:t>
    </dgm:pt>
    <dgm:pt modelId="{9019D714-00EC-4374-97BE-CA443981C1F2}">
      <dgm:prSet phldrT="[Text]"/>
      <dgm:spPr/>
      <dgm:t>
        <a:bodyPr/>
        <a:lstStyle/>
        <a:p>
          <a:r>
            <a:rPr lang="en-US" dirty="0" smtClean="0">
              <a:hlinkClick xmlns:r="http://schemas.openxmlformats.org/officeDocument/2006/relationships" r:id="rId22"/>
            </a:rPr>
            <a:t>www.ased.gr</a:t>
          </a:r>
          <a:endParaRPr lang="el-GR" dirty="0"/>
        </a:p>
      </dgm:t>
    </dgm:pt>
    <dgm:pt modelId="{40157F14-6FCB-4F5F-911D-0BB456F9D068}" type="parTrans" cxnId="{FB38A8BE-78D6-42FB-A97A-413672B63A62}">
      <dgm:prSet/>
      <dgm:spPr/>
      <dgm:t>
        <a:bodyPr/>
        <a:lstStyle/>
        <a:p>
          <a:endParaRPr lang="el-GR"/>
        </a:p>
      </dgm:t>
    </dgm:pt>
    <dgm:pt modelId="{272B800E-328A-479C-B0C6-2FD7341C9EC5}" type="sibTrans" cxnId="{FB38A8BE-78D6-42FB-A97A-413672B63A62}">
      <dgm:prSet/>
      <dgm:spPr/>
      <dgm:t>
        <a:bodyPr/>
        <a:lstStyle/>
        <a:p>
          <a:endParaRPr lang="el-GR"/>
        </a:p>
      </dgm:t>
    </dgm:pt>
    <dgm:pt modelId="{3E887B02-4C64-4C76-8623-632FCCF6A6B2}">
      <dgm:prSet phldrT="[Text]"/>
      <dgm:spPr/>
      <dgm:t>
        <a:bodyPr/>
        <a:lstStyle/>
        <a:p>
          <a:r>
            <a:rPr lang="en-US" dirty="0" smtClean="0">
              <a:hlinkClick xmlns:r="http://schemas.openxmlformats.org/officeDocument/2006/relationships" r:id="rId23"/>
            </a:rPr>
            <a:t>www.daiscenter.gr</a:t>
          </a:r>
          <a:r>
            <a:rPr lang="en-US" dirty="0" smtClean="0"/>
            <a:t> </a:t>
          </a:r>
          <a:endParaRPr lang="el-GR" dirty="0"/>
        </a:p>
      </dgm:t>
    </dgm:pt>
    <dgm:pt modelId="{57B74C43-9763-4245-85B0-6B6328D36AE2}" type="parTrans" cxnId="{27A340DE-1D28-41DB-9CEC-A407791FE631}">
      <dgm:prSet/>
      <dgm:spPr/>
      <dgm:t>
        <a:bodyPr/>
        <a:lstStyle/>
        <a:p>
          <a:endParaRPr lang="el-GR"/>
        </a:p>
      </dgm:t>
    </dgm:pt>
    <dgm:pt modelId="{EEF6421E-2462-4970-92D0-124D4AF9FC70}" type="sibTrans" cxnId="{27A340DE-1D28-41DB-9CEC-A407791FE631}">
      <dgm:prSet/>
      <dgm:spPr/>
      <dgm:t>
        <a:bodyPr/>
        <a:lstStyle/>
        <a:p>
          <a:endParaRPr lang="el-GR"/>
        </a:p>
      </dgm:t>
    </dgm:pt>
    <dgm:pt modelId="{1A8898A8-9560-4254-8C11-A588E0724DB0}" type="pres">
      <dgm:prSet presAssocID="{A1CC011B-1310-4380-816A-22C0080180D6}" presName="Name0" presStyleCnt="0">
        <dgm:presLayoutVars>
          <dgm:dir/>
          <dgm:animLvl val="lvl"/>
          <dgm:resizeHandles val="exact"/>
        </dgm:presLayoutVars>
      </dgm:prSet>
      <dgm:spPr/>
      <dgm:t>
        <a:bodyPr/>
        <a:lstStyle/>
        <a:p>
          <a:endParaRPr lang="el-GR"/>
        </a:p>
      </dgm:t>
    </dgm:pt>
    <dgm:pt modelId="{B658EFDC-3A20-41B0-813C-0CC335BAAFA9}" type="pres">
      <dgm:prSet presAssocID="{B005E656-50A7-4380-BA63-A6B848013DE1}" presName="linNode" presStyleCnt="0"/>
      <dgm:spPr/>
    </dgm:pt>
    <dgm:pt modelId="{EC462B16-4C45-4FC2-9A78-858D33218184}" type="pres">
      <dgm:prSet presAssocID="{B005E656-50A7-4380-BA63-A6B848013DE1}" presName="parentText" presStyleLbl="node1" presStyleIdx="0" presStyleCnt="7" custScaleX="80313" custScaleY="57910" custLinFactNeighborX="574" custLinFactNeighborY="5517">
        <dgm:presLayoutVars>
          <dgm:chMax val="1"/>
          <dgm:bulletEnabled val="1"/>
        </dgm:presLayoutVars>
      </dgm:prSet>
      <dgm:spPr/>
      <dgm:t>
        <a:bodyPr/>
        <a:lstStyle/>
        <a:p>
          <a:endParaRPr lang="el-GR"/>
        </a:p>
      </dgm:t>
    </dgm:pt>
    <dgm:pt modelId="{FAD663F4-9510-471E-A0C9-762F4B91AC6A}" type="pres">
      <dgm:prSet presAssocID="{B005E656-50A7-4380-BA63-A6B848013DE1}" presName="descendantText" presStyleLbl="alignAccFollowNode1" presStyleIdx="0" presStyleCnt="7" custScaleY="121097">
        <dgm:presLayoutVars>
          <dgm:bulletEnabled val="1"/>
        </dgm:presLayoutVars>
      </dgm:prSet>
      <dgm:spPr/>
      <dgm:t>
        <a:bodyPr/>
        <a:lstStyle/>
        <a:p>
          <a:endParaRPr lang="el-GR"/>
        </a:p>
      </dgm:t>
    </dgm:pt>
    <dgm:pt modelId="{8C33F54D-6E1E-4AF7-8558-A9CC2F5A0981}" type="pres">
      <dgm:prSet presAssocID="{FF964E53-891D-4736-8723-A1225B9EDE70}" presName="sp" presStyleCnt="0"/>
      <dgm:spPr/>
    </dgm:pt>
    <dgm:pt modelId="{AA694B5A-309A-4C99-B8A7-AB779E6E7CE1}" type="pres">
      <dgm:prSet presAssocID="{00E92310-B8E3-4B91-8C31-D897DA5C22C3}" presName="linNode" presStyleCnt="0"/>
      <dgm:spPr/>
    </dgm:pt>
    <dgm:pt modelId="{5D3136D6-55EB-4BE3-956E-4FACDCFD4ACE}" type="pres">
      <dgm:prSet presAssocID="{00E92310-B8E3-4B91-8C31-D897DA5C22C3}" presName="parentText" presStyleLbl="node1" presStyleIdx="1" presStyleCnt="7" custScaleX="80313" custScaleY="57910" custLinFactNeighborX="574" custLinFactNeighborY="5517">
        <dgm:presLayoutVars>
          <dgm:chMax val="1"/>
          <dgm:bulletEnabled val="1"/>
        </dgm:presLayoutVars>
      </dgm:prSet>
      <dgm:spPr/>
      <dgm:t>
        <a:bodyPr/>
        <a:lstStyle/>
        <a:p>
          <a:endParaRPr lang="el-GR"/>
        </a:p>
      </dgm:t>
    </dgm:pt>
    <dgm:pt modelId="{30B86E5C-633F-42BC-B6F5-8FE5CB4A2825}" type="pres">
      <dgm:prSet presAssocID="{00E92310-B8E3-4B91-8C31-D897DA5C22C3}" presName="descendantText" presStyleLbl="alignAccFollowNode1" presStyleIdx="1" presStyleCnt="7" custScaleY="121097">
        <dgm:presLayoutVars>
          <dgm:bulletEnabled val="1"/>
        </dgm:presLayoutVars>
      </dgm:prSet>
      <dgm:spPr/>
      <dgm:t>
        <a:bodyPr/>
        <a:lstStyle/>
        <a:p>
          <a:endParaRPr lang="el-GR"/>
        </a:p>
      </dgm:t>
    </dgm:pt>
    <dgm:pt modelId="{75FFD468-9A51-4831-9681-D1A8A4E4ACC7}" type="pres">
      <dgm:prSet presAssocID="{7C0AFA89-AD31-42F0-AAF1-53331491C55B}" presName="sp" presStyleCnt="0"/>
      <dgm:spPr/>
    </dgm:pt>
    <dgm:pt modelId="{6F670B67-742D-446A-B71F-FE1FE51CEF8B}" type="pres">
      <dgm:prSet presAssocID="{A85AB0D6-1710-4D9A-9A56-80C5D37F2F2B}" presName="linNode" presStyleCnt="0"/>
      <dgm:spPr/>
    </dgm:pt>
    <dgm:pt modelId="{749D5353-5A12-43A6-A5E9-DF45ADA11A7C}" type="pres">
      <dgm:prSet presAssocID="{A85AB0D6-1710-4D9A-9A56-80C5D37F2F2B}" presName="parentText" presStyleLbl="node1" presStyleIdx="2" presStyleCnt="7" custScaleX="80313" custScaleY="57910" custLinFactNeighborX="574" custLinFactNeighborY="5517">
        <dgm:presLayoutVars>
          <dgm:chMax val="1"/>
          <dgm:bulletEnabled val="1"/>
        </dgm:presLayoutVars>
      </dgm:prSet>
      <dgm:spPr/>
      <dgm:t>
        <a:bodyPr/>
        <a:lstStyle/>
        <a:p>
          <a:endParaRPr lang="el-GR"/>
        </a:p>
      </dgm:t>
    </dgm:pt>
    <dgm:pt modelId="{C09C1866-3A02-4FA6-84A7-F34C103367F5}" type="pres">
      <dgm:prSet presAssocID="{A85AB0D6-1710-4D9A-9A56-80C5D37F2F2B}" presName="descendantText" presStyleLbl="alignAccFollowNode1" presStyleIdx="2" presStyleCnt="7" custScaleY="121097">
        <dgm:presLayoutVars>
          <dgm:bulletEnabled val="1"/>
        </dgm:presLayoutVars>
      </dgm:prSet>
      <dgm:spPr/>
      <dgm:t>
        <a:bodyPr/>
        <a:lstStyle/>
        <a:p>
          <a:endParaRPr lang="el-GR"/>
        </a:p>
      </dgm:t>
    </dgm:pt>
    <dgm:pt modelId="{758F4109-0AD5-490C-85B2-BA4D8A07FF95}" type="pres">
      <dgm:prSet presAssocID="{44EFF7FC-A487-4900-B9CA-8ABB29377B87}" presName="sp" presStyleCnt="0"/>
      <dgm:spPr/>
    </dgm:pt>
    <dgm:pt modelId="{0E970D22-427E-4786-872E-4855A6272E47}" type="pres">
      <dgm:prSet presAssocID="{3557F2A7-58F5-4E02-A3C2-A730D0E30266}" presName="linNode" presStyleCnt="0"/>
      <dgm:spPr/>
    </dgm:pt>
    <dgm:pt modelId="{5BF48211-5707-4209-9D61-789F4A878391}" type="pres">
      <dgm:prSet presAssocID="{3557F2A7-58F5-4E02-A3C2-A730D0E30266}" presName="parentText" presStyleLbl="node1" presStyleIdx="3" presStyleCnt="7" custScaleX="80313" custScaleY="57910" custLinFactNeighborX="574" custLinFactNeighborY="5517">
        <dgm:presLayoutVars>
          <dgm:chMax val="1"/>
          <dgm:bulletEnabled val="1"/>
        </dgm:presLayoutVars>
      </dgm:prSet>
      <dgm:spPr/>
      <dgm:t>
        <a:bodyPr/>
        <a:lstStyle/>
        <a:p>
          <a:endParaRPr lang="el-GR"/>
        </a:p>
      </dgm:t>
    </dgm:pt>
    <dgm:pt modelId="{55AEE7F9-2C40-4FA4-8206-FCB2676E3908}" type="pres">
      <dgm:prSet presAssocID="{3557F2A7-58F5-4E02-A3C2-A730D0E30266}" presName="descendantText" presStyleLbl="alignAccFollowNode1" presStyleIdx="3" presStyleCnt="7" custScaleY="121097">
        <dgm:presLayoutVars>
          <dgm:bulletEnabled val="1"/>
        </dgm:presLayoutVars>
      </dgm:prSet>
      <dgm:spPr/>
      <dgm:t>
        <a:bodyPr/>
        <a:lstStyle/>
        <a:p>
          <a:endParaRPr lang="el-GR"/>
        </a:p>
      </dgm:t>
    </dgm:pt>
    <dgm:pt modelId="{E3771580-FE86-4FB6-9664-FA74AC595C92}" type="pres">
      <dgm:prSet presAssocID="{44D45B94-6851-4D7D-A257-621200E0FBA5}" presName="sp" presStyleCnt="0"/>
      <dgm:spPr/>
    </dgm:pt>
    <dgm:pt modelId="{C2D22619-E1E4-482F-9511-BFF7CC187F83}" type="pres">
      <dgm:prSet presAssocID="{312B9EF3-8935-438F-A953-29FE1A58BA5D}" presName="linNode" presStyleCnt="0"/>
      <dgm:spPr/>
    </dgm:pt>
    <dgm:pt modelId="{6BF50E15-20FC-4476-8174-009BABD39D6E}" type="pres">
      <dgm:prSet presAssocID="{312B9EF3-8935-438F-A953-29FE1A58BA5D}" presName="parentText" presStyleLbl="node1" presStyleIdx="4" presStyleCnt="7" custScaleX="80313" custScaleY="57910" custLinFactNeighborX="574" custLinFactNeighborY="5517">
        <dgm:presLayoutVars>
          <dgm:chMax val="1"/>
          <dgm:bulletEnabled val="1"/>
        </dgm:presLayoutVars>
      </dgm:prSet>
      <dgm:spPr/>
      <dgm:t>
        <a:bodyPr/>
        <a:lstStyle/>
        <a:p>
          <a:endParaRPr lang="el-GR"/>
        </a:p>
      </dgm:t>
    </dgm:pt>
    <dgm:pt modelId="{0A81780D-23F0-4B79-9491-F821D28FEFD2}" type="pres">
      <dgm:prSet presAssocID="{312B9EF3-8935-438F-A953-29FE1A58BA5D}" presName="descendantText" presStyleLbl="alignAccFollowNode1" presStyleIdx="4" presStyleCnt="7" custScaleY="121097">
        <dgm:presLayoutVars>
          <dgm:bulletEnabled val="1"/>
        </dgm:presLayoutVars>
      </dgm:prSet>
      <dgm:spPr/>
      <dgm:t>
        <a:bodyPr/>
        <a:lstStyle/>
        <a:p>
          <a:endParaRPr lang="el-GR"/>
        </a:p>
      </dgm:t>
    </dgm:pt>
    <dgm:pt modelId="{018ACA13-5C0C-4E14-807A-B938256A8973}" type="pres">
      <dgm:prSet presAssocID="{4DB477A3-3FBC-4358-BF6D-0FE26DE4CC46}" presName="sp" presStyleCnt="0"/>
      <dgm:spPr/>
    </dgm:pt>
    <dgm:pt modelId="{953F6A5B-59DD-4AA2-9884-5C5C1BEF4E29}" type="pres">
      <dgm:prSet presAssocID="{8C4B43BE-A462-4C95-B2FF-B503277F6226}" presName="linNode" presStyleCnt="0"/>
      <dgm:spPr/>
    </dgm:pt>
    <dgm:pt modelId="{8E879CD6-8B07-420D-BD46-41F507B0667D}" type="pres">
      <dgm:prSet presAssocID="{8C4B43BE-A462-4C95-B2FF-B503277F6226}" presName="parentText" presStyleLbl="node1" presStyleIdx="5" presStyleCnt="7" custScaleX="80313" custScaleY="57910">
        <dgm:presLayoutVars>
          <dgm:chMax val="1"/>
          <dgm:bulletEnabled val="1"/>
        </dgm:presLayoutVars>
      </dgm:prSet>
      <dgm:spPr/>
      <dgm:t>
        <a:bodyPr/>
        <a:lstStyle/>
        <a:p>
          <a:endParaRPr lang="el-GR"/>
        </a:p>
      </dgm:t>
    </dgm:pt>
    <dgm:pt modelId="{52FB8B88-13E2-4AD2-9BA9-AD880F7331B9}" type="pres">
      <dgm:prSet presAssocID="{8C4B43BE-A462-4C95-B2FF-B503277F6226}" presName="descendantText" presStyleLbl="alignAccFollowNode1" presStyleIdx="5" presStyleCnt="7" custScaleY="121097">
        <dgm:presLayoutVars>
          <dgm:bulletEnabled val="1"/>
        </dgm:presLayoutVars>
      </dgm:prSet>
      <dgm:spPr/>
      <dgm:t>
        <a:bodyPr/>
        <a:lstStyle/>
        <a:p>
          <a:endParaRPr lang="el-GR"/>
        </a:p>
      </dgm:t>
    </dgm:pt>
    <dgm:pt modelId="{16AF2BBB-58DF-4A54-A31A-48C3F1CEC3B3}" type="pres">
      <dgm:prSet presAssocID="{1C0E7FE7-B9E4-4EC2-B526-F1F28B09A76A}" presName="sp" presStyleCnt="0"/>
      <dgm:spPr/>
    </dgm:pt>
    <dgm:pt modelId="{7678EDCD-B0DF-4568-B67D-03D39568CDC7}" type="pres">
      <dgm:prSet presAssocID="{8DBA0FDD-E523-48F7-B147-33C74D5A02A8}" presName="linNode" presStyleCnt="0"/>
      <dgm:spPr/>
    </dgm:pt>
    <dgm:pt modelId="{58AFFFFE-31E5-43DE-832F-CDD354854526}" type="pres">
      <dgm:prSet presAssocID="{8DBA0FDD-E523-48F7-B147-33C74D5A02A8}" presName="parentText" presStyleLbl="node1" presStyleIdx="6" presStyleCnt="7" custScaleX="80313" custScaleY="57910">
        <dgm:presLayoutVars>
          <dgm:chMax val="1"/>
          <dgm:bulletEnabled val="1"/>
        </dgm:presLayoutVars>
      </dgm:prSet>
      <dgm:spPr/>
      <dgm:t>
        <a:bodyPr/>
        <a:lstStyle/>
        <a:p>
          <a:endParaRPr lang="el-GR"/>
        </a:p>
      </dgm:t>
    </dgm:pt>
    <dgm:pt modelId="{29EE5C15-C3EE-4545-9112-844EB1B2A9D8}" type="pres">
      <dgm:prSet presAssocID="{8DBA0FDD-E523-48F7-B147-33C74D5A02A8}" presName="descendantText" presStyleLbl="alignAccFollowNode1" presStyleIdx="6" presStyleCnt="7" custScaleY="121097">
        <dgm:presLayoutVars>
          <dgm:bulletEnabled val="1"/>
        </dgm:presLayoutVars>
      </dgm:prSet>
      <dgm:spPr/>
      <dgm:t>
        <a:bodyPr/>
        <a:lstStyle/>
        <a:p>
          <a:endParaRPr lang="el-GR"/>
        </a:p>
      </dgm:t>
    </dgm:pt>
  </dgm:ptLst>
  <dgm:cxnLst>
    <dgm:cxn modelId="{DE980C79-0B32-48E3-8AFC-B92C7C594EE5}" type="presOf" srcId="{E18C5BE9-7F68-40A8-83F0-4AD5D3C64524}" destId="{FAD663F4-9510-471E-A0C9-762F4B91AC6A}" srcOrd="0" destOrd="0" presId="urn:microsoft.com/office/officeart/2005/8/layout/vList5"/>
    <dgm:cxn modelId="{C2109857-2C55-446D-90C2-D9993CFD8DE7}" type="presOf" srcId="{312B9EF3-8935-438F-A953-29FE1A58BA5D}" destId="{6BF50E15-20FC-4476-8174-009BABD39D6E}" srcOrd="0" destOrd="0" presId="urn:microsoft.com/office/officeart/2005/8/layout/vList5"/>
    <dgm:cxn modelId="{19CC2EA8-BC0E-46BF-92E9-9AAFE00AC4D2}" type="presOf" srcId="{8C4B43BE-A462-4C95-B2FF-B503277F6226}" destId="{8E879CD6-8B07-420D-BD46-41F507B0667D}" srcOrd="0" destOrd="0" presId="urn:microsoft.com/office/officeart/2005/8/layout/vList5"/>
    <dgm:cxn modelId="{EC7E468D-F688-4ED2-B7BE-8C71C24D2682}" srcId="{00E92310-B8E3-4B91-8C31-D897DA5C22C3}" destId="{73D1FACF-1760-4D43-8862-BD7F4C688BEB}" srcOrd="2" destOrd="0" parTransId="{E94A7D48-B98E-488E-9EC4-6C87BA018E8C}" sibTransId="{B1971043-4FEF-486D-9382-F0DD010BA839}"/>
    <dgm:cxn modelId="{968291F7-80A7-4704-B8E1-9663782162BE}" type="presOf" srcId="{1EF2CB1F-6EC3-48BF-BF21-F453311A0D2D}" destId="{55AEE7F9-2C40-4FA4-8206-FCB2676E3908}" srcOrd="0" destOrd="1" presId="urn:microsoft.com/office/officeart/2005/8/layout/vList5"/>
    <dgm:cxn modelId="{ABDA4E82-57AF-4C93-B475-80A15C2368BF}" srcId="{A1CC011B-1310-4380-816A-22C0080180D6}" destId="{8DBA0FDD-E523-48F7-B147-33C74D5A02A8}" srcOrd="6" destOrd="0" parTransId="{F24DFF2F-41D9-4046-AE4E-F490EC419046}" sibTransId="{83AA0629-0580-47DC-A206-EB1B67EC5D3E}"/>
    <dgm:cxn modelId="{5514A331-DF99-473E-A9F3-B9B33E8249C4}" type="presOf" srcId="{1CCC6017-DEA7-4E57-8A8D-371B77C68C83}" destId="{0A81780D-23F0-4B79-9491-F821D28FEFD2}" srcOrd="0" destOrd="0" presId="urn:microsoft.com/office/officeart/2005/8/layout/vList5"/>
    <dgm:cxn modelId="{E33B94D9-1E2C-482C-902E-90C4F7740845}" type="presOf" srcId="{3E887B02-4C64-4C76-8623-632FCCF6A6B2}" destId="{FAD663F4-9510-471E-A0C9-762F4B91AC6A}" srcOrd="0" destOrd="2" presId="urn:microsoft.com/office/officeart/2005/8/layout/vList5"/>
    <dgm:cxn modelId="{FB38A8BE-78D6-42FB-A97A-413672B63A62}" srcId="{B005E656-50A7-4380-BA63-A6B848013DE1}" destId="{9019D714-00EC-4374-97BE-CA443981C1F2}" srcOrd="1" destOrd="0" parTransId="{40157F14-6FCB-4F5F-911D-0BB456F9D068}" sibTransId="{272B800E-328A-479C-B0C6-2FD7341C9EC5}"/>
    <dgm:cxn modelId="{EB9E80A0-A790-4C6D-81A7-BB06188E3BC2}" srcId="{A85AB0D6-1710-4D9A-9A56-80C5D37F2F2B}" destId="{3C6018A0-6ED1-45B7-A355-7590319EFE67}" srcOrd="1" destOrd="0" parTransId="{FFC3B13D-6F0A-4C5F-A62A-00E9FEC49815}" sibTransId="{ADB94392-89E7-4CE3-96DB-41B56D631B0F}"/>
    <dgm:cxn modelId="{ACE382DF-2470-425E-9A15-A2491313E107}" srcId="{312B9EF3-8935-438F-A953-29FE1A58BA5D}" destId="{400112A1-1320-4705-9642-AA731197220B}" srcOrd="2" destOrd="0" parTransId="{42ACBF56-2953-4FB9-BEA3-CDA2E036AB59}" sibTransId="{620C6FCE-DF2C-4D73-84D7-EE36D9E23090}"/>
    <dgm:cxn modelId="{D017D19A-EC53-42C9-9494-C87A6946A7D7}" type="presOf" srcId="{CD9D80C5-F43F-4351-B31E-840E55FC4E1D}" destId="{0A81780D-23F0-4B79-9491-F821D28FEFD2}" srcOrd="0" destOrd="1" presId="urn:microsoft.com/office/officeart/2005/8/layout/vList5"/>
    <dgm:cxn modelId="{DDCD0552-5781-4B51-A64F-717DA062094E}" type="presOf" srcId="{2909320B-8AD8-4C8E-A052-1777588B6DDA}" destId="{52FB8B88-13E2-4AD2-9BA9-AD880F7331B9}" srcOrd="0" destOrd="0" presId="urn:microsoft.com/office/officeart/2005/8/layout/vList5"/>
    <dgm:cxn modelId="{E39DA056-C884-488A-A9FD-09C96A985CB0}" srcId="{312B9EF3-8935-438F-A953-29FE1A58BA5D}" destId="{CD9D80C5-F43F-4351-B31E-840E55FC4E1D}" srcOrd="1" destOrd="0" parTransId="{06FAFEC7-220E-441E-97FD-053D145018EA}" sibTransId="{CEF8E5FE-EA98-4DA0-9515-4C89020C585E}"/>
    <dgm:cxn modelId="{8E793E4E-7EA4-4BFE-A654-0647FA040F06}" type="presOf" srcId="{FA8FEA43-567E-4C41-8F80-F2367C8212D6}" destId="{29EE5C15-C3EE-4545-9112-844EB1B2A9D8}" srcOrd="0" destOrd="1" presId="urn:microsoft.com/office/officeart/2005/8/layout/vList5"/>
    <dgm:cxn modelId="{0655AEED-B4C4-49A8-AD53-AE3FEC3EC8FE}" type="presOf" srcId="{D3142524-145F-415C-9FDB-BE42BF4F87CF}" destId="{C09C1866-3A02-4FA6-84A7-F34C103367F5}" srcOrd="0" destOrd="0" presId="urn:microsoft.com/office/officeart/2005/8/layout/vList5"/>
    <dgm:cxn modelId="{A7DF7E56-42AA-4763-8B49-092DCBFFF468}" type="presOf" srcId="{3557F2A7-58F5-4E02-A3C2-A730D0E30266}" destId="{5BF48211-5707-4209-9D61-789F4A878391}" srcOrd="0" destOrd="0" presId="urn:microsoft.com/office/officeart/2005/8/layout/vList5"/>
    <dgm:cxn modelId="{9EC4A73A-BA93-4EE8-9F6A-436584C449ED}" srcId="{A1CC011B-1310-4380-816A-22C0080180D6}" destId="{A85AB0D6-1710-4D9A-9A56-80C5D37F2F2B}" srcOrd="2" destOrd="0" parTransId="{4F9ED4C4-2012-4566-A281-8ACF4560044B}" sibTransId="{44EFF7FC-A487-4900-B9CA-8ABB29377B87}"/>
    <dgm:cxn modelId="{BB9D69D0-D138-4E00-90E8-A8F5F980A9E7}" type="presOf" srcId="{D63E8E8F-D114-42E2-AAE3-3688E436B2E0}" destId="{30B86E5C-633F-42BC-B6F5-8FE5CB4A2825}" srcOrd="0" destOrd="1" presId="urn:microsoft.com/office/officeart/2005/8/layout/vList5"/>
    <dgm:cxn modelId="{E6C31CDA-7A6F-4C4F-A028-72B9E87F7824}" srcId="{A1CC011B-1310-4380-816A-22C0080180D6}" destId="{8C4B43BE-A462-4C95-B2FF-B503277F6226}" srcOrd="5" destOrd="0" parTransId="{D90F4D85-8968-4BD6-9544-6F3F26EC2753}" sibTransId="{1C0E7FE7-B9E4-4EC2-B526-F1F28B09A76A}"/>
    <dgm:cxn modelId="{3A4B982D-4ABC-404F-AE23-AAB464867F7D}" srcId="{8C4B43BE-A462-4C95-B2FF-B503277F6226}" destId="{2909320B-8AD8-4C8E-A052-1777588B6DDA}" srcOrd="0" destOrd="0" parTransId="{E852CDED-33B1-40FC-9DAE-DF57432AA7F4}" sibTransId="{31226C00-C0DB-492F-BDD0-0CCB953D3118}"/>
    <dgm:cxn modelId="{B14A9514-3C0F-4822-BAC9-2ECA8BEB8547}" srcId="{A85AB0D6-1710-4D9A-9A56-80C5D37F2F2B}" destId="{F73C96DF-32F9-4C54-BF51-5865703DF4B0}" srcOrd="2" destOrd="0" parTransId="{2EC60166-D533-44CF-849F-6484BBADCA26}" sibTransId="{9A15605F-35A9-4F62-8FB8-C9EEB0807E4E}"/>
    <dgm:cxn modelId="{27A340DE-1D28-41DB-9CEC-A407791FE631}" srcId="{B005E656-50A7-4380-BA63-A6B848013DE1}" destId="{3E887B02-4C64-4C76-8623-632FCCF6A6B2}" srcOrd="2" destOrd="0" parTransId="{57B74C43-9763-4245-85B0-6B6328D36AE2}" sibTransId="{EEF6421E-2462-4970-92D0-124D4AF9FC70}"/>
    <dgm:cxn modelId="{B1616DBC-4E45-4EB6-B3C7-C5A13A02D57C}" type="presOf" srcId="{A1CC011B-1310-4380-816A-22C0080180D6}" destId="{1A8898A8-9560-4254-8C11-A588E0724DB0}" srcOrd="0" destOrd="0" presId="urn:microsoft.com/office/officeart/2005/8/layout/vList5"/>
    <dgm:cxn modelId="{D3D77B65-95B8-4769-A3E6-4C18E35F7A0C}" srcId="{00E92310-B8E3-4B91-8C31-D897DA5C22C3}" destId="{C296980D-29AD-4EF4-B29B-31A458E34FE3}" srcOrd="0" destOrd="0" parTransId="{94478656-873B-4365-B22F-53C7F001E15E}" sibTransId="{E51A6158-4D85-4B7B-94C9-6E128E322C29}"/>
    <dgm:cxn modelId="{BC50E6DB-180B-466C-8D81-DBF54B882ACF}" type="presOf" srcId="{00E92310-B8E3-4B91-8C31-D897DA5C22C3}" destId="{5D3136D6-55EB-4BE3-956E-4FACDCFD4ACE}" srcOrd="0" destOrd="0" presId="urn:microsoft.com/office/officeart/2005/8/layout/vList5"/>
    <dgm:cxn modelId="{78B78EA2-5656-4A36-9187-DDD9D3B95433}" srcId="{A1CC011B-1310-4380-816A-22C0080180D6}" destId="{00E92310-B8E3-4B91-8C31-D897DA5C22C3}" srcOrd="1" destOrd="0" parTransId="{EEEF7D75-BFDB-426E-A2EC-BD648F784F1C}" sibTransId="{7C0AFA89-AD31-42F0-AAF1-53331491C55B}"/>
    <dgm:cxn modelId="{124575B8-3B97-4A77-8131-F4EFE7A204E7}" srcId="{8DBA0FDD-E523-48F7-B147-33C74D5A02A8}" destId="{B5C2708A-CFF4-41C8-AA97-494FD2E35B34}" srcOrd="2" destOrd="0" parTransId="{7EE47C62-B91D-48E0-91ED-0AD832C871A7}" sibTransId="{451E3632-BE94-43CE-AB91-69316D109297}"/>
    <dgm:cxn modelId="{9E75E19D-305C-4828-8EC9-32F4B3424865}" type="presOf" srcId="{73D1FACF-1760-4D43-8862-BD7F4C688BEB}" destId="{30B86E5C-633F-42BC-B6F5-8FE5CB4A2825}" srcOrd="0" destOrd="2" presId="urn:microsoft.com/office/officeart/2005/8/layout/vList5"/>
    <dgm:cxn modelId="{47522C22-611C-45AE-9734-69D6D822473E}" srcId="{00E92310-B8E3-4B91-8C31-D897DA5C22C3}" destId="{D63E8E8F-D114-42E2-AAE3-3688E436B2E0}" srcOrd="1" destOrd="0" parTransId="{4E80BB6B-F5B3-4EE5-92E3-A034854ECC40}" sibTransId="{13994CED-9AAD-41CF-BD12-87B69C6A4F7C}"/>
    <dgm:cxn modelId="{BEB8917D-CA38-4156-97A2-AF6703661A81}" srcId="{A1CC011B-1310-4380-816A-22C0080180D6}" destId="{312B9EF3-8935-438F-A953-29FE1A58BA5D}" srcOrd="4" destOrd="0" parTransId="{B982148B-4A78-4EF5-AE5C-EBA9C2C7C3BF}" sibTransId="{4DB477A3-3FBC-4358-BF6D-0FE26DE4CC46}"/>
    <dgm:cxn modelId="{F386B38F-9298-4BBC-AFA6-547C6A117C48}" srcId="{3557F2A7-58F5-4E02-A3C2-A730D0E30266}" destId="{1EF2CB1F-6EC3-48BF-BF21-F453311A0D2D}" srcOrd="1" destOrd="0" parTransId="{D8C0837C-D182-4B00-90E2-67015D520346}" sibTransId="{E9A2E723-8A30-4BB1-9C5D-E086C5149410}"/>
    <dgm:cxn modelId="{46AA3BE1-0703-4649-A9A5-98B9342ADC54}" srcId="{8DBA0FDD-E523-48F7-B147-33C74D5A02A8}" destId="{FA8FEA43-567E-4C41-8F80-F2367C8212D6}" srcOrd="1" destOrd="0" parTransId="{524C554E-AEA4-4CDB-8B13-B05AD16AC12F}" sibTransId="{10806102-68F5-4498-A0C1-5E5AE3EB01A4}"/>
    <dgm:cxn modelId="{F0C13167-C2B1-4CD7-B042-191E57F0CAA5}" srcId="{A1CC011B-1310-4380-816A-22C0080180D6}" destId="{B005E656-50A7-4380-BA63-A6B848013DE1}" srcOrd="0" destOrd="0" parTransId="{99A3C364-642D-45A4-B739-6AD176B06B97}" sibTransId="{FF964E53-891D-4736-8723-A1225B9EDE70}"/>
    <dgm:cxn modelId="{BF1FE72C-4BB4-4BD5-8F1F-F0CEFA905B46}" type="presOf" srcId="{B005E656-50A7-4380-BA63-A6B848013DE1}" destId="{EC462B16-4C45-4FC2-9A78-858D33218184}" srcOrd="0" destOrd="0" presId="urn:microsoft.com/office/officeart/2005/8/layout/vList5"/>
    <dgm:cxn modelId="{3036F5AA-5735-47D4-B637-2BC65269FE80}" type="presOf" srcId="{400112A1-1320-4705-9642-AA731197220B}" destId="{0A81780D-23F0-4B79-9491-F821D28FEFD2}" srcOrd="0" destOrd="2" presId="urn:microsoft.com/office/officeart/2005/8/layout/vList5"/>
    <dgm:cxn modelId="{828E16B1-6010-4295-B7BF-365E97BDB3D0}" type="presOf" srcId="{3C6018A0-6ED1-45B7-A355-7590319EFE67}" destId="{C09C1866-3A02-4FA6-84A7-F34C103367F5}" srcOrd="0" destOrd="1" presId="urn:microsoft.com/office/officeart/2005/8/layout/vList5"/>
    <dgm:cxn modelId="{50BFF633-4A7B-477F-A219-D5B95C903AAF}" type="presOf" srcId="{82E6BFFE-CBD6-4262-8707-4D3C0FD569C5}" destId="{55AEE7F9-2C40-4FA4-8206-FCB2676E3908}" srcOrd="0" destOrd="0" presId="urn:microsoft.com/office/officeart/2005/8/layout/vList5"/>
    <dgm:cxn modelId="{6781D008-3CD7-4160-A715-AD46508066D2}" type="presOf" srcId="{B5C2708A-CFF4-41C8-AA97-494FD2E35B34}" destId="{29EE5C15-C3EE-4545-9112-844EB1B2A9D8}" srcOrd="0" destOrd="2" presId="urn:microsoft.com/office/officeart/2005/8/layout/vList5"/>
    <dgm:cxn modelId="{FB143282-BC8D-4921-83D9-46626CFCE85D}" type="presOf" srcId="{C296980D-29AD-4EF4-B29B-31A458E34FE3}" destId="{30B86E5C-633F-42BC-B6F5-8FE5CB4A2825}" srcOrd="0" destOrd="0" presId="urn:microsoft.com/office/officeart/2005/8/layout/vList5"/>
    <dgm:cxn modelId="{C4343CFC-1525-4C7C-807E-F9AED54F498F}" type="presOf" srcId="{8A08DB32-F500-46B2-BD19-CB9023B9EC85}" destId="{29EE5C15-C3EE-4545-9112-844EB1B2A9D8}" srcOrd="0" destOrd="0" presId="urn:microsoft.com/office/officeart/2005/8/layout/vList5"/>
    <dgm:cxn modelId="{FFF08076-7297-420D-B6B3-536A84AA5566}" srcId="{A85AB0D6-1710-4D9A-9A56-80C5D37F2F2B}" destId="{D3142524-145F-415C-9FDB-BE42BF4F87CF}" srcOrd="0" destOrd="0" parTransId="{F329F054-514A-4C14-942E-8A7C269A5848}" sibTransId="{11EAAD36-80B9-4CCC-9AC7-D749D49F9267}"/>
    <dgm:cxn modelId="{0DF36AC2-45A7-4B93-9E01-1BCBB7C03646}" type="presOf" srcId="{F73C96DF-32F9-4C54-BF51-5865703DF4B0}" destId="{C09C1866-3A02-4FA6-84A7-F34C103367F5}" srcOrd="0" destOrd="2" presId="urn:microsoft.com/office/officeart/2005/8/layout/vList5"/>
    <dgm:cxn modelId="{108C1354-F9C5-4A01-8E4F-3003BB798617}" type="presOf" srcId="{8DBA0FDD-E523-48F7-B147-33C74D5A02A8}" destId="{58AFFFFE-31E5-43DE-832F-CDD354854526}" srcOrd="0" destOrd="0" presId="urn:microsoft.com/office/officeart/2005/8/layout/vList5"/>
    <dgm:cxn modelId="{FAF04E5A-76EE-4EAD-AFB4-A4AECF27C63B}" type="presOf" srcId="{9019D714-00EC-4374-97BE-CA443981C1F2}" destId="{FAD663F4-9510-471E-A0C9-762F4B91AC6A}" srcOrd="0" destOrd="1" presId="urn:microsoft.com/office/officeart/2005/8/layout/vList5"/>
    <dgm:cxn modelId="{9205E752-7516-4D4B-AEDE-B3FBDDB5B437}" type="presOf" srcId="{A85AB0D6-1710-4D9A-9A56-80C5D37F2F2B}" destId="{749D5353-5A12-43A6-A5E9-DF45ADA11A7C}" srcOrd="0" destOrd="0" presId="urn:microsoft.com/office/officeart/2005/8/layout/vList5"/>
    <dgm:cxn modelId="{7933F011-5A3B-4BF4-922D-1576DE7FD256}" srcId="{3557F2A7-58F5-4E02-A3C2-A730D0E30266}" destId="{82E6BFFE-CBD6-4262-8707-4D3C0FD569C5}" srcOrd="0" destOrd="0" parTransId="{C5C1E637-B832-47A9-A32D-CCC6DBC0E183}" sibTransId="{A99294E6-A4B2-4E05-B537-03C8CEAB0AA8}"/>
    <dgm:cxn modelId="{15F840B1-D27E-4ACA-A75F-7D9EBE786217}" srcId="{312B9EF3-8935-438F-A953-29FE1A58BA5D}" destId="{1CCC6017-DEA7-4E57-8A8D-371B77C68C83}" srcOrd="0" destOrd="0" parTransId="{DF0E7054-9AB8-4F69-81F6-40608BFA4CF4}" sibTransId="{691E4610-1BCD-4049-A4A7-D45B12CAC593}"/>
    <dgm:cxn modelId="{421CF99D-6343-4C6A-B210-75DE5A369632}" srcId="{A1CC011B-1310-4380-816A-22C0080180D6}" destId="{3557F2A7-58F5-4E02-A3C2-A730D0E30266}" srcOrd="3" destOrd="0" parTransId="{5D56E6BF-2012-473F-BC5C-E470189D2F6D}" sibTransId="{44D45B94-6851-4D7D-A257-621200E0FBA5}"/>
    <dgm:cxn modelId="{A4C316E3-0F44-4DFD-99F4-CAF26C8BFDCD}" srcId="{8DBA0FDD-E523-48F7-B147-33C74D5A02A8}" destId="{8A08DB32-F500-46B2-BD19-CB9023B9EC85}" srcOrd="0" destOrd="0" parTransId="{31ADEA16-859C-43A1-B552-8B1C3CBA44B2}" sibTransId="{647B0CBE-10E0-4A89-B96A-2CFBCD797E31}"/>
    <dgm:cxn modelId="{5F63F61B-E615-420C-A2E6-765251F65ED6}" srcId="{B005E656-50A7-4380-BA63-A6B848013DE1}" destId="{E18C5BE9-7F68-40A8-83F0-4AD5D3C64524}" srcOrd="0" destOrd="0" parTransId="{329134CC-C371-4D61-AB3E-A0FD566BEF63}" sibTransId="{28B9DA35-108D-4422-B6FE-EA843C72DE3D}"/>
    <dgm:cxn modelId="{9DC792A9-4E76-4FD4-B6DA-B2FE045A0E86}" type="presParOf" srcId="{1A8898A8-9560-4254-8C11-A588E0724DB0}" destId="{B658EFDC-3A20-41B0-813C-0CC335BAAFA9}" srcOrd="0" destOrd="0" presId="urn:microsoft.com/office/officeart/2005/8/layout/vList5"/>
    <dgm:cxn modelId="{038E3C29-A3B3-4727-B2ED-239F1F220CE8}" type="presParOf" srcId="{B658EFDC-3A20-41B0-813C-0CC335BAAFA9}" destId="{EC462B16-4C45-4FC2-9A78-858D33218184}" srcOrd="0" destOrd="0" presId="urn:microsoft.com/office/officeart/2005/8/layout/vList5"/>
    <dgm:cxn modelId="{493B96F5-A423-46B7-8305-1C6FB7EE1737}" type="presParOf" srcId="{B658EFDC-3A20-41B0-813C-0CC335BAAFA9}" destId="{FAD663F4-9510-471E-A0C9-762F4B91AC6A}" srcOrd="1" destOrd="0" presId="urn:microsoft.com/office/officeart/2005/8/layout/vList5"/>
    <dgm:cxn modelId="{F7748694-1910-4D0A-BB90-B9306119743F}" type="presParOf" srcId="{1A8898A8-9560-4254-8C11-A588E0724DB0}" destId="{8C33F54D-6E1E-4AF7-8558-A9CC2F5A0981}" srcOrd="1" destOrd="0" presId="urn:microsoft.com/office/officeart/2005/8/layout/vList5"/>
    <dgm:cxn modelId="{1EE87B61-3E9F-4928-8A9E-5E7BA8075D04}" type="presParOf" srcId="{1A8898A8-9560-4254-8C11-A588E0724DB0}" destId="{AA694B5A-309A-4C99-B8A7-AB779E6E7CE1}" srcOrd="2" destOrd="0" presId="urn:microsoft.com/office/officeart/2005/8/layout/vList5"/>
    <dgm:cxn modelId="{721A33F6-F7BA-4B7C-8C7F-E50AFBABD752}" type="presParOf" srcId="{AA694B5A-309A-4C99-B8A7-AB779E6E7CE1}" destId="{5D3136D6-55EB-4BE3-956E-4FACDCFD4ACE}" srcOrd="0" destOrd="0" presId="urn:microsoft.com/office/officeart/2005/8/layout/vList5"/>
    <dgm:cxn modelId="{D381C765-CD9E-4B2C-BCF9-E91E1E09963B}" type="presParOf" srcId="{AA694B5A-309A-4C99-B8A7-AB779E6E7CE1}" destId="{30B86E5C-633F-42BC-B6F5-8FE5CB4A2825}" srcOrd="1" destOrd="0" presId="urn:microsoft.com/office/officeart/2005/8/layout/vList5"/>
    <dgm:cxn modelId="{CB9950C3-ACDA-4879-B01C-C0F9DC5D9BD0}" type="presParOf" srcId="{1A8898A8-9560-4254-8C11-A588E0724DB0}" destId="{75FFD468-9A51-4831-9681-D1A8A4E4ACC7}" srcOrd="3" destOrd="0" presId="urn:microsoft.com/office/officeart/2005/8/layout/vList5"/>
    <dgm:cxn modelId="{9895DAEA-7E62-4FF4-A3C2-5D680131861C}" type="presParOf" srcId="{1A8898A8-9560-4254-8C11-A588E0724DB0}" destId="{6F670B67-742D-446A-B71F-FE1FE51CEF8B}" srcOrd="4" destOrd="0" presId="urn:microsoft.com/office/officeart/2005/8/layout/vList5"/>
    <dgm:cxn modelId="{14C1F9F6-1C72-467C-8BC1-DEA72BCFB9BE}" type="presParOf" srcId="{6F670B67-742D-446A-B71F-FE1FE51CEF8B}" destId="{749D5353-5A12-43A6-A5E9-DF45ADA11A7C}" srcOrd="0" destOrd="0" presId="urn:microsoft.com/office/officeart/2005/8/layout/vList5"/>
    <dgm:cxn modelId="{60F01C24-2400-4291-B6D4-B8EE4666ABE5}" type="presParOf" srcId="{6F670B67-742D-446A-B71F-FE1FE51CEF8B}" destId="{C09C1866-3A02-4FA6-84A7-F34C103367F5}" srcOrd="1" destOrd="0" presId="urn:microsoft.com/office/officeart/2005/8/layout/vList5"/>
    <dgm:cxn modelId="{F838ED83-8035-4FB1-B053-E46BC4017BEB}" type="presParOf" srcId="{1A8898A8-9560-4254-8C11-A588E0724DB0}" destId="{758F4109-0AD5-490C-85B2-BA4D8A07FF95}" srcOrd="5" destOrd="0" presId="urn:microsoft.com/office/officeart/2005/8/layout/vList5"/>
    <dgm:cxn modelId="{BF3F6433-F496-474D-BFB2-2A1935C369FD}" type="presParOf" srcId="{1A8898A8-9560-4254-8C11-A588E0724DB0}" destId="{0E970D22-427E-4786-872E-4855A6272E47}" srcOrd="6" destOrd="0" presId="urn:microsoft.com/office/officeart/2005/8/layout/vList5"/>
    <dgm:cxn modelId="{1A1D6FF4-FBE2-405D-9E02-C919D0DF06EE}" type="presParOf" srcId="{0E970D22-427E-4786-872E-4855A6272E47}" destId="{5BF48211-5707-4209-9D61-789F4A878391}" srcOrd="0" destOrd="0" presId="urn:microsoft.com/office/officeart/2005/8/layout/vList5"/>
    <dgm:cxn modelId="{6D9F04C1-4F70-42C2-BF7F-31579F862F82}" type="presParOf" srcId="{0E970D22-427E-4786-872E-4855A6272E47}" destId="{55AEE7F9-2C40-4FA4-8206-FCB2676E3908}" srcOrd="1" destOrd="0" presId="urn:microsoft.com/office/officeart/2005/8/layout/vList5"/>
    <dgm:cxn modelId="{751D1E05-81FA-470C-B80C-AB4BC8007E12}" type="presParOf" srcId="{1A8898A8-9560-4254-8C11-A588E0724DB0}" destId="{E3771580-FE86-4FB6-9664-FA74AC595C92}" srcOrd="7" destOrd="0" presId="urn:microsoft.com/office/officeart/2005/8/layout/vList5"/>
    <dgm:cxn modelId="{C9E415D1-8C6C-4899-A991-F1D9A7F7EBA8}" type="presParOf" srcId="{1A8898A8-9560-4254-8C11-A588E0724DB0}" destId="{C2D22619-E1E4-482F-9511-BFF7CC187F83}" srcOrd="8" destOrd="0" presId="urn:microsoft.com/office/officeart/2005/8/layout/vList5"/>
    <dgm:cxn modelId="{F0DD1CAD-827D-47AB-A615-39B89FDDD1EB}" type="presParOf" srcId="{C2D22619-E1E4-482F-9511-BFF7CC187F83}" destId="{6BF50E15-20FC-4476-8174-009BABD39D6E}" srcOrd="0" destOrd="0" presId="urn:microsoft.com/office/officeart/2005/8/layout/vList5"/>
    <dgm:cxn modelId="{0D147452-8F84-4C18-AD15-FAEF10B6C992}" type="presParOf" srcId="{C2D22619-E1E4-482F-9511-BFF7CC187F83}" destId="{0A81780D-23F0-4B79-9491-F821D28FEFD2}" srcOrd="1" destOrd="0" presId="urn:microsoft.com/office/officeart/2005/8/layout/vList5"/>
    <dgm:cxn modelId="{23B47BE0-5EFC-4324-8B17-2A454167D2E1}" type="presParOf" srcId="{1A8898A8-9560-4254-8C11-A588E0724DB0}" destId="{018ACA13-5C0C-4E14-807A-B938256A8973}" srcOrd="9" destOrd="0" presId="urn:microsoft.com/office/officeart/2005/8/layout/vList5"/>
    <dgm:cxn modelId="{4C5C01E4-D95D-4496-96D9-A5F4A70FA773}" type="presParOf" srcId="{1A8898A8-9560-4254-8C11-A588E0724DB0}" destId="{953F6A5B-59DD-4AA2-9884-5C5C1BEF4E29}" srcOrd="10" destOrd="0" presId="urn:microsoft.com/office/officeart/2005/8/layout/vList5"/>
    <dgm:cxn modelId="{0CBBD98B-9C60-419F-90D8-EE31A0C7ADD3}" type="presParOf" srcId="{953F6A5B-59DD-4AA2-9884-5C5C1BEF4E29}" destId="{8E879CD6-8B07-420D-BD46-41F507B0667D}" srcOrd="0" destOrd="0" presId="urn:microsoft.com/office/officeart/2005/8/layout/vList5"/>
    <dgm:cxn modelId="{8BB7A5B9-ECF7-44CD-B0B4-7A3BCA2DB4B4}" type="presParOf" srcId="{953F6A5B-59DD-4AA2-9884-5C5C1BEF4E29}" destId="{52FB8B88-13E2-4AD2-9BA9-AD880F7331B9}" srcOrd="1" destOrd="0" presId="urn:microsoft.com/office/officeart/2005/8/layout/vList5"/>
    <dgm:cxn modelId="{275D66F6-2C28-45EB-BCD4-268746406F9D}" type="presParOf" srcId="{1A8898A8-9560-4254-8C11-A588E0724DB0}" destId="{16AF2BBB-58DF-4A54-A31A-48C3F1CEC3B3}" srcOrd="11" destOrd="0" presId="urn:microsoft.com/office/officeart/2005/8/layout/vList5"/>
    <dgm:cxn modelId="{0CBBA3BF-A9CC-46F0-B852-928715CEF8B5}" type="presParOf" srcId="{1A8898A8-9560-4254-8C11-A588E0724DB0}" destId="{7678EDCD-B0DF-4568-B67D-03D39568CDC7}" srcOrd="12" destOrd="0" presId="urn:microsoft.com/office/officeart/2005/8/layout/vList5"/>
    <dgm:cxn modelId="{5D952215-D602-4256-9F54-485C657D0577}" type="presParOf" srcId="{7678EDCD-B0DF-4568-B67D-03D39568CDC7}" destId="{58AFFFFE-31E5-43DE-832F-CDD354854526}" srcOrd="0" destOrd="0" presId="urn:microsoft.com/office/officeart/2005/8/layout/vList5"/>
    <dgm:cxn modelId="{8E3A5EAB-43B3-49A7-BE8F-DFAB4911E220}" type="presParOf" srcId="{7678EDCD-B0DF-4568-B67D-03D39568CDC7}" destId="{29EE5C15-C3EE-4545-9112-844EB1B2A9D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6E64D8-B12C-4858-906B-C2B94206B0C9}">
      <dsp:nvSpPr>
        <dsp:cNvPr id="0" name=""/>
        <dsp:cNvSpPr/>
      </dsp:nvSpPr>
      <dsp:spPr>
        <a:xfrm rot="5400000">
          <a:off x="4828680" y="-2019528"/>
          <a:ext cx="1280955" cy="5645102"/>
        </a:xfrm>
        <a:prstGeom prst="round2Same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l-GR" sz="1400" kern="1200" dirty="0" smtClean="0"/>
            <a:t> Δυνατότητα επικοινωνίας μεταξύ μαθητών και εκπαιδευτικών (σε κάθε δυνατό συνδυασμό), διευκολύνοντας την συζήτηση στην τάξη και την ενημέρωση σχετικά με τους πόρους και τις διασυνδέσεις που σχετίζονται με τα μαθήματα.</a:t>
          </a:r>
        </a:p>
      </dsp:txBody>
      <dsp:txXfrm rot="-5400000">
        <a:off x="2646607" y="225076"/>
        <a:ext cx="5582571" cy="1155893"/>
      </dsp:txXfrm>
    </dsp:sp>
    <dsp:sp modelId="{5B61CD44-6BDB-4A79-B128-6819DE4B6CE3}">
      <dsp:nvSpPr>
        <dsp:cNvPr id="0" name=""/>
        <dsp:cNvSpPr/>
      </dsp:nvSpPr>
      <dsp:spPr>
        <a:xfrm>
          <a:off x="528762" y="2426"/>
          <a:ext cx="2117844" cy="1601193"/>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2200" b="1" kern="1200" dirty="0" smtClean="0">
              <a:effectLst>
                <a:outerShdw blurRad="38100" dist="38100" dir="2700000" algn="tl">
                  <a:srgbClr val="000000">
                    <a:alpha val="43137"/>
                  </a:srgbClr>
                </a:outerShdw>
              </a:effectLst>
            </a:rPr>
            <a:t>Επικοινωνία</a:t>
          </a:r>
        </a:p>
        <a:p>
          <a:pPr algn="ctr" defTabSz="2400300">
            <a:lnSpc>
              <a:spcPct val="90000"/>
            </a:lnSpc>
            <a:spcBef>
              <a:spcPct val="0"/>
            </a:spcBef>
            <a:spcAft>
              <a:spcPct val="35000"/>
            </a:spcAft>
          </a:pPr>
          <a:endParaRPr lang="el-GR" sz="2200" kern="1200" dirty="0"/>
        </a:p>
      </dsp:txBody>
      <dsp:txXfrm>
        <a:off x="606926" y="80590"/>
        <a:ext cx="1961516" cy="1444865"/>
      </dsp:txXfrm>
    </dsp:sp>
    <dsp:sp modelId="{2A3D36E3-CF04-4A2F-A210-1A50AF576436}">
      <dsp:nvSpPr>
        <dsp:cNvPr id="0" name=""/>
        <dsp:cNvSpPr/>
      </dsp:nvSpPr>
      <dsp:spPr>
        <a:xfrm rot="5400000">
          <a:off x="4828680" y="-338274"/>
          <a:ext cx="1280955" cy="5645102"/>
        </a:xfrm>
        <a:prstGeom prst="round2SameRect">
          <a:avLst/>
        </a:prstGeom>
        <a:solidFill>
          <a:schemeClr val="accent4">
            <a:tint val="40000"/>
            <a:alpha val="90000"/>
            <a:hueOff val="-1972853"/>
            <a:satOff val="11079"/>
            <a:lumOff val="704"/>
            <a:alphaOff val="0"/>
          </a:schemeClr>
        </a:solidFill>
        <a:ln w="9525" cap="flat" cmpd="sng" algn="ctr">
          <a:solidFill>
            <a:schemeClr val="accent4">
              <a:tint val="40000"/>
              <a:alpha val="90000"/>
              <a:hueOff val="-1972853"/>
              <a:satOff val="11079"/>
              <a:lumOff val="704"/>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l-GR" sz="1400" kern="1200" dirty="0" smtClean="0"/>
            <a:t> Συμμετοχή μαθητών σε νέες ομάδες και δημιουργία καναλιών για συνεργατική μάθηση. Οι μαθητές έχουν τη δυνατότητα με εύκολο τρόπο, να ανταλλάξουν ιδέες και πληροφορίες, αλλά και να συνεργάζονται με όποιους έχουν κοινά ενδιαφέροντα.  </a:t>
          </a:r>
        </a:p>
      </dsp:txBody>
      <dsp:txXfrm rot="-5400000">
        <a:off x="2646607" y="1906330"/>
        <a:ext cx="5582571" cy="1155893"/>
      </dsp:txXfrm>
    </dsp:sp>
    <dsp:sp modelId="{B043835B-F80B-4179-AC7F-C1183BF7F5C4}">
      <dsp:nvSpPr>
        <dsp:cNvPr id="0" name=""/>
        <dsp:cNvSpPr/>
      </dsp:nvSpPr>
      <dsp:spPr>
        <a:xfrm>
          <a:off x="528762" y="1683679"/>
          <a:ext cx="2117844" cy="1601193"/>
        </a:xfrm>
        <a:prstGeom prst="roundRect">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2200" b="1" kern="1200" dirty="0" smtClean="0">
              <a:effectLst>
                <a:outerShdw blurRad="38100" dist="38100" dir="2700000" algn="tl">
                  <a:srgbClr val="000000">
                    <a:alpha val="43137"/>
                  </a:srgbClr>
                </a:outerShdw>
              </a:effectLst>
            </a:rPr>
            <a:t>Συνεργασία</a:t>
          </a:r>
        </a:p>
        <a:p>
          <a:pPr lvl="0" algn="ctr" defTabSz="1200150">
            <a:lnSpc>
              <a:spcPct val="90000"/>
            </a:lnSpc>
            <a:spcBef>
              <a:spcPct val="0"/>
            </a:spcBef>
            <a:spcAft>
              <a:spcPct val="35000"/>
            </a:spcAft>
          </a:pPr>
          <a:endParaRPr lang="el-GR" sz="2200" kern="1200" dirty="0"/>
        </a:p>
      </dsp:txBody>
      <dsp:txXfrm>
        <a:off x="606926" y="1761843"/>
        <a:ext cx="1961516" cy="1444865"/>
      </dsp:txXfrm>
    </dsp:sp>
    <dsp:sp modelId="{14D36E54-C100-4DCA-BCE6-617D89882B9C}">
      <dsp:nvSpPr>
        <dsp:cNvPr id="0" name=""/>
        <dsp:cNvSpPr/>
      </dsp:nvSpPr>
      <dsp:spPr>
        <a:xfrm rot="5400000">
          <a:off x="4828680" y="1342978"/>
          <a:ext cx="1280955" cy="5645102"/>
        </a:xfrm>
        <a:prstGeom prst="round2SameRect">
          <a:avLst/>
        </a:prstGeom>
        <a:solidFill>
          <a:schemeClr val="accent4">
            <a:tint val="40000"/>
            <a:alpha val="90000"/>
            <a:hueOff val="-3945706"/>
            <a:satOff val="22157"/>
            <a:lumOff val="1408"/>
            <a:alphaOff val="0"/>
          </a:schemeClr>
        </a:solidFill>
        <a:ln w="9525" cap="flat" cmpd="sng" algn="ctr">
          <a:solidFill>
            <a:schemeClr val="accent4">
              <a:tint val="40000"/>
              <a:alpha val="90000"/>
              <a:hueOff val="-3945706"/>
              <a:satOff val="22157"/>
              <a:lumOff val="1408"/>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l-GR" sz="1400" kern="1200" dirty="0" smtClean="0"/>
            <a:t> Ανταλλαγή πόρων και υλικού  μεταξύ μαθητών και εκπαιδευτικών. Πλήθος </a:t>
          </a:r>
          <a:r>
            <a:rPr lang="el-GR" sz="1400" kern="1200" dirty="0" err="1" smtClean="0"/>
            <a:t>οπτικο</a:t>
          </a:r>
          <a:r>
            <a:rPr lang="el-GR" sz="1400" kern="1200" dirty="0" smtClean="0"/>
            <a:t>-ακουστικού υλικού μπορεί να αξιοποιηθεί στην εκπαιδευτική διαδικασία (π.χ. μεταφόρτωση βίντεο – φωτογραφιών ή διασυνδέσεις – σελιδοδείκτες σε ποικιλόμορφες πηγές).  </a:t>
          </a:r>
        </a:p>
      </dsp:txBody>
      <dsp:txXfrm rot="-5400000">
        <a:off x="2646607" y="3587583"/>
        <a:ext cx="5582571" cy="1155893"/>
      </dsp:txXfrm>
    </dsp:sp>
    <dsp:sp modelId="{5859FCDF-DB80-4AE9-8F44-125D9CE97681}">
      <dsp:nvSpPr>
        <dsp:cNvPr id="0" name=""/>
        <dsp:cNvSpPr/>
      </dsp:nvSpPr>
      <dsp:spPr>
        <a:xfrm>
          <a:off x="528762" y="3364933"/>
          <a:ext cx="2117844" cy="1601193"/>
        </a:xfrm>
        <a:prstGeom prst="round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2200" b="1" kern="1200" dirty="0" smtClean="0">
              <a:effectLst>
                <a:outerShdw blurRad="38100" dist="38100" dir="2700000" algn="tl">
                  <a:srgbClr val="000000">
                    <a:alpha val="43137"/>
                  </a:srgbClr>
                </a:outerShdw>
              </a:effectLst>
            </a:rPr>
            <a:t>Διαμοιρασμός</a:t>
          </a:r>
          <a:endParaRPr lang="el-GR" sz="2200" kern="1200" dirty="0"/>
        </a:p>
      </dsp:txBody>
      <dsp:txXfrm>
        <a:off x="606926" y="3443097"/>
        <a:ext cx="1961516" cy="14448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663F4-9510-471E-A0C9-762F4B91AC6A}">
      <dsp:nvSpPr>
        <dsp:cNvPr id="0" name=""/>
        <dsp:cNvSpPr/>
      </dsp:nvSpPr>
      <dsp:spPr>
        <a:xfrm rot="5400000">
          <a:off x="4094638" y="-1850417"/>
          <a:ext cx="717042" cy="442163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u="sng" kern="1200" dirty="0" smtClean="0">
              <a:hlinkClick xmlns:r="http://schemas.openxmlformats.org/officeDocument/2006/relationships" r:id="rId1"/>
            </a:rPr>
            <a:t>www.doukas.gr</a:t>
          </a:r>
          <a:endParaRPr lang="el-GR" sz="1200" kern="1200" dirty="0"/>
        </a:p>
        <a:p>
          <a:pPr marL="114300" lvl="1" indent="-114300" algn="l" defTabSz="533400">
            <a:lnSpc>
              <a:spcPct val="90000"/>
            </a:lnSpc>
            <a:spcBef>
              <a:spcPct val="0"/>
            </a:spcBef>
            <a:spcAft>
              <a:spcPct val="15000"/>
            </a:spcAft>
            <a:buChar char="••"/>
          </a:pPr>
          <a:r>
            <a:rPr lang="en-US" sz="1200" kern="1200" dirty="0" smtClean="0">
              <a:hlinkClick xmlns:r="http://schemas.openxmlformats.org/officeDocument/2006/relationships" r:id="rId2"/>
            </a:rPr>
            <a:t>www.ased.gr</a:t>
          </a:r>
          <a:endParaRPr lang="el-GR" sz="1200" kern="1200" dirty="0"/>
        </a:p>
        <a:p>
          <a:pPr marL="114300" lvl="1" indent="-114300" algn="l" defTabSz="533400">
            <a:lnSpc>
              <a:spcPct val="90000"/>
            </a:lnSpc>
            <a:spcBef>
              <a:spcPct val="0"/>
            </a:spcBef>
            <a:spcAft>
              <a:spcPct val="15000"/>
            </a:spcAft>
            <a:buChar char="••"/>
          </a:pPr>
          <a:r>
            <a:rPr lang="en-US" sz="1200" kern="1200" dirty="0" smtClean="0">
              <a:hlinkClick xmlns:r="http://schemas.openxmlformats.org/officeDocument/2006/relationships" r:id="rId3"/>
            </a:rPr>
            <a:t>www.daiscenter.gr</a:t>
          </a:r>
          <a:r>
            <a:rPr lang="en-US" sz="1200" kern="1200" dirty="0" smtClean="0"/>
            <a:t> </a:t>
          </a:r>
          <a:endParaRPr lang="el-GR" sz="1200" kern="1200" dirty="0"/>
        </a:p>
      </dsp:txBody>
      <dsp:txXfrm rot="-5400000">
        <a:off x="2242344" y="36880"/>
        <a:ext cx="4386629" cy="647036"/>
      </dsp:txXfrm>
    </dsp:sp>
    <dsp:sp modelId="{EC462B16-4C45-4FC2-9A78-858D33218184}">
      <dsp:nvSpPr>
        <dsp:cNvPr id="0" name=""/>
        <dsp:cNvSpPr/>
      </dsp:nvSpPr>
      <dsp:spPr>
        <a:xfrm>
          <a:off x="270204" y="186921"/>
          <a:ext cx="1997519" cy="42862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sites</a:t>
          </a:r>
          <a:endParaRPr lang="el-GR" sz="2000" kern="1200" dirty="0"/>
        </a:p>
      </dsp:txBody>
      <dsp:txXfrm>
        <a:off x="291128" y="207845"/>
        <a:ext cx="1955671" cy="386774"/>
      </dsp:txXfrm>
    </dsp:sp>
    <dsp:sp modelId="{30B86E5C-633F-42BC-B6F5-8FE5CB4A2825}">
      <dsp:nvSpPr>
        <dsp:cNvPr id="0" name=""/>
        <dsp:cNvSpPr/>
      </dsp:nvSpPr>
      <dsp:spPr>
        <a:xfrm rot="5400000">
          <a:off x="4094638" y="-1096366"/>
          <a:ext cx="717042" cy="442163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u="sng" kern="1200" dirty="0" smtClean="0">
              <a:hlinkClick xmlns:r="http://schemas.openxmlformats.org/officeDocument/2006/relationships" r:id="rId4"/>
            </a:rPr>
            <a:t>www.schoolofthefuture.gr</a:t>
          </a:r>
          <a:r>
            <a:rPr lang="en-US" sz="1200" u="none" kern="1200" dirty="0" smtClean="0"/>
            <a:t>   (</a:t>
          </a:r>
          <a:r>
            <a:rPr lang="en-US" sz="1200" u="sng" kern="1200" dirty="0" smtClean="0">
              <a:hlinkClick xmlns:r="http://schemas.openxmlformats.org/officeDocument/2006/relationships" r:id="rId5"/>
            </a:rPr>
            <a:t>www.sof.gr</a:t>
          </a:r>
          <a:r>
            <a:rPr lang="en-US" sz="1200" u="none" kern="1200" dirty="0" smtClean="0"/>
            <a:t>)</a:t>
          </a:r>
          <a:endParaRPr lang="el-GR" sz="1200" u="none" kern="1200" dirty="0"/>
        </a:p>
        <a:p>
          <a:pPr marL="114300" lvl="1" indent="-114300" algn="l" defTabSz="533400">
            <a:lnSpc>
              <a:spcPct val="90000"/>
            </a:lnSpc>
            <a:spcBef>
              <a:spcPct val="0"/>
            </a:spcBef>
            <a:spcAft>
              <a:spcPct val="15000"/>
            </a:spcAft>
            <a:buChar char="••"/>
          </a:pPr>
          <a:r>
            <a:rPr lang="en-US" sz="1200" u="sng" kern="1200" dirty="0" smtClean="0">
              <a:hlinkClick xmlns:r="http://schemas.openxmlformats.org/officeDocument/2006/relationships" r:id="rId6"/>
            </a:rPr>
            <a:t>gymnasiodoukas.wordpress.com</a:t>
          </a:r>
          <a:endParaRPr lang="el-GR" sz="1200" kern="1200" dirty="0"/>
        </a:p>
        <a:p>
          <a:pPr marL="114300" lvl="1" indent="-114300" algn="l" defTabSz="533400">
            <a:lnSpc>
              <a:spcPct val="90000"/>
            </a:lnSpc>
            <a:spcBef>
              <a:spcPct val="0"/>
            </a:spcBef>
            <a:spcAft>
              <a:spcPct val="15000"/>
            </a:spcAft>
            <a:buChar char="••"/>
          </a:pPr>
          <a:r>
            <a:rPr lang="en-US" sz="1200" u="sng" kern="1200" dirty="0" smtClean="0">
              <a:hlinkClick xmlns:r="http://schemas.openxmlformats.org/officeDocument/2006/relationships" r:id="rId7"/>
            </a:rPr>
            <a:t>lykeiodoukas.wordpress.com</a:t>
          </a:r>
          <a:r>
            <a:rPr lang="en-US" sz="1200" u="none" kern="1200" dirty="0" smtClean="0"/>
            <a:t>   </a:t>
          </a:r>
          <a:r>
            <a:rPr lang="en-US" sz="1200" u="none" kern="1200" dirty="0" smtClean="0">
              <a:hlinkClick xmlns:r="http://schemas.openxmlformats.org/officeDocument/2006/relationships" r:id="rId8"/>
            </a:rPr>
            <a:t>…/</a:t>
          </a:r>
          <a:r>
            <a:rPr lang="en-US" sz="1200" u="none" kern="1200" dirty="0" err="1" smtClean="0">
              <a:hlinkClick xmlns:r="http://schemas.openxmlformats.org/officeDocument/2006/relationships" r:id="rId8"/>
            </a:rPr>
            <a:t>erevnitikesergasies</a:t>
          </a:r>
          <a:endParaRPr lang="el-GR" sz="1200" u="none" kern="1200" dirty="0"/>
        </a:p>
      </dsp:txBody>
      <dsp:txXfrm rot="-5400000">
        <a:off x="2242344" y="790931"/>
        <a:ext cx="4386629" cy="647036"/>
      </dsp:txXfrm>
    </dsp:sp>
    <dsp:sp modelId="{5D3136D6-55EB-4BE3-956E-4FACDCFD4ACE}">
      <dsp:nvSpPr>
        <dsp:cNvPr id="0" name=""/>
        <dsp:cNvSpPr/>
      </dsp:nvSpPr>
      <dsp:spPr>
        <a:xfrm>
          <a:off x="270204" y="940972"/>
          <a:ext cx="1997519" cy="42862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blogs</a:t>
          </a:r>
          <a:endParaRPr lang="el-GR" sz="2000" kern="1200" dirty="0"/>
        </a:p>
      </dsp:txBody>
      <dsp:txXfrm>
        <a:off x="291128" y="961896"/>
        <a:ext cx="1955671" cy="386774"/>
      </dsp:txXfrm>
    </dsp:sp>
    <dsp:sp modelId="{C09C1866-3A02-4FA6-84A7-F34C103367F5}">
      <dsp:nvSpPr>
        <dsp:cNvPr id="0" name=""/>
        <dsp:cNvSpPr/>
      </dsp:nvSpPr>
      <dsp:spPr>
        <a:xfrm rot="5400000">
          <a:off x="4094638" y="-342316"/>
          <a:ext cx="717042" cy="442163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hlinkClick xmlns:r="http://schemas.openxmlformats.org/officeDocument/2006/relationships" r:id="rId9"/>
            </a:rPr>
            <a:t>sites.google.com/site/</a:t>
          </a:r>
          <a:r>
            <a:rPr lang="en-US" sz="1200" kern="1200" dirty="0" err="1" smtClean="0">
              <a:hlinkClick xmlns:r="http://schemas.openxmlformats.org/officeDocument/2006/relationships" r:id="rId9"/>
            </a:rPr>
            <a:t>sofwiki</a:t>
          </a:r>
          <a:r>
            <a:rPr lang="en-US" sz="1200" kern="1200" dirty="0" smtClean="0"/>
            <a:t> </a:t>
          </a:r>
          <a:endParaRPr lang="el-GR" sz="1200" kern="1200" dirty="0"/>
        </a:p>
        <a:p>
          <a:pPr marL="114300" lvl="1" indent="-114300" algn="l" defTabSz="533400">
            <a:lnSpc>
              <a:spcPct val="90000"/>
            </a:lnSpc>
            <a:spcBef>
              <a:spcPct val="0"/>
            </a:spcBef>
            <a:spcAft>
              <a:spcPct val="15000"/>
            </a:spcAft>
            <a:buChar char="••"/>
          </a:pPr>
          <a:r>
            <a:rPr lang="en-US" sz="1200" kern="1200" dirty="0" smtClean="0">
              <a:hlinkClick xmlns:r="http://schemas.openxmlformats.org/officeDocument/2006/relationships" r:id="rId10"/>
            </a:rPr>
            <a:t>ellinikeslekseis.wikispaces.com</a:t>
          </a:r>
          <a:endParaRPr lang="el-GR" sz="1200" kern="1200" dirty="0"/>
        </a:p>
        <a:p>
          <a:pPr marL="114300" lvl="1" indent="-114300" algn="l" defTabSz="533400">
            <a:lnSpc>
              <a:spcPct val="90000"/>
            </a:lnSpc>
            <a:spcBef>
              <a:spcPct val="0"/>
            </a:spcBef>
            <a:spcAft>
              <a:spcPct val="15000"/>
            </a:spcAft>
            <a:buChar char="••"/>
          </a:pPr>
          <a:r>
            <a:rPr lang="en-US" sz="1200" kern="1200" dirty="0" smtClean="0">
              <a:hlinkClick xmlns:r="http://schemas.openxmlformats.org/officeDocument/2006/relationships" r:id="rId11"/>
            </a:rPr>
            <a:t>seminardoukas.wikispaces.com</a:t>
          </a:r>
          <a:r>
            <a:rPr lang="en-US" sz="1200" kern="1200" dirty="0" smtClean="0"/>
            <a:t> </a:t>
          </a:r>
          <a:endParaRPr lang="el-GR" sz="1200" kern="1200" dirty="0"/>
        </a:p>
      </dsp:txBody>
      <dsp:txXfrm rot="-5400000">
        <a:off x="2242344" y="1544981"/>
        <a:ext cx="4386629" cy="647036"/>
      </dsp:txXfrm>
    </dsp:sp>
    <dsp:sp modelId="{749D5353-5A12-43A6-A5E9-DF45ADA11A7C}">
      <dsp:nvSpPr>
        <dsp:cNvPr id="0" name=""/>
        <dsp:cNvSpPr/>
      </dsp:nvSpPr>
      <dsp:spPr>
        <a:xfrm>
          <a:off x="270204" y="1695022"/>
          <a:ext cx="1997519" cy="42862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wikis</a:t>
          </a:r>
          <a:endParaRPr lang="el-GR" sz="2000" kern="1200" dirty="0"/>
        </a:p>
      </dsp:txBody>
      <dsp:txXfrm>
        <a:off x="291128" y="1715946"/>
        <a:ext cx="1955671" cy="386774"/>
      </dsp:txXfrm>
    </dsp:sp>
    <dsp:sp modelId="{55AEE7F9-2C40-4FA4-8206-FCB2676E3908}">
      <dsp:nvSpPr>
        <dsp:cNvPr id="0" name=""/>
        <dsp:cNvSpPr/>
      </dsp:nvSpPr>
      <dsp:spPr>
        <a:xfrm rot="5400000">
          <a:off x="4094638" y="411733"/>
          <a:ext cx="717042" cy="442163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hlinkClick xmlns:r="http://schemas.openxmlformats.org/officeDocument/2006/relationships" r:id="rId12"/>
            </a:rPr>
            <a:t>www.slideshare.net/TheSoFGr</a:t>
          </a:r>
          <a:r>
            <a:rPr lang="en-US" sz="1200" kern="1200" dirty="0" smtClean="0"/>
            <a:t> </a:t>
          </a:r>
          <a:endParaRPr lang="el-GR" sz="1200" kern="1200" dirty="0"/>
        </a:p>
        <a:p>
          <a:pPr marL="114300" lvl="1" indent="-114300" algn="l" defTabSz="533400">
            <a:lnSpc>
              <a:spcPct val="90000"/>
            </a:lnSpc>
            <a:spcBef>
              <a:spcPct val="0"/>
            </a:spcBef>
            <a:spcAft>
              <a:spcPct val="15000"/>
            </a:spcAft>
            <a:buChar char="••"/>
          </a:pPr>
          <a:r>
            <a:rPr lang="en-US" sz="1200" kern="1200" dirty="0" smtClean="0">
              <a:hlinkClick xmlns:r="http://schemas.openxmlformats.org/officeDocument/2006/relationships" r:id="rId13"/>
            </a:rPr>
            <a:t>www.slideshare.net/doukasteam</a:t>
          </a:r>
          <a:r>
            <a:rPr lang="en-US" sz="1200" kern="1200" dirty="0" smtClean="0"/>
            <a:t> </a:t>
          </a:r>
          <a:endParaRPr lang="el-GR" sz="1200" kern="1200" dirty="0"/>
        </a:p>
      </dsp:txBody>
      <dsp:txXfrm rot="-5400000">
        <a:off x="2242344" y="2299031"/>
        <a:ext cx="4386629" cy="647036"/>
      </dsp:txXfrm>
    </dsp:sp>
    <dsp:sp modelId="{5BF48211-5707-4209-9D61-789F4A878391}">
      <dsp:nvSpPr>
        <dsp:cNvPr id="0" name=""/>
        <dsp:cNvSpPr/>
      </dsp:nvSpPr>
      <dsp:spPr>
        <a:xfrm>
          <a:off x="270204" y="2449072"/>
          <a:ext cx="1997519" cy="42862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slides</a:t>
          </a:r>
          <a:endParaRPr lang="el-GR" sz="2000" kern="1200" dirty="0"/>
        </a:p>
      </dsp:txBody>
      <dsp:txXfrm>
        <a:off x="291128" y="2469996"/>
        <a:ext cx="1955671" cy="386774"/>
      </dsp:txXfrm>
    </dsp:sp>
    <dsp:sp modelId="{0A81780D-23F0-4B79-9491-F821D28FEFD2}">
      <dsp:nvSpPr>
        <dsp:cNvPr id="0" name=""/>
        <dsp:cNvSpPr/>
      </dsp:nvSpPr>
      <dsp:spPr>
        <a:xfrm rot="5400000">
          <a:off x="4094638" y="1165784"/>
          <a:ext cx="717042" cy="442163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u="sng" kern="1200" dirty="0" smtClean="0">
              <a:hlinkClick xmlns:r="http://schemas.openxmlformats.org/officeDocument/2006/relationships" r:id="rId14"/>
            </a:rPr>
            <a:t>www.youtube.com/user/DoukaSchool</a:t>
          </a:r>
          <a:r>
            <a:rPr lang="en-US" sz="1200" u="none" kern="1200" dirty="0" smtClean="0"/>
            <a:t>  </a:t>
          </a:r>
          <a:r>
            <a:rPr lang="en-US" sz="1200" u="none" kern="1200" dirty="0" smtClean="0">
              <a:hlinkClick xmlns:r="http://schemas.openxmlformats.org/officeDocument/2006/relationships" r:id="rId15"/>
            </a:rPr>
            <a:t>…/</a:t>
          </a:r>
          <a:r>
            <a:rPr lang="en-US" sz="1200" u="sng" kern="1200" dirty="0" err="1" smtClean="0">
              <a:hlinkClick xmlns:r="http://schemas.openxmlformats.org/officeDocument/2006/relationships" r:id="rId15"/>
            </a:rPr>
            <a:t>Gymnasio</a:t>
          </a:r>
          <a:endParaRPr lang="el-GR" sz="1200" kern="1200" dirty="0"/>
        </a:p>
        <a:p>
          <a:pPr marL="114300" lvl="1" indent="-114300" algn="l" defTabSz="533400">
            <a:lnSpc>
              <a:spcPct val="90000"/>
            </a:lnSpc>
            <a:spcBef>
              <a:spcPct val="0"/>
            </a:spcBef>
            <a:spcAft>
              <a:spcPct val="15000"/>
            </a:spcAft>
            <a:buChar char="••"/>
          </a:pPr>
          <a:r>
            <a:rPr lang="en-US" sz="1200" u="sng" kern="1200" dirty="0" smtClean="0">
              <a:hlinkClick xmlns:r="http://schemas.openxmlformats.org/officeDocument/2006/relationships" r:id="rId16"/>
            </a:rPr>
            <a:t>www.youtube.com/user/TheSoFGR</a:t>
          </a:r>
          <a:r>
            <a:rPr lang="en-US" sz="1200" u="none" kern="1200" dirty="0" smtClean="0"/>
            <a:t>   </a:t>
          </a:r>
          <a:r>
            <a:rPr lang="en-US" sz="1200" u="none" kern="1200" dirty="0" smtClean="0">
              <a:hlinkClick xmlns:r="http://schemas.openxmlformats.org/officeDocument/2006/relationships" r:id="rId17"/>
            </a:rPr>
            <a:t>…/</a:t>
          </a:r>
          <a:r>
            <a:rPr lang="en-US" sz="1200" u="sng" kern="1200" dirty="0" smtClean="0">
              <a:hlinkClick xmlns:r="http://schemas.openxmlformats.org/officeDocument/2006/relationships" r:id="rId17"/>
            </a:rPr>
            <a:t>Tech</a:t>
          </a:r>
          <a:endParaRPr lang="el-GR" sz="1200" kern="1200" dirty="0"/>
        </a:p>
        <a:p>
          <a:pPr marL="114300" lvl="1" indent="-114300" algn="l" defTabSz="533400">
            <a:lnSpc>
              <a:spcPct val="90000"/>
            </a:lnSpc>
            <a:spcBef>
              <a:spcPct val="0"/>
            </a:spcBef>
            <a:spcAft>
              <a:spcPct val="15000"/>
            </a:spcAft>
            <a:buChar char="••"/>
          </a:pPr>
          <a:r>
            <a:rPr lang="en-US" sz="1200" u="sng" kern="1200" dirty="0" smtClean="0">
              <a:hlinkClick xmlns:r="http://schemas.openxmlformats.org/officeDocument/2006/relationships" r:id="rId18"/>
            </a:rPr>
            <a:t>www.vimeo.com/user7627267</a:t>
          </a:r>
          <a:r>
            <a:rPr lang="en-US" sz="1200" u="none" kern="1200" dirty="0" smtClean="0"/>
            <a:t>   </a:t>
          </a:r>
          <a:r>
            <a:rPr lang="en-US" sz="1200" u="none" kern="1200" dirty="0" smtClean="0">
              <a:hlinkClick xmlns:r="http://schemas.openxmlformats.org/officeDocument/2006/relationships" r:id="rId19"/>
            </a:rPr>
            <a:t>…/</a:t>
          </a:r>
          <a:r>
            <a:rPr lang="en-US" sz="1200" u="sng" kern="1200" dirty="0" err="1" smtClean="0">
              <a:hlinkClick xmlns:r="http://schemas.openxmlformats.org/officeDocument/2006/relationships" r:id="rId19"/>
            </a:rPr>
            <a:t>EcoTrip</a:t>
          </a:r>
          <a:endParaRPr lang="el-GR" sz="1200" kern="1200" dirty="0"/>
        </a:p>
      </dsp:txBody>
      <dsp:txXfrm rot="-5400000">
        <a:off x="2242344" y="3053082"/>
        <a:ext cx="4386629" cy="647036"/>
      </dsp:txXfrm>
    </dsp:sp>
    <dsp:sp modelId="{6BF50E15-20FC-4476-8174-009BABD39D6E}">
      <dsp:nvSpPr>
        <dsp:cNvPr id="0" name=""/>
        <dsp:cNvSpPr/>
      </dsp:nvSpPr>
      <dsp:spPr>
        <a:xfrm>
          <a:off x="270204" y="3203123"/>
          <a:ext cx="1997519" cy="42862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videos</a:t>
          </a:r>
          <a:endParaRPr lang="el-GR" sz="2000" kern="1200" dirty="0"/>
        </a:p>
      </dsp:txBody>
      <dsp:txXfrm>
        <a:off x="291128" y="3224047"/>
        <a:ext cx="1955671" cy="386774"/>
      </dsp:txXfrm>
    </dsp:sp>
    <dsp:sp modelId="{52FB8B88-13E2-4AD2-9BA9-AD880F7331B9}">
      <dsp:nvSpPr>
        <dsp:cNvPr id="0" name=""/>
        <dsp:cNvSpPr/>
      </dsp:nvSpPr>
      <dsp:spPr>
        <a:xfrm rot="5400000">
          <a:off x="4094638" y="1919834"/>
          <a:ext cx="717042" cy="442163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u="sng" kern="1200" dirty="0" smtClean="0">
              <a:hlinkClick xmlns:r="http://schemas.openxmlformats.org/officeDocument/2006/relationships" r:id="rId20"/>
            </a:rPr>
            <a:t>twitter.com/</a:t>
          </a:r>
          <a:r>
            <a:rPr lang="en-US" sz="1200" u="sng" kern="1200" dirty="0" err="1" smtClean="0">
              <a:hlinkClick xmlns:r="http://schemas.openxmlformats.org/officeDocument/2006/relationships" r:id="rId20"/>
            </a:rPr>
            <a:t>future_school</a:t>
          </a:r>
          <a:endParaRPr lang="el-GR" sz="1200" kern="1200" dirty="0"/>
        </a:p>
      </dsp:txBody>
      <dsp:txXfrm rot="-5400000">
        <a:off x="2242344" y="3807132"/>
        <a:ext cx="4386629" cy="647036"/>
      </dsp:txXfrm>
    </dsp:sp>
    <dsp:sp modelId="{8E879CD6-8B07-420D-BD46-41F507B0667D}">
      <dsp:nvSpPr>
        <dsp:cNvPr id="0" name=""/>
        <dsp:cNvSpPr/>
      </dsp:nvSpPr>
      <dsp:spPr>
        <a:xfrm>
          <a:off x="244824" y="3916339"/>
          <a:ext cx="1997519" cy="42862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twitter</a:t>
          </a:r>
          <a:endParaRPr lang="el-GR" sz="2000" kern="1200" dirty="0"/>
        </a:p>
      </dsp:txBody>
      <dsp:txXfrm>
        <a:off x="265748" y="3937263"/>
        <a:ext cx="1955671" cy="386774"/>
      </dsp:txXfrm>
    </dsp:sp>
    <dsp:sp modelId="{29EE5C15-C3EE-4545-9112-844EB1B2A9D8}">
      <dsp:nvSpPr>
        <dsp:cNvPr id="0" name=""/>
        <dsp:cNvSpPr/>
      </dsp:nvSpPr>
      <dsp:spPr>
        <a:xfrm rot="5400000">
          <a:off x="4094638" y="2673885"/>
          <a:ext cx="717042" cy="442163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u="sng" kern="1200" dirty="0" smtClean="0">
              <a:hlinkClick xmlns:r="http://schemas.openxmlformats.org/officeDocument/2006/relationships" r:id="rId21"/>
            </a:rPr>
            <a:t>www.facebook.com/DoukaSchool</a:t>
          </a:r>
          <a:endParaRPr lang="el-GR" sz="1200" kern="1200" dirty="0"/>
        </a:p>
        <a:p>
          <a:pPr marL="114300" lvl="1" indent="-114300" algn="l" defTabSz="533400">
            <a:lnSpc>
              <a:spcPct val="90000"/>
            </a:lnSpc>
            <a:spcBef>
              <a:spcPct val="0"/>
            </a:spcBef>
            <a:spcAft>
              <a:spcPct val="15000"/>
            </a:spcAft>
            <a:buChar char="••"/>
          </a:pPr>
          <a:r>
            <a:rPr lang="en-US" sz="1200" u="sng" kern="1200" dirty="0" smtClean="0">
              <a:hlinkClick xmlns:r="http://schemas.openxmlformats.org/officeDocument/2006/relationships" r:id="rId22"/>
            </a:rPr>
            <a:t>www.facebook.com/SofGR</a:t>
          </a:r>
          <a:endParaRPr lang="el-GR" sz="1200" kern="1200" dirty="0"/>
        </a:p>
        <a:p>
          <a:pPr marL="114300" lvl="1" indent="-114300" algn="l" defTabSz="533400">
            <a:lnSpc>
              <a:spcPct val="90000"/>
            </a:lnSpc>
            <a:spcBef>
              <a:spcPct val="0"/>
            </a:spcBef>
            <a:spcAft>
              <a:spcPct val="15000"/>
            </a:spcAft>
            <a:buChar char="••"/>
          </a:pPr>
          <a:r>
            <a:rPr lang="en-US" sz="1200" kern="1200" dirty="0" smtClean="0">
              <a:hlinkClick xmlns:r="http://schemas.openxmlformats.org/officeDocument/2006/relationships" r:id="rId23"/>
            </a:rPr>
            <a:t>www.facebook.com/groups/246992215315958</a:t>
          </a:r>
          <a:r>
            <a:rPr lang="en-US" sz="1200" kern="1200" dirty="0" smtClean="0"/>
            <a:t> </a:t>
          </a:r>
          <a:endParaRPr lang="el-GR" sz="1200" kern="1200" dirty="0"/>
        </a:p>
      </dsp:txBody>
      <dsp:txXfrm rot="-5400000">
        <a:off x="2242344" y="4561183"/>
        <a:ext cx="4386629" cy="647036"/>
      </dsp:txXfrm>
    </dsp:sp>
    <dsp:sp modelId="{58AFFFFE-31E5-43DE-832F-CDD354854526}">
      <dsp:nvSpPr>
        <dsp:cNvPr id="0" name=""/>
        <dsp:cNvSpPr/>
      </dsp:nvSpPr>
      <dsp:spPr>
        <a:xfrm>
          <a:off x="244824" y="4670389"/>
          <a:ext cx="1997519" cy="42862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err="1" smtClean="0"/>
            <a:t>facebook</a:t>
          </a:r>
          <a:endParaRPr lang="el-GR" sz="2000" kern="1200" dirty="0"/>
        </a:p>
      </dsp:txBody>
      <dsp:txXfrm>
        <a:off x="265748" y="4691313"/>
        <a:ext cx="1955671" cy="38677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B145D8-409D-4880-87E9-E3F6D7635A48}" type="datetimeFigureOut">
              <a:rPr lang="el-GR" smtClean="0"/>
              <a:t>3/7/2012</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3205BE-579A-4F78-9A5E-643BB054FECA}" type="slidenum">
              <a:rPr lang="el-GR" smtClean="0"/>
              <a:t>‹#›</a:t>
            </a:fld>
            <a:endParaRPr lang="el-GR"/>
          </a:p>
        </p:txBody>
      </p:sp>
    </p:spTree>
    <p:extLst>
      <p:ext uri="{BB962C8B-B14F-4D97-AF65-F5344CB8AC3E}">
        <p14:creationId xmlns:p14="http://schemas.microsoft.com/office/powerpoint/2010/main" val="1551803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AB0571F7-C0F0-48C3-B2A9-0525CCD7FAD8}" type="datetimeFigureOut">
              <a:rPr lang="el-GR" smtClean="0"/>
              <a:t>3/7/2012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44EDFD4-F4D7-4AF7-8075-9DE815197499}" type="slidenum">
              <a:rPr lang="el-GR" smtClean="0"/>
              <a:t>‹#›</a:t>
            </a:fld>
            <a:endParaRPr lang="el-GR"/>
          </a:p>
        </p:txBody>
      </p:sp>
    </p:spTree>
    <p:extLst>
      <p:ext uri="{BB962C8B-B14F-4D97-AF65-F5344CB8AC3E}">
        <p14:creationId xmlns:p14="http://schemas.microsoft.com/office/powerpoint/2010/main" val="1114800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B0571F7-C0F0-48C3-B2A9-0525CCD7FAD8}" type="datetimeFigureOut">
              <a:rPr lang="el-GR" smtClean="0"/>
              <a:t>3/7/2012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44EDFD4-F4D7-4AF7-8075-9DE815197499}" type="slidenum">
              <a:rPr lang="el-GR" smtClean="0"/>
              <a:t>‹#›</a:t>
            </a:fld>
            <a:endParaRPr lang="el-GR"/>
          </a:p>
        </p:txBody>
      </p:sp>
    </p:spTree>
    <p:extLst>
      <p:ext uri="{BB962C8B-B14F-4D97-AF65-F5344CB8AC3E}">
        <p14:creationId xmlns:p14="http://schemas.microsoft.com/office/powerpoint/2010/main" val="224271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B0571F7-C0F0-48C3-B2A9-0525CCD7FAD8}" type="datetimeFigureOut">
              <a:rPr lang="el-GR" smtClean="0"/>
              <a:t>3/7/2012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44EDFD4-F4D7-4AF7-8075-9DE815197499}" type="slidenum">
              <a:rPr lang="el-GR" smtClean="0"/>
              <a:t>‹#›</a:t>
            </a:fld>
            <a:endParaRPr lang="el-GR"/>
          </a:p>
        </p:txBody>
      </p:sp>
    </p:spTree>
    <p:extLst>
      <p:ext uri="{BB962C8B-B14F-4D97-AF65-F5344CB8AC3E}">
        <p14:creationId xmlns:p14="http://schemas.microsoft.com/office/powerpoint/2010/main" val="550926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B0571F7-C0F0-48C3-B2A9-0525CCD7FAD8}" type="datetimeFigureOut">
              <a:rPr lang="el-GR" smtClean="0"/>
              <a:t>3/7/2012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44EDFD4-F4D7-4AF7-8075-9DE815197499}" type="slidenum">
              <a:rPr lang="el-GR" smtClean="0"/>
              <a:t>‹#›</a:t>
            </a:fld>
            <a:endParaRPr lang="el-GR"/>
          </a:p>
        </p:txBody>
      </p:sp>
    </p:spTree>
    <p:extLst>
      <p:ext uri="{BB962C8B-B14F-4D97-AF65-F5344CB8AC3E}">
        <p14:creationId xmlns:p14="http://schemas.microsoft.com/office/powerpoint/2010/main" val="103912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0571F7-C0F0-48C3-B2A9-0525CCD7FAD8}" type="datetimeFigureOut">
              <a:rPr lang="el-GR" smtClean="0"/>
              <a:t>3/7/2012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44EDFD4-F4D7-4AF7-8075-9DE815197499}" type="slidenum">
              <a:rPr lang="el-GR" smtClean="0"/>
              <a:t>‹#›</a:t>
            </a:fld>
            <a:endParaRPr lang="el-GR"/>
          </a:p>
        </p:txBody>
      </p:sp>
    </p:spTree>
    <p:extLst>
      <p:ext uri="{BB962C8B-B14F-4D97-AF65-F5344CB8AC3E}">
        <p14:creationId xmlns:p14="http://schemas.microsoft.com/office/powerpoint/2010/main" val="2109625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AB0571F7-C0F0-48C3-B2A9-0525CCD7FAD8}" type="datetimeFigureOut">
              <a:rPr lang="el-GR" smtClean="0"/>
              <a:t>3/7/2012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44EDFD4-F4D7-4AF7-8075-9DE815197499}" type="slidenum">
              <a:rPr lang="el-GR" smtClean="0"/>
              <a:t>‹#›</a:t>
            </a:fld>
            <a:endParaRPr lang="el-GR"/>
          </a:p>
        </p:txBody>
      </p:sp>
    </p:spTree>
    <p:extLst>
      <p:ext uri="{BB962C8B-B14F-4D97-AF65-F5344CB8AC3E}">
        <p14:creationId xmlns:p14="http://schemas.microsoft.com/office/powerpoint/2010/main" val="727256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AB0571F7-C0F0-48C3-B2A9-0525CCD7FAD8}" type="datetimeFigureOut">
              <a:rPr lang="el-GR" smtClean="0"/>
              <a:t>3/7/2012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44EDFD4-F4D7-4AF7-8075-9DE815197499}" type="slidenum">
              <a:rPr lang="el-GR" smtClean="0"/>
              <a:t>‹#›</a:t>
            </a:fld>
            <a:endParaRPr lang="el-GR"/>
          </a:p>
        </p:txBody>
      </p:sp>
    </p:spTree>
    <p:extLst>
      <p:ext uri="{BB962C8B-B14F-4D97-AF65-F5344CB8AC3E}">
        <p14:creationId xmlns:p14="http://schemas.microsoft.com/office/powerpoint/2010/main" val="2272473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AB0571F7-C0F0-48C3-B2A9-0525CCD7FAD8}" type="datetimeFigureOut">
              <a:rPr lang="el-GR" smtClean="0"/>
              <a:t>3/7/2012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044EDFD4-F4D7-4AF7-8075-9DE815197499}" type="slidenum">
              <a:rPr lang="el-GR" smtClean="0"/>
              <a:t>‹#›</a:t>
            </a:fld>
            <a:endParaRPr lang="el-GR"/>
          </a:p>
        </p:txBody>
      </p:sp>
    </p:spTree>
    <p:extLst>
      <p:ext uri="{BB962C8B-B14F-4D97-AF65-F5344CB8AC3E}">
        <p14:creationId xmlns:p14="http://schemas.microsoft.com/office/powerpoint/2010/main" val="1510264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0571F7-C0F0-48C3-B2A9-0525CCD7FAD8}" type="datetimeFigureOut">
              <a:rPr lang="el-GR" smtClean="0"/>
              <a:t>3/7/2012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044EDFD4-F4D7-4AF7-8075-9DE815197499}" type="slidenum">
              <a:rPr lang="el-GR" smtClean="0"/>
              <a:t>‹#›</a:t>
            </a:fld>
            <a:endParaRPr lang="el-GR"/>
          </a:p>
        </p:txBody>
      </p:sp>
    </p:spTree>
    <p:extLst>
      <p:ext uri="{BB962C8B-B14F-4D97-AF65-F5344CB8AC3E}">
        <p14:creationId xmlns:p14="http://schemas.microsoft.com/office/powerpoint/2010/main" val="3700330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0571F7-C0F0-48C3-B2A9-0525CCD7FAD8}" type="datetimeFigureOut">
              <a:rPr lang="el-GR" smtClean="0"/>
              <a:t>3/7/2012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44EDFD4-F4D7-4AF7-8075-9DE815197499}" type="slidenum">
              <a:rPr lang="el-GR" smtClean="0"/>
              <a:t>‹#›</a:t>
            </a:fld>
            <a:endParaRPr lang="el-GR"/>
          </a:p>
        </p:txBody>
      </p:sp>
    </p:spTree>
    <p:extLst>
      <p:ext uri="{BB962C8B-B14F-4D97-AF65-F5344CB8AC3E}">
        <p14:creationId xmlns:p14="http://schemas.microsoft.com/office/powerpoint/2010/main" val="2747913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0571F7-C0F0-48C3-B2A9-0525CCD7FAD8}" type="datetimeFigureOut">
              <a:rPr lang="el-GR" smtClean="0"/>
              <a:t>3/7/2012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44EDFD4-F4D7-4AF7-8075-9DE815197499}" type="slidenum">
              <a:rPr lang="el-GR" smtClean="0"/>
              <a:t>‹#›</a:t>
            </a:fld>
            <a:endParaRPr lang="el-GR"/>
          </a:p>
        </p:txBody>
      </p:sp>
    </p:spTree>
    <p:extLst>
      <p:ext uri="{BB962C8B-B14F-4D97-AF65-F5344CB8AC3E}">
        <p14:creationId xmlns:p14="http://schemas.microsoft.com/office/powerpoint/2010/main" val="482093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0571F7-C0F0-48C3-B2A9-0525CCD7FAD8}" type="datetimeFigureOut">
              <a:rPr lang="el-GR" smtClean="0"/>
              <a:t>3/7/2012</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4EDFD4-F4D7-4AF7-8075-9DE815197499}" type="slidenum">
              <a:rPr lang="el-GR" smtClean="0"/>
              <a:t>‹#›</a:t>
            </a:fld>
            <a:endParaRPr lang="el-GR"/>
          </a:p>
        </p:txBody>
      </p:sp>
    </p:spTree>
    <p:extLst>
      <p:ext uri="{BB962C8B-B14F-4D97-AF65-F5344CB8AC3E}">
        <p14:creationId xmlns:p14="http://schemas.microsoft.com/office/powerpoint/2010/main" val="2310521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jpe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jpeg"/><Relationship Id="rId2" Type="http://schemas.openxmlformats.org/officeDocument/2006/relationships/image" Target="../media/image1.jpeg"/><Relationship Id="rId16"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19" Type="http://schemas.openxmlformats.org/officeDocument/2006/relationships/image" Target="../media/image2.jpe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jpeg"/><Relationship Id="rId7" Type="http://schemas.openxmlformats.org/officeDocument/2006/relationships/image" Target="../media/image39.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png"/><Relationship Id="rId9" Type="http://schemas.openxmlformats.org/officeDocument/2006/relationships/image" Target="../media/image41.jpeg"/></Relationships>
</file>

<file path=ppt/slides/_rels/slide2.xml.rels><?xml version="1.0" encoding="UTF-8" standalone="yes"?>
<Relationships xmlns="http://schemas.openxmlformats.org/package/2006/relationships"><Relationship Id="rId8" Type="http://schemas.openxmlformats.org/officeDocument/2006/relationships/hyperlink" Target="http://www.google.gr/imgres?imgurl=http://2.bp.blogspot.com/_Ah3r4Go4i5o/TQPmtv6K5wI/AAAAAAAABZU/0IG1K2ElOtA/s1600/dna_tv_08.jpg&amp;imgrefurl=http://paralia-paralia.blogspot.com/2010/12/paralia-tv-live.html&amp;usg=__mKyefojFkaXo9ldjVIm-c7wTnbI=&amp;h=360&amp;w=360&amp;sz=21&amp;hl=el&amp;start=1&amp;sig2=dPjg7pfvFDimd6X0nUEmLw&amp;zoom=1&amp;um=1&amp;itbs=1&amp;tbnid=2N4Ok-1ItdiP3M:&amp;tbnh=121&amp;tbnw=121&amp;prev=/images?q=tv&amp;um=1&amp;hl=el&amp;rlz=1W1RNTN_en&amp;tbm=isch&amp;ei=3zSYTbzfHcfIsgaZhK2tBQ" TargetMode="External"/><Relationship Id="rId13" Type="http://schemas.microsoft.com/office/2007/relationships/hdphoto" Target="../media/hdphoto1.wdp"/><Relationship Id="rId3" Type="http://schemas.openxmlformats.org/officeDocument/2006/relationships/image" Target="../media/image4.png"/><Relationship Id="rId7" Type="http://schemas.openxmlformats.org/officeDocument/2006/relationships/image" Target="../media/image6.jpeg"/><Relationship Id="rId12"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www.google.gr/imgres?imgurl=http://www.clangmann.net/2007_October_27/phone.jpg&amp;imgrefurl=http://www.clangmann.net/?cat=28&amp;usg=__Eccgothe-VDh8DjCp12PNRAuu2w=&amp;h=338&amp;w=400&amp;sz=47&amp;hl=el&amp;start=38&amp;sig2=NHPXs1SAwlzzPZVTYmHSKg&amp;zoom=1&amp;um=1&amp;itbs=1&amp;tbnid=H3LFq73x9p-QtM:&amp;tbnh=105&amp;tbnw=124&amp;prev=/images?q=phone&amp;start=20&amp;um=1&amp;hl=el&amp;sa=N&amp;rlz=1W1RNTN_en&amp;ndsp=20&amp;tbm=isch&amp;ei=mTSYTZ37IIXHtAaGhJm7CA" TargetMode="External"/><Relationship Id="rId11" Type="http://schemas.openxmlformats.org/officeDocument/2006/relationships/hyperlink" Target="http://www.google.gr/imgres?imgurl=http://www.slap.gr/wp-content/uploads/gmail_small.png&amp;imgrefurl=http://www.slap.gr/epikairotita/texnologia/ios-kiklofori-sto-gmail&amp;usg=__tPT0wzgRorLUZwYRoh0GulR3phE=&amp;h=311&amp;w=311&amp;sz=52&amp;hl=el&amp;start=7&amp;zoom=1&amp;um=1&amp;itbs=1&amp;tbnid=c7Xv3ianNJiPVM:&amp;tbnh=117&amp;tbnw=117&amp;prev=/images?q=mail&amp;um=1&amp;hl=el&amp;sa=N&amp;rlz=1W1RNTN_en&amp;tbm=isch&amp;ei=e9uZTfWAJceKswbSutXkBQ" TargetMode="External"/><Relationship Id="rId5" Type="http://schemas.openxmlformats.org/officeDocument/2006/relationships/image" Target="../media/image5.jpeg"/><Relationship Id="rId10" Type="http://schemas.openxmlformats.org/officeDocument/2006/relationships/image" Target="../media/image8.jpeg"/><Relationship Id="rId4" Type="http://schemas.openxmlformats.org/officeDocument/2006/relationships/hyperlink" Target="http://www.google.gr/imgres?imgurl=http://images01.olx.gr/ui/8/80/72/1282595109_114847872_2-i-phone-3gs---1282595109.jpg&amp;imgrefurl=http://messinia.olx.gr/i-phone-3gs-iid-114847872&amp;usg=__rhGJ57aBNM5diCVOnocSb2wmOlc=&amp;h=471&amp;w=482&amp;sz=43&amp;hl=el&amp;start=18&amp;sig2=j57PFS6rQX02_gDTsliPCg&amp;zoom=1&amp;um=1&amp;itbs=1&amp;tbnid=jpzq9A9xDQpnEM:&amp;tbnh=126&amp;tbnw=129&amp;prev=/images?q=phone&amp;um=1&amp;hl=el&amp;sa=N&amp;rlz=1W1RNTN_en&amp;tbm=isch&amp;ei=UjSYTdyHMs-SswaA84zHBQ" TargetMode="External"/><Relationship Id="rId9" Type="http://schemas.openxmlformats.org/officeDocument/2006/relationships/image" Target="../media/image7.jpeg"/><Relationship Id="rId1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48.png"/><Relationship Id="rId4" Type="http://schemas.openxmlformats.org/officeDocument/2006/relationships/image" Target="../media/image47.jpe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51.pn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hyperlink" Target="http://www.google.gr/imgres?imgurl=http://www.webtec.gr/home/images/stories/twitter.png&amp;imgrefurl=http://www.webtec.gr/&amp;usg=__QmlM8k1QKvFStvIJMjm3IoN_Pq4=&amp;h=256&amp;w=256&amp;sz=27&amp;hl=el&amp;start=3&amp;zoom=1&amp;um=1&amp;itbs=1&amp;tbnid=FbMT-lNSzauZsM:&amp;tbnh=111&amp;tbnw=111&amp;prev=/images?q=twitter&amp;um=1&amp;hl=el&amp;sa=N&amp;rlz=1W1RNTN_en&amp;tbm=isch&amp;ei=uciZTYvUEIzKswbDtojJBQ" TargetMode="External"/><Relationship Id="rId18" Type="http://schemas.openxmlformats.org/officeDocument/2006/relationships/image" Target="../media/image14.jpeg"/><Relationship Id="rId26" Type="http://schemas.openxmlformats.org/officeDocument/2006/relationships/image" Target="../media/image2.jpeg"/><Relationship Id="rId3" Type="http://schemas.openxmlformats.org/officeDocument/2006/relationships/image" Target="../media/image4.png"/><Relationship Id="rId21" Type="http://schemas.openxmlformats.org/officeDocument/2006/relationships/hyperlink" Target="http://www.google.gr/imgres?imgurl=http://eurodev.com.gr/images/linkedin.png&amp;imgrefurl=http://eurodev.com.gr/&amp;usg=__LqZLyV7ujxysOFzo7uoycEJdc08=&amp;h=512&amp;w=512&amp;sz=20&amp;hl=el&amp;start=10&amp;zoom=1&amp;um=1&amp;itbs=1&amp;tbnid=T8uxHOAoROVbGM:&amp;tbnh=131&amp;tbnw=131&amp;prev=/images?q=linkedin&amp;um=1&amp;hl=el&amp;rlz=1W1RNTN_en&amp;tbm=isch&amp;ei=jcmZTeaPJ4nEswaJh7HhBQ" TargetMode="External"/><Relationship Id="rId7" Type="http://schemas.openxmlformats.org/officeDocument/2006/relationships/hyperlink" Target="http://www.google.gr/imgres?imgurl=http://www.clangmann.net/2007_October_27/phone.jpg&amp;imgrefurl=http://www.clangmann.net/?cat=28&amp;usg=__Eccgothe-VDh8DjCp12PNRAuu2w=&amp;h=338&amp;w=400&amp;sz=47&amp;hl=el&amp;start=38&amp;sig2=NHPXs1SAwlzzPZVTYmHSKg&amp;zoom=1&amp;um=1&amp;itbs=1&amp;tbnid=H3LFq73x9p-QtM:&amp;tbnh=105&amp;tbnw=124&amp;prev=/images?q=phone&amp;start=20&amp;um=1&amp;hl=el&amp;sa=N&amp;rlz=1W1RNTN_en&amp;ndsp=20&amp;tbm=isch&amp;ei=mTSYTZ37IIXHtAaGhJm7CA" TargetMode="External"/><Relationship Id="rId12" Type="http://schemas.openxmlformats.org/officeDocument/2006/relationships/image" Target="../media/image11.jpeg"/><Relationship Id="rId17" Type="http://schemas.openxmlformats.org/officeDocument/2006/relationships/hyperlink" Target="http://www.google.gr/imgres?imgurl=http://blogs.sch.gr/goutas/files/2010/12/Facebook_icon.png&amp;imgrefurl=http://blogs.sch.gr/goutas/&amp;usg=__1dDvQ1-KrcHl4tpVTdNQgJFgPjw=&amp;h=512&amp;w=512&amp;sz=44&amp;hl=el&amp;start=4&amp;zoom=1&amp;um=1&amp;itbs=1&amp;tbnid=5DyhH8M7S3rMYM:&amp;tbnh=131&amp;tbnw=131&amp;prev=/images?q=facebook&amp;um=1&amp;hl=el&amp;rlz=1W1RNTN_en&amp;tbm=isch&amp;ei=CMmZTdLTHcHUtAb6ienFBQ" TargetMode="External"/><Relationship Id="rId25" Type="http://schemas.microsoft.com/office/2007/relationships/hdphoto" Target="../media/hdphoto1.wdp"/><Relationship Id="rId2" Type="http://schemas.openxmlformats.org/officeDocument/2006/relationships/image" Target="../media/image1.jpeg"/><Relationship Id="rId16" Type="http://schemas.openxmlformats.org/officeDocument/2006/relationships/image" Target="../media/image13.jpeg"/><Relationship Id="rId20"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8.jpeg"/><Relationship Id="rId24" Type="http://schemas.openxmlformats.org/officeDocument/2006/relationships/image" Target="../media/image9.png"/><Relationship Id="rId5" Type="http://schemas.openxmlformats.org/officeDocument/2006/relationships/hyperlink" Target="http://www.google.gr/imgres?imgurl=http://images01.olx.gr/ui/8/80/72/1282595109_114847872_2-i-phone-3gs---1282595109.jpg&amp;imgrefurl=http://messinia.olx.gr/i-phone-3gs-iid-114847872&amp;usg=__rhGJ57aBNM5diCVOnocSb2wmOlc=&amp;h=471&amp;w=482&amp;sz=43&amp;hl=el&amp;start=18&amp;sig2=j57PFS6rQX02_gDTsliPCg&amp;zoom=1&amp;um=1&amp;itbs=1&amp;tbnid=jpzq9A9xDQpnEM:&amp;tbnh=126&amp;tbnw=129&amp;prev=/images?q=phone&amp;um=1&amp;hl=el&amp;sa=N&amp;rlz=1W1RNTN_en&amp;tbm=isch&amp;ei=UjSYTdyHMs-SswaA84zHBQ" TargetMode="External"/><Relationship Id="rId15" Type="http://schemas.openxmlformats.org/officeDocument/2006/relationships/hyperlink" Target="http://www.google.gr/imgres?imgurl=http://www.sofokleous10.gr/portal2/images/stories/twitter.jpg&amp;imgrefurl=http://www.sofokleous10.gr/portal2/diethnoi/diethnoi/-----twitter--2011021033507/&amp;usg=__5Vf82nX6Fu2YfYZyFRQ9TbyAwDQ=&amp;h=300&amp;w=300&amp;sz=17&amp;hl=el&amp;start=5&amp;zoom=1&amp;um=1&amp;itbs=1&amp;tbnid=QcjYv11RsNV18M:&amp;tbnh=116&amp;tbnw=116&amp;prev=/images?q=twitter&amp;um=1&amp;hl=el&amp;sa=N&amp;rlz=1W1RNTN_en&amp;tbm=isch&amp;ei=uciZTYvUEIzKswbDtojJBQ" TargetMode="External"/><Relationship Id="rId23" Type="http://schemas.openxmlformats.org/officeDocument/2006/relationships/hyperlink" Target="http://www.google.gr/imgres?imgurl=http://www.slap.gr/wp-content/uploads/gmail_small.png&amp;imgrefurl=http://www.slap.gr/epikairotita/texnologia/ios-kiklofori-sto-gmail&amp;usg=__tPT0wzgRorLUZwYRoh0GulR3phE=&amp;h=311&amp;w=311&amp;sz=52&amp;hl=el&amp;start=7&amp;zoom=1&amp;um=1&amp;itbs=1&amp;tbnid=c7Xv3ianNJiPVM:&amp;tbnh=117&amp;tbnw=117&amp;prev=/images?q=mail&amp;um=1&amp;hl=el&amp;sa=N&amp;rlz=1W1RNTN_en&amp;tbm=isch&amp;ei=e9uZTfWAJceKswbSutXkBQ" TargetMode="External"/><Relationship Id="rId10" Type="http://schemas.openxmlformats.org/officeDocument/2006/relationships/image" Target="../media/image7.jpeg"/><Relationship Id="rId19" Type="http://schemas.openxmlformats.org/officeDocument/2006/relationships/hyperlink" Target="http://www.google.gr/imgres?imgurl=http://www.technologos.eu/wp-content/uploads/2010/04/youtube-logo.png&amp;imgrefurl=http://www.technologos.eu/?tag=youtube&amp;usg=__Hsm1G_Sibj-6hzQ0r-qnzFVBfqI=&amp;h=424&amp;w=640&amp;sz=191&amp;hl=el&amp;start=1&amp;zoom=1&amp;um=1&amp;itbs=1&amp;tbnid=NLKLllaxCevhfM:&amp;tbnh=91&amp;tbnw=137&amp;prev=/images?q=youtube&amp;um=1&amp;hl=el&amp;rlz=1W1RNTN_en&amp;tbm=isch&amp;ei=aMmZTce8JIzEsgbD_dDfBQ" TargetMode="External"/><Relationship Id="rId4" Type="http://schemas.openxmlformats.org/officeDocument/2006/relationships/image" Target="../media/image10.jpeg"/><Relationship Id="rId9" Type="http://schemas.openxmlformats.org/officeDocument/2006/relationships/hyperlink" Target="http://www.google.gr/imgres?imgurl=http://2.bp.blogspot.com/_Ah3r4Go4i5o/TQPmtv6K5wI/AAAAAAAABZU/0IG1K2ElOtA/s1600/dna_tv_08.jpg&amp;imgrefurl=http://paralia-paralia.blogspot.com/2010/12/paralia-tv-live.html&amp;usg=__mKyefojFkaXo9ldjVIm-c7wTnbI=&amp;h=360&amp;w=360&amp;sz=21&amp;hl=el&amp;start=1&amp;sig2=dPjg7pfvFDimd6X0nUEmLw&amp;zoom=1&amp;um=1&amp;itbs=1&amp;tbnid=2N4Ok-1ItdiP3M:&amp;tbnh=121&amp;tbnw=121&amp;prev=/images?q=tv&amp;um=1&amp;hl=el&amp;rlz=1W1RNTN_en&amp;tbm=isch&amp;ei=3zSYTbzfHcfIsgaZhK2tBQ" TargetMode="External"/><Relationship Id="rId14" Type="http://schemas.openxmlformats.org/officeDocument/2006/relationships/image" Target="../media/image12.jpeg"/><Relationship Id="rId22"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6856" y="2276872"/>
            <a:ext cx="9252520" cy="1200329"/>
          </a:xfrm>
          <a:prstGeom prst="rect">
            <a:avLst/>
          </a:prstGeom>
        </p:spPr>
        <p:txBody>
          <a:bodyPr wrap="square">
            <a:spAutoFit/>
          </a:bodyPr>
          <a:lstStyle/>
          <a:p>
            <a:pPr algn="ctr"/>
            <a:r>
              <a:rPr lang="el-GR" sz="3600"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Χτίζοντας Παιδεία Κοινωνικών Δικτύων </a:t>
            </a:r>
            <a:endParaRPr lang="en-US" sz="3600"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endParaRPr>
          </a:p>
          <a:p>
            <a:pPr algn="ctr"/>
            <a:r>
              <a:rPr lang="el-GR" sz="3600"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σε </a:t>
            </a:r>
            <a:r>
              <a:rPr lang="el-GR" sz="3600"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έναν Εκπαιδευτικό Οργανισμό</a:t>
            </a:r>
          </a:p>
        </p:txBody>
      </p:sp>
      <p:sp>
        <p:nvSpPr>
          <p:cNvPr id="4" name="Rectangle 3"/>
          <p:cNvSpPr/>
          <p:nvPr/>
        </p:nvSpPr>
        <p:spPr>
          <a:xfrm>
            <a:off x="5076056" y="5931277"/>
            <a:ext cx="3672408" cy="954107"/>
          </a:xfrm>
          <a:prstGeom prst="rect">
            <a:avLst/>
          </a:prstGeom>
        </p:spPr>
        <p:txBody>
          <a:bodyPr wrap="square">
            <a:spAutoFit/>
          </a:bodyPr>
          <a:lstStyle/>
          <a:p>
            <a:pPr algn="r"/>
            <a:r>
              <a:rPr lang="el-GR" sz="2400" dirty="0"/>
              <a:t>Κωνσταντίνος </a:t>
            </a:r>
            <a:r>
              <a:rPr lang="el-GR" sz="2400" dirty="0" smtClean="0"/>
              <a:t>Δούκας</a:t>
            </a:r>
            <a:r>
              <a:rPr lang="en-US" dirty="0" smtClean="0"/>
              <a:t> </a:t>
            </a:r>
          </a:p>
          <a:p>
            <a:pPr algn="r"/>
            <a:r>
              <a:rPr lang="el-GR" dirty="0" smtClean="0"/>
              <a:t>Εκπαιδευτήρια Δούκα</a:t>
            </a:r>
            <a:endParaRPr lang="en-US" dirty="0" smtClean="0"/>
          </a:p>
          <a:p>
            <a:pPr algn="r"/>
            <a:r>
              <a:rPr lang="en-US" sz="1400" dirty="0" smtClean="0"/>
              <a:t>27 </a:t>
            </a:r>
            <a:r>
              <a:rPr lang="el-GR" sz="1400" dirty="0" smtClean="0"/>
              <a:t>Ιουνίου 2012</a:t>
            </a:r>
            <a:endParaRPr lang="el-GR" sz="1400" dirty="0"/>
          </a:p>
        </p:txBody>
      </p:sp>
      <p:pic>
        <p:nvPicPr>
          <p:cNvPr id="5"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6" name="Picture 5" descr="banner Μάθηση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528" y="6002468"/>
            <a:ext cx="3797424" cy="810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34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979712" y="1916832"/>
            <a:ext cx="7164288" cy="2431435"/>
          </a:xfrm>
          <a:prstGeom prst="rect">
            <a:avLst/>
          </a:prstGeom>
          <a:solidFill>
            <a:schemeClr val="bg1">
              <a:alpha val="47000"/>
            </a:schemeClr>
          </a:solidFill>
        </p:spPr>
        <p:txBody>
          <a:bodyPr wrap="square" rtlCol="0">
            <a:spAutoFit/>
          </a:bodyPr>
          <a:lstStyle/>
          <a:p>
            <a:pPr algn="ctr"/>
            <a:endParaRPr lang="el-GR" sz="2400" dirty="0" smtClean="0"/>
          </a:p>
          <a:p>
            <a:pPr algn="ctr"/>
            <a:r>
              <a:rPr lang="el-GR" sz="2800" b="1" dirty="0"/>
              <a:t>Ε</a:t>
            </a:r>
            <a:r>
              <a:rPr lang="el-GR" sz="2800" b="1" dirty="0" smtClean="0"/>
              <a:t>ίναι απαραίτητη </a:t>
            </a:r>
            <a:r>
              <a:rPr lang="el-GR" sz="2800" b="1" dirty="0"/>
              <a:t>η</a:t>
            </a:r>
            <a:r>
              <a:rPr lang="el-GR" sz="2800" b="1" dirty="0" smtClean="0"/>
              <a:t> ύπαρξη επίσημης </a:t>
            </a:r>
          </a:p>
          <a:p>
            <a:pPr algn="ctr"/>
            <a:r>
              <a:rPr lang="el-GR" sz="2800" b="1" dirty="0" smtClean="0"/>
              <a:t>και </a:t>
            </a:r>
            <a:r>
              <a:rPr lang="el-GR" sz="2800" b="1" dirty="0" smtClean="0">
                <a:solidFill>
                  <a:srgbClr val="FF0000"/>
                </a:solidFill>
              </a:rPr>
              <a:t>οργανωμένης προσπάθειας </a:t>
            </a:r>
          </a:p>
          <a:p>
            <a:pPr algn="ctr"/>
            <a:r>
              <a:rPr lang="el-GR" sz="2800" b="1" dirty="0" smtClean="0">
                <a:solidFill>
                  <a:srgbClr val="FF0000"/>
                </a:solidFill>
              </a:rPr>
              <a:t>α ξ ι ο π ο ί η σ η ς   </a:t>
            </a:r>
            <a:r>
              <a:rPr lang="el-GR" sz="2800" b="1" dirty="0"/>
              <a:t>των μέσων αυτών </a:t>
            </a:r>
          </a:p>
          <a:p>
            <a:pPr algn="ctr"/>
            <a:r>
              <a:rPr lang="el-GR" sz="2800" b="1" dirty="0" smtClean="0"/>
              <a:t>στην  </a:t>
            </a:r>
            <a:r>
              <a:rPr lang="el-GR" sz="2800" b="1" dirty="0" smtClean="0">
                <a:solidFill>
                  <a:srgbClr val="FF0000"/>
                </a:solidFill>
              </a:rPr>
              <a:t>ε κ π α ί δ ε υ σ η  </a:t>
            </a:r>
          </a:p>
          <a:p>
            <a:endParaRPr lang="el-GR" sz="1600" dirty="0"/>
          </a:p>
        </p:txBody>
      </p:sp>
      <p:pic>
        <p:nvPicPr>
          <p:cNvPr id="5"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766472" y="-8598"/>
            <a:ext cx="3377528" cy="461665"/>
          </a:xfrm>
          <a:prstGeom prst="rect">
            <a:avLst/>
          </a:prstGeom>
          <a:noFill/>
        </p:spPr>
        <p:txBody>
          <a:bodyPr wrap="none" rtlCol="0">
            <a:spAutoFit/>
          </a:bodyPr>
          <a:lstStyle/>
          <a:p>
            <a:r>
              <a:rPr lang="el-GR" sz="2400"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Ο ρόλος της εκπαίδευσης</a:t>
            </a:r>
            <a:endParaRPr lang="el-GR" sz="2400"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34623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498006" y="0"/>
            <a:ext cx="6624737" cy="747713"/>
          </a:xfrm>
          <a:noFill/>
          <a:ln w="9525">
            <a:noFill/>
            <a:miter lim="800000"/>
            <a:headEnd/>
            <a:tailEnd/>
          </a:ln>
        </p:spPr>
        <p:txBody>
          <a:bodyPr vert="horz" wrap="square" lIns="91440" tIns="45720" rIns="91440" bIns="45720" numCol="1" anchor="ctr" anchorCtr="0" compatLnSpc="1">
            <a:prstTxWarp prst="textNoShape">
              <a:avLst/>
            </a:prstTxWarp>
          </a:bodyPr>
          <a:lstStyle/>
          <a:p>
            <a:pPr algn="r"/>
            <a:r>
              <a:rPr lang="el-GR" sz="2600" b="1" dirty="0" smtClean="0">
                <a:solidFill>
                  <a:schemeClr val="bg1"/>
                </a:solidFill>
              </a:rPr>
              <a:t>Κοινωνική δικτύωση: ενδεικτικές χρήσεις</a:t>
            </a:r>
          </a:p>
        </p:txBody>
      </p:sp>
      <p:sp>
        <p:nvSpPr>
          <p:cNvPr id="3" name="Content Placeholder 2"/>
          <p:cNvSpPr>
            <a:spLocks noGrp="1"/>
          </p:cNvSpPr>
          <p:nvPr>
            <p:ph idx="1"/>
          </p:nvPr>
        </p:nvSpPr>
        <p:spPr>
          <a:xfrm>
            <a:off x="1259632" y="1556792"/>
            <a:ext cx="7884368" cy="4320480"/>
          </a:xfrm>
          <a:solidFill>
            <a:schemeClr val="bg1">
              <a:alpha val="44000"/>
            </a:schemeClr>
          </a:solidFill>
        </p:spPr>
        <p:txBody>
          <a:bodyPr>
            <a:noAutofit/>
          </a:bodyPr>
          <a:lstStyle/>
          <a:p>
            <a:pPr>
              <a:spcBef>
                <a:spcPts val="900"/>
              </a:spcBef>
            </a:pPr>
            <a:r>
              <a:rPr lang="el-GR" sz="2400" dirty="0" smtClean="0"/>
              <a:t>Αξιοποίηση διαδικτυακών </a:t>
            </a:r>
            <a:r>
              <a:rPr lang="el-GR" sz="2400" b="1" dirty="0"/>
              <a:t>πόρων</a:t>
            </a:r>
            <a:r>
              <a:rPr lang="el-GR" sz="2400" dirty="0" smtClean="0"/>
              <a:t> και </a:t>
            </a:r>
            <a:r>
              <a:rPr lang="el-GR" sz="2400" dirty="0" err="1" smtClean="0"/>
              <a:t>οπτικο</a:t>
            </a:r>
            <a:r>
              <a:rPr lang="el-GR" sz="2400" dirty="0" smtClean="0"/>
              <a:t>-ακουστικού υλικού</a:t>
            </a:r>
          </a:p>
          <a:p>
            <a:pPr>
              <a:spcBef>
                <a:spcPts val="900"/>
              </a:spcBef>
            </a:pPr>
            <a:r>
              <a:rPr lang="el-GR" sz="2400" dirty="0" smtClean="0"/>
              <a:t>Διαμοιρασμός </a:t>
            </a:r>
            <a:r>
              <a:rPr lang="el-GR" sz="2400" b="1" dirty="0"/>
              <a:t>διαδικτυακών διευθύνσεων </a:t>
            </a:r>
            <a:r>
              <a:rPr lang="el-GR" sz="2400" dirty="0" smtClean="0"/>
              <a:t>ιστοσελίδων και πηγών</a:t>
            </a:r>
          </a:p>
          <a:p>
            <a:pPr>
              <a:spcBef>
                <a:spcPts val="900"/>
              </a:spcBef>
            </a:pPr>
            <a:r>
              <a:rPr lang="el-GR" sz="2400" dirty="0" smtClean="0"/>
              <a:t>Χρήση </a:t>
            </a:r>
            <a:r>
              <a:rPr lang="el-GR" sz="2400" b="1" dirty="0"/>
              <a:t>συνεργατικών εργαλείων </a:t>
            </a:r>
            <a:r>
              <a:rPr lang="el-GR" sz="2400" dirty="0" smtClean="0"/>
              <a:t>στην εκπαιδευτική διαδικασία</a:t>
            </a:r>
            <a:endParaRPr lang="el-GR" sz="2400" dirty="0"/>
          </a:p>
          <a:p>
            <a:pPr>
              <a:spcBef>
                <a:spcPts val="900"/>
              </a:spcBef>
            </a:pPr>
            <a:r>
              <a:rPr lang="el-GR" sz="2400" dirty="0" smtClean="0"/>
              <a:t>Κάθε μορφής </a:t>
            </a:r>
            <a:r>
              <a:rPr lang="el-GR" sz="2400" b="1" dirty="0"/>
              <a:t>επικοινωνία</a:t>
            </a:r>
            <a:r>
              <a:rPr lang="el-GR" sz="2400" dirty="0" smtClean="0"/>
              <a:t> «1:1» «1:ν», «</a:t>
            </a:r>
            <a:r>
              <a:rPr lang="el-GR" sz="2400" dirty="0" err="1" smtClean="0"/>
              <a:t>ν:ν</a:t>
            </a:r>
            <a:r>
              <a:rPr lang="el-GR" sz="2400" dirty="0" smtClean="0"/>
              <a:t>»</a:t>
            </a:r>
          </a:p>
          <a:p>
            <a:pPr>
              <a:spcBef>
                <a:spcPts val="900"/>
              </a:spcBef>
            </a:pPr>
            <a:r>
              <a:rPr lang="el-GR" sz="2400" dirty="0" smtClean="0"/>
              <a:t>Δημιουργία κάθε είδους </a:t>
            </a:r>
            <a:r>
              <a:rPr lang="el-GR" sz="2400" b="1" dirty="0"/>
              <a:t>κοινοτήτων πρακτικής</a:t>
            </a:r>
            <a:r>
              <a:rPr lang="el-GR" sz="2400" dirty="0" smtClean="0"/>
              <a:t>, οποιουδήποτε μεγέθους, ανεξαρτήτου τόπου και χρόνου</a:t>
            </a:r>
          </a:p>
        </p:txBody>
      </p:sp>
      <p:pic>
        <p:nvPicPr>
          <p:cNvPr id="6"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4009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621499" y="1484784"/>
            <a:ext cx="8532440" cy="3096344"/>
          </a:xfrm>
          <a:solidFill>
            <a:schemeClr val="bg1">
              <a:alpha val="41000"/>
            </a:schemeClr>
          </a:solidFill>
        </p:spPr>
        <p:txBody>
          <a:bodyPr>
            <a:normAutofit lnSpcReduction="10000"/>
          </a:bodyPr>
          <a:lstStyle/>
          <a:p>
            <a:pPr>
              <a:spcBef>
                <a:spcPts val="1200"/>
              </a:spcBef>
            </a:pPr>
            <a:r>
              <a:rPr lang="el-GR" sz="2400" b="1" dirty="0" smtClean="0"/>
              <a:t>Απώλεια </a:t>
            </a:r>
            <a:r>
              <a:rPr lang="el-GR" sz="2400" b="1" dirty="0" err="1" smtClean="0"/>
              <a:t>ιδιωτικότητας</a:t>
            </a:r>
            <a:r>
              <a:rPr lang="el-GR" sz="2400" b="1" dirty="0" smtClean="0"/>
              <a:t> </a:t>
            </a:r>
            <a:r>
              <a:rPr lang="el-GR" sz="2400" dirty="0" smtClean="0"/>
              <a:t>μέσω δημοσίευσης προσωπικών δεδομένων </a:t>
            </a:r>
          </a:p>
          <a:p>
            <a:pPr>
              <a:spcBef>
                <a:spcPts val="1200"/>
              </a:spcBef>
            </a:pPr>
            <a:r>
              <a:rPr lang="el-GR" sz="2400" b="1" dirty="0" smtClean="0"/>
              <a:t>Παρενόχληση</a:t>
            </a:r>
            <a:r>
              <a:rPr lang="el-GR" sz="2400" dirty="0"/>
              <a:t> </a:t>
            </a:r>
            <a:r>
              <a:rPr lang="el-GR" sz="2400" dirty="0" smtClean="0"/>
              <a:t>(</a:t>
            </a:r>
            <a:r>
              <a:rPr lang="en-US" sz="2400" dirty="0" smtClean="0"/>
              <a:t>Cyber bulling </a:t>
            </a:r>
            <a:r>
              <a:rPr lang="el-GR" sz="2400" dirty="0" smtClean="0"/>
              <a:t>)</a:t>
            </a:r>
            <a:endParaRPr lang="en-US" sz="2400" dirty="0" smtClean="0"/>
          </a:p>
          <a:p>
            <a:pPr>
              <a:spcBef>
                <a:spcPts val="1200"/>
              </a:spcBef>
            </a:pPr>
            <a:r>
              <a:rPr lang="el-GR" sz="2400" dirty="0" smtClean="0"/>
              <a:t>Δημιουργία ψεύτικων </a:t>
            </a:r>
            <a:r>
              <a:rPr lang="en-US" sz="2400" dirty="0" smtClean="0"/>
              <a:t>profile </a:t>
            </a:r>
            <a:r>
              <a:rPr lang="el-GR" sz="2400" dirty="0" smtClean="0"/>
              <a:t>και</a:t>
            </a:r>
            <a:r>
              <a:rPr lang="en-US" sz="2400" dirty="0" smtClean="0"/>
              <a:t> </a:t>
            </a:r>
            <a:r>
              <a:rPr lang="el-GR" sz="2400" b="1" dirty="0"/>
              <a:t>κ</a:t>
            </a:r>
            <a:r>
              <a:rPr lang="el-GR" sz="2400" b="1" dirty="0" smtClean="0"/>
              <a:t>λοπή ταυτότητας</a:t>
            </a:r>
            <a:endParaRPr lang="el-GR" sz="2400" dirty="0" smtClean="0"/>
          </a:p>
          <a:p>
            <a:pPr>
              <a:spcBef>
                <a:spcPts val="1200"/>
              </a:spcBef>
            </a:pPr>
            <a:r>
              <a:rPr lang="el-GR" sz="2400" dirty="0" smtClean="0"/>
              <a:t>Εφαρμογές που θέτουν σε κίνδυνο τον υπολογιστή και τα δεδομένα του χρήστη </a:t>
            </a:r>
            <a:r>
              <a:rPr lang="el-GR" sz="2400" b="1" dirty="0" smtClean="0"/>
              <a:t>(</a:t>
            </a:r>
            <a:r>
              <a:rPr lang="en-US" sz="2400" b="1" dirty="0" smtClean="0"/>
              <a:t>virus</a:t>
            </a:r>
            <a:r>
              <a:rPr lang="el-GR" sz="2400" b="1" dirty="0" smtClean="0"/>
              <a:t>)</a:t>
            </a:r>
            <a:r>
              <a:rPr lang="en-US" sz="2400" dirty="0" smtClean="0"/>
              <a:t>.</a:t>
            </a:r>
            <a:endParaRPr lang="el-GR" sz="2400" dirty="0" smtClean="0"/>
          </a:p>
          <a:p>
            <a:pPr>
              <a:spcBef>
                <a:spcPts val="1200"/>
              </a:spcBef>
            </a:pPr>
            <a:r>
              <a:rPr lang="el-GR" sz="2400" dirty="0" smtClean="0"/>
              <a:t>Συνεχής και αδιάκοπη ενασχόληση</a:t>
            </a:r>
            <a:r>
              <a:rPr lang="el-GR" sz="2400" dirty="0"/>
              <a:t> </a:t>
            </a:r>
            <a:r>
              <a:rPr lang="el-GR" sz="2400" dirty="0" smtClean="0"/>
              <a:t>που οδηγεί στον </a:t>
            </a:r>
            <a:r>
              <a:rPr lang="el-GR" sz="2400" b="1" dirty="0" smtClean="0"/>
              <a:t>εθισμό</a:t>
            </a:r>
            <a:endParaRPr lang="el-GR" sz="2400" b="1" dirty="0"/>
          </a:p>
        </p:txBody>
      </p:sp>
      <p:sp>
        <p:nvSpPr>
          <p:cNvPr id="4" name="Title 1"/>
          <p:cNvSpPr>
            <a:spLocks noGrp="1"/>
          </p:cNvSpPr>
          <p:nvPr>
            <p:ph type="title"/>
          </p:nvPr>
        </p:nvSpPr>
        <p:spPr>
          <a:xfrm>
            <a:off x="2375248" y="0"/>
            <a:ext cx="6768752" cy="720080"/>
          </a:xfrm>
          <a:noFill/>
          <a:ln w="9525">
            <a:noFill/>
            <a:miter lim="800000"/>
            <a:headEnd/>
            <a:tailEnd/>
          </a:ln>
        </p:spPr>
        <p:txBody>
          <a:bodyPr vert="horz" wrap="square" lIns="91440" tIns="45720" rIns="91440" bIns="45720" numCol="1" anchor="ctr" anchorCtr="0" compatLnSpc="1">
            <a:prstTxWarp prst="textNoShape">
              <a:avLst/>
            </a:prstTxWarp>
          </a:bodyPr>
          <a:lstStyle/>
          <a:p>
            <a:pPr algn="r"/>
            <a:r>
              <a:rPr lang="el-GR" sz="2600" b="1" dirty="0" smtClean="0">
                <a:solidFill>
                  <a:schemeClr val="bg1"/>
                </a:solidFill>
              </a:rPr>
              <a:t>Κοινωνική δικτύωση</a:t>
            </a:r>
            <a:r>
              <a:rPr lang="en-US" sz="2600" b="1" dirty="0" smtClean="0">
                <a:solidFill>
                  <a:schemeClr val="bg1"/>
                </a:solidFill>
              </a:rPr>
              <a:t>: </a:t>
            </a:r>
            <a:r>
              <a:rPr lang="el-GR" sz="2600" b="1" dirty="0">
                <a:solidFill>
                  <a:schemeClr val="bg1"/>
                </a:solidFill>
              </a:rPr>
              <a:t>ε</a:t>
            </a:r>
            <a:r>
              <a:rPr lang="el-GR" sz="2600" b="1" dirty="0" smtClean="0">
                <a:solidFill>
                  <a:schemeClr val="bg1"/>
                </a:solidFill>
              </a:rPr>
              <a:t>νδεικτικά </a:t>
            </a:r>
            <a:r>
              <a:rPr lang="el-GR" sz="2600" b="1" dirty="0">
                <a:solidFill>
                  <a:schemeClr val="bg1"/>
                </a:solidFill>
              </a:rPr>
              <a:t>π</a:t>
            </a:r>
            <a:r>
              <a:rPr lang="el-GR" sz="2600" b="1" dirty="0" smtClean="0">
                <a:solidFill>
                  <a:schemeClr val="bg1"/>
                </a:solidFill>
              </a:rPr>
              <a:t>ροβλήματα</a:t>
            </a:r>
            <a:endParaRPr lang="el-GR" sz="2600" b="1" dirty="0">
              <a:solidFill>
                <a:schemeClr val="bg1"/>
              </a:solidFill>
            </a:endParaRPr>
          </a:p>
        </p:txBody>
      </p:sp>
      <p:pic>
        <p:nvPicPr>
          <p:cNvPr id="5"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449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251520" y="1916832"/>
            <a:ext cx="8892480" cy="2769989"/>
          </a:xfrm>
          <a:prstGeom prst="rect">
            <a:avLst/>
          </a:prstGeom>
        </p:spPr>
        <p:txBody>
          <a:bodyPr wrap="square">
            <a:spAutoFit/>
          </a:bodyPr>
          <a:lstStyle/>
          <a:p>
            <a:pPr algn="ctr"/>
            <a:r>
              <a:rPr lang="el-GR" sz="5400" b="1"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Κοινωνικά Δίκτυα: </a:t>
            </a:r>
          </a:p>
          <a:p>
            <a:pPr algn="ctr"/>
            <a:r>
              <a:rPr lang="el-GR" sz="4000" b="1"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Ενεργός συμμετοχή, </a:t>
            </a:r>
            <a:endParaRPr lang="el-GR" sz="4000" b="1"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endParaRPr>
          </a:p>
          <a:p>
            <a:pPr algn="ctr"/>
            <a:r>
              <a:rPr lang="el-GR" sz="4000" b="1"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Παθητική </a:t>
            </a:r>
            <a:r>
              <a:rPr lang="el-GR" sz="4000" b="1"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στάση </a:t>
            </a:r>
            <a:endParaRPr lang="el-GR" sz="4000" b="1"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endParaRPr>
          </a:p>
          <a:p>
            <a:pPr algn="ctr"/>
            <a:r>
              <a:rPr lang="el-GR" sz="4000" b="1"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ή </a:t>
            </a:r>
            <a:r>
              <a:rPr lang="el-GR" sz="4000" b="1"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Απουσία;</a:t>
            </a:r>
          </a:p>
        </p:txBody>
      </p:sp>
      <p:pic>
        <p:nvPicPr>
          <p:cNvPr id="4"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7828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2"/>
          <p:cNvSpPr>
            <a:spLocks noGrp="1" noChangeArrowheads="1"/>
          </p:cNvSpPr>
          <p:nvPr>
            <p:ph type="title"/>
          </p:nvPr>
        </p:nvSpPr>
        <p:spPr>
          <a:xfrm>
            <a:off x="11288" y="12540"/>
            <a:ext cx="9144000" cy="782960"/>
          </a:xfrm>
        </p:spPr>
        <p:txBody>
          <a:bodyPr>
            <a:normAutofit/>
          </a:bodyPr>
          <a:lstStyle/>
          <a:p>
            <a:pPr algn="r"/>
            <a:r>
              <a:rPr lang="el-GR" sz="2000" b="1" dirty="0" smtClean="0">
                <a:solidFill>
                  <a:schemeClr val="bg1"/>
                </a:solidFill>
              </a:rPr>
              <a:t>Κοινωνικά Δίκτυα: Ενεργός συμμετοχή, Παθητική στάση ή Απουσία;</a:t>
            </a:r>
            <a:r>
              <a:rPr lang="en-US" sz="2000" b="1" dirty="0" smtClean="0">
                <a:solidFill>
                  <a:schemeClr val="bg1"/>
                </a:solidFill>
              </a:rPr>
              <a:t/>
            </a:r>
            <a:br>
              <a:rPr lang="en-US" sz="2000" b="1" dirty="0" smtClean="0">
                <a:solidFill>
                  <a:schemeClr val="bg1"/>
                </a:solidFill>
              </a:rPr>
            </a:br>
            <a:r>
              <a:rPr lang="en-US" sz="1400" i="1" dirty="0">
                <a:solidFill>
                  <a:schemeClr val="bg1"/>
                </a:solidFill>
              </a:rPr>
              <a:t>1</a:t>
            </a:r>
            <a:r>
              <a:rPr lang="el-GR" sz="1400" i="1" dirty="0" smtClean="0">
                <a:solidFill>
                  <a:schemeClr val="bg1"/>
                </a:solidFill>
              </a:rPr>
              <a:t>ο </a:t>
            </a:r>
            <a:r>
              <a:rPr lang="el-GR" sz="1400" i="1" dirty="0">
                <a:solidFill>
                  <a:schemeClr val="bg1"/>
                </a:solidFill>
              </a:rPr>
              <a:t>Σεμινάριο - Τετάρτη 4 Απριλίου 2011</a:t>
            </a:r>
            <a:endParaRPr lang="el-GR" sz="1400" i="1" dirty="0" smtClean="0">
              <a:solidFill>
                <a:schemeClr val="bg1"/>
              </a:solidFill>
            </a:endParaRPr>
          </a:p>
        </p:txBody>
      </p:sp>
      <p:sp>
        <p:nvSpPr>
          <p:cNvPr id="4" name="Rectangle 3"/>
          <p:cNvSpPr/>
          <p:nvPr/>
        </p:nvSpPr>
        <p:spPr>
          <a:xfrm>
            <a:off x="7020272" y="2026006"/>
            <a:ext cx="8712968" cy="369332"/>
          </a:xfrm>
          <a:prstGeom prst="rect">
            <a:avLst/>
          </a:prstGeom>
        </p:spPr>
        <p:txBody>
          <a:bodyPr wrap="square">
            <a:spAutoFit/>
          </a:bodyPr>
          <a:lstStyle/>
          <a:p>
            <a:r>
              <a:rPr lang="el-GR" dirty="0"/>
              <a:t> </a:t>
            </a:r>
          </a:p>
        </p:txBody>
      </p:sp>
      <p:graphicFrame>
        <p:nvGraphicFramePr>
          <p:cNvPr id="7" name="Table 6"/>
          <p:cNvGraphicFramePr>
            <a:graphicFrameLocks noGrp="1"/>
          </p:cNvGraphicFramePr>
          <p:nvPr>
            <p:extLst>
              <p:ext uri="{D42A27DB-BD31-4B8C-83A1-F6EECF244321}">
                <p14:modId xmlns:p14="http://schemas.microsoft.com/office/powerpoint/2010/main" val="1118678379"/>
              </p:ext>
            </p:extLst>
          </p:nvPr>
        </p:nvGraphicFramePr>
        <p:xfrm>
          <a:off x="564703" y="1126603"/>
          <a:ext cx="7992889" cy="4971544"/>
        </p:xfrm>
        <a:graphic>
          <a:graphicData uri="http://schemas.openxmlformats.org/drawingml/2006/table">
            <a:tbl>
              <a:tblPr firstRow="1" firstCol="1" bandRow="1" bandCol="1">
                <a:tableStyleId>{284E427A-3D55-4303-BF80-6455036E1DE7}</a:tableStyleId>
              </a:tblPr>
              <a:tblGrid>
                <a:gridCol w="722446"/>
                <a:gridCol w="4797019"/>
                <a:gridCol w="2473424"/>
              </a:tblGrid>
              <a:tr h="240409">
                <a:tc>
                  <a:txBody>
                    <a:bodyPr/>
                    <a:lstStyle/>
                    <a:p>
                      <a:pPr>
                        <a:lnSpc>
                          <a:spcPct val="115000"/>
                        </a:lnSpc>
                        <a:spcBef>
                          <a:spcPts val="500"/>
                        </a:spcBef>
                        <a:spcAft>
                          <a:spcPts val="500"/>
                        </a:spcAft>
                      </a:pPr>
                      <a:r>
                        <a:rPr lang="el-GR" sz="1600" dirty="0">
                          <a:effectLst/>
                        </a:rPr>
                        <a:t>Ώρα</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Bef>
                          <a:spcPts val="500"/>
                        </a:spcBef>
                        <a:spcAft>
                          <a:spcPts val="500"/>
                        </a:spcAft>
                      </a:pPr>
                      <a:r>
                        <a:rPr lang="el-GR" sz="1600" dirty="0">
                          <a:effectLst/>
                        </a:rPr>
                        <a:t>Αντικείμενο</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Bef>
                          <a:spcPts val="500"/>
                        </a:spcBef>
                        <a:spcAft>
                          <a:spcPts val="500"/>
                        </a:spcAft>
                      </a:pPr>
                      <a:r>
                        <a:rPr lang="el-GR" sz="1600" dirty="0">
                          <a:effectLst/>
                        </a:rPr>
                        <a:t>Εισηγητές</a:t>
                      </a:r>
                      <a:endParaRPr lang="el-GR" sz="1600" dirty="0">
                        <a:effectLst/>
                        <a:latin typeface="Calibri"/>
                        <a:ea typeface="Times New Roman"/>
                        <a:cs typeface="Times New Roman"/>
                      </a:endParaRPr>
                    </a:p>
                  </a:txBody>
                  <a:tcPr marL="68580" marR="68580" marT="0" marB="0" anchor="ctr"/>
                </a:tc>
              </a:tr>
              <a:tr h="305975">
                <a:tc>
                  <a:txBody>
                    <a:bodyPr/>
                    <a:lstStyle/>
                    <a:p>
                      <a:pPr>
                        <a:lnSpc>
                          <a:spcPct val="115000"/>
                        </a:lnSpc>
                        <a:spcAft>
                          <a:spcPts val="0"/>
                        </a:spcAft>
                      </a:pPr>
                      <a:r>
                        <a:rPr lang="el-GR" sz="1600" dirty="0">
                          <a:effectLst/>
                        </a:rPr>
                        <a:t>15:00</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1000"/>
                        </a:spcAft>
                      </a:pPr>
                      <a:r>
                        <a:rPr lang="el-GR" sz="1600" dirty="0">
                          <a:effectLst/>
                        </a:rPr>
                        <a:t>Έναρξη εργασιών σεμιναρίου</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b="1" dirty="0">
                          <a:effectLst/>
                        </a:rPr>
                        <a:t>Κωνσταντίνος Ι. Δούκας</a:t>
                      </a:r>
                      <a:endParaRPr lang="el-GR" sz="1600" b="1" dirty="0">
                        <a:effectLst/>
                        <a:latin typeface="Calibri"/>
                        <a:ea typeface="Times New Roman"/>
                        <a:cs typeface="Times New Roman"/>
                      </a:endParaRPr>
                    </a:p>
                  </a:txBody>
                  <a:tcPr marL="68580" marR="68580" marT="0" marB="0" anchor="ctr"/>
                </a:tc>
              </a:tr>
              <a:tr h="305975">
                <a:tc>
                  <a:txBody>
                    <a:bodyPr/>
                    <a:lstStyle/>
                    <a:p>
                      <a:pPr>
                        <a:lnSpc>
                          <a:spcPct val="115000"/>
                        </a:lnSpc>
                        <a:spcAft>
                          <a:spcPts val="0"/>
                        </a:spcAft>
                      </a:pPr>
                      <a:r>
                        <a:rPr lang="el-GR" sz="1600">
                          <a:effectLst/>
                        </a:rPr>
                        <a:t>15:10</a:t>
                      </a:r>
                      <a:endParaRPr lang="el-GR" sz="160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Επικοινωνία και κοινωνικά δίκτυα</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b="1" dirty="0">
                          <a:effectLst/>
                        </a:rPr>
                        <a:t>Στάθης Χαϊκάλης</a:t>
                      </a:r>
                      <a:endParaRPr lang="el-GR" sz="1600" b="1" dirty="0">
                        <a:effectLst/>
                        <a:latin typeface="Calibri"/>
                        <a:ea typeface="Times New Roman"/>
                        <a:cs typeface="Times New Roman"/>
                      </a:endParaRPr>
                    </a:p>
                  </a:txBody>
                  <a:tcPr marL="68580" marR="68580" marT="0" marB="0" anchor="ctr"/>
                </a:tc>
              </a:tr>
              <a:tr h="546384">
                <a:tc>
                  <a:txBody>
                    <a:bodyPr/>
                    <a:lstStyle/>
                    <a:p>
                      <a:pPr>
                        <a:lnSpc>
                          <a:spcPct val="115000"/>
                        </a:lnSpc>
                        <a:spcAft>
                          <a:spcPts val="0"/>
                        </a:spcAft>
                      </a:pPr>
                      <a:r>
                        <a:rPr lang="el-GR" sz="1600">
                          <a:effectLst/>
                        </a:rPr>
                        <a:t>15:30</a:t>
                      </a:r>
                      <a:endParaRPr lang="el-GR" sz="160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Τα μέσα κοινωνικής δικτύωσης</a:t>
                      </a:r>
                      <a:r>
                        <a:rPr lang="en-US" sz="1600" dirty="0">
                          <a:effectLst/>
                        </a:rPr>
                        <a:t>:</a:t>
                      </a:r>
                      <a:endParaRPr lang="el-GR" sz="1600" dirty="0">
                        <a:effectLst/>
                      </a:endParaRPr>
                    </a:p>
                    <a:p>
                      <a:pPr>
                        <a:lnSpc>
                          <a:spcPct val="115000"/>
                        </a:lnSpc>
                        <a:spcAft>
                          <a:spcPts val="0"/>
                        </a:spcAft>
                      </a:pPr>
                      <a:r>
                        <a:rPr lang="en-US" sz="1600" dirty="0">
                          <a:effectLst/>
                        </a:rPr>
                        <a:t>Facebook, Twitter, YouTube, </a:t>
                      </a:r>
                      <a:r>
                        <a:rPr lang="en-US" sz="1600" dirty="0" err="1">
                          <a:effectLst/>
                        </a:rPr>
                        <a:t>EduTube</a:t>
                      </a:r>
                      <a:r>
                        <a:rPr lang="en-US" sz="1600" dirty="0">
                          <a:effectLst/>
                        </a:rPr>
                        <a:t>, </a:t>
                      </a:r>
                      <a:r>
                        <a:rPr lang="en-US" sz="1600" dirty="0" err="1">
                          <a:effectLst/>
                        </a:rPr>
                        <a:t>Slideshare</a:t>
                      </a:r>
                      <a:r>
                        <a:rPr lang="en-US" sz="1600" dirty="0">
                          <a:effectLst/>
                        </a:rPr>
                        <a:t>, </a:t>
                      </a:r>
                      <a:r>
                        <a:rPr lang="en-US" sz="1600" dirty="0" err="1">
                          <a:effectLst/>
                        </a:rPr>
                        <a:t>Linkedin</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b="1" dirty="0">
                          <a:effectLst/>
                        </a:rPr>
                        <a:t>Ζαφείρης </a:t>
                      </a:r>
                      <a:r>
                        <a:rPr lang="el-GR" sz="1600" b="1" dirty="0" err="1">
                          <a:effectLst/>
                        </a:rPr>
                        <a:t>Καραμπάσης</a:t>
                      </a:r>
                      <a:endParaRPr lang="el-GR" sz="1600" b="1" dirty="0">
                        <a:effectLst/>
                        <a:latin typeface="Calibri"/>
                        <a:ea typeface="Times New Roman"/>
                        <a:cs typeface="Times New Roman"/>
                      </a:endParaRPr>
                    </a:p>
                  </a:txBody>
                  <a:tcPr marL="68580" marR="68580" marT="0" marB="0" anchor="ctr"/>
                </a:tc>
              </a:tr>
              <a:tr h="611950">
                <a:tc>
                  <a:txBody>
                    <a:bodyPr/>
                    <a:lstStyle/>
                    <a:p>
                      <a:pPr>
                        <a:lnSpc>
                          <a:spcPct val="115000"/>
                        </a:lnSpc>
                        <a:spcAft>
                          <a:spcPts val="0"/>
                        </a:spcAft>
                      </a:pPr>
                      <a:r>
                        <a:rPr lang="el-GR" sz="1600">
                          <a:effectLst/>
                        </a:rPr>
                        <a:t>16:00</a:t>
                      </a:r>
                      <a:endParaRPr lang="el-GR" sz="160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Η κοινωνική δικτύωση στα ελληνικά εκπαιδευτικά δρώμενα</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b="1" dirty="0">
                          <a:effectLst/>
                        </a:rPr>
                        <a:t>Μιχάλης Παρασκευάς</a:t>
                      </a:r>
                      <a:endParaRPr lang="el-GR" sz="1600" b="1" dirty="0">
                        <a:effectLst/>
                        <a:latin typeface="Calibri"/>
                        <a:ea typeface="Times New Roman"/>
                        <a:cs typeface="Times New Roman"/>
                      </a:endParaRPr>
                    </a:p>
                  </a:txBody>
                  <a:tcPr marL="68580" marR="68580" marT="0" marB="0" anchor="ctr"/>
                </a:tc>
              </a:tr>
              <a:tr h="546384">
                <a:tc>
                  <a:txBody>
                    <a:bodyPr/>
                    <a:lstStyle/>
                    <a:p>
                      <a:pPr>
                        <a:lnSpc>
                          <a:spcPct val="115000"/>
                        </a:lnSpc>
                        <a:spcAft>
                          <a:spcPts val="0"/>
                        </a:spcAft>
                      </a:pPr>
                      <a:r>
                        <a:rPr lang="el-GR" sz="1600">
                          <a:effectLst/>
                        </a:rPr>
                        <a:t>16:30</a:t>
                      </a:r>
                      <a:endParaRPr lang="el-GR" sz="160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Το πληροφοριακό περιεχόμενο</a:t>
                      </a:r>
                    </a:p>
                    <a:p>
                      <a:pPr>
                        <a:lnSpc>
                          <a:spcPct val="115000"/>
                        </a:lnSpc>
                        <a:spcAft>
                          <a:spcPts val="0"/>
                        </a:spcAft>
                      </a:pPr>
                      <a:r>
                        <a:rPr lang="en-US" sz="1600" dirty="0">
                          <a:effectLst/>
                        </a:rPr>
                        <a:t>Content </a:t>
                      </a:r>
                      <a:r>
                        <a:rPr lang="en-US" sz="1600" dirty="0" err="1">
                          <a:effectLst/>
                        </a:rPr>
                        <a:t>στ</a:t>
                      </a:r>
                      <a:r>
                        <a:rPr lang="en-US" sz="1600" dirty="0">
                          <a:effectLst/>
                        </a:rPr>
                        <a:t>α Social Media</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b="1" dirty="0">
                          <a:effectLst/>
                        </a:rPr>
                        <a:t>Στάθης Χαϊκάλης</a:t>
                      </a:r>
                      <a:endParaRPr lang="el-GR" sz="1600" b="1" dirty="0">
                        <a:effectLst/>
                        <a:latin typeface="Calibri"/>
                        <a:ea typeface="Times New Roman"/>
                        <a:cs typeface="Times New Roman"/>
                      </a:endParaRPr>
                    </a:p>
                  </a:txBody>
                  <a:tcPr marL="68580" marR="68580" marT="0" marB="0" anchor="ctr"/>
                </a:tc>
              </a:tr>
              <a:tr h="240409">
                <a:tc>
                  <a:txBody>
                    <a:bodyPr/>
                    <a:lstStyle/>
                    <a:p>
                      <a:pPr>
                        <a:lnSpc>
                          <a:spcPct val="115000"/>
                        </a:lnSpc>
                        <a:spcBef>
                          <a:spcPts val="500"/>
                        </a:spcBef>
                        <a:spcAft>
                          <a:spcPts val="500"/>
                        </a:spcAft>
                      </a:pPr>
                      <a:r>
                        <a:rPr lang="el-GR" sz="1600">
                          <a:effectLst/>
                        </a:rPr>
                        <a:t>17:00</a:t>
                      </a:r>
                      <a:endParaRPr lang="el-GR" sz="1600">
                        <a:effectLst/>
                        <a:latin typeface="Calibri"/>
                        <a:ea typeface="Times New Roman"/>
                        <a:cs typeface="Times New Roman"/>
                      </a:endParaRPr>
                    </a:p>
                  </a:txBody>
                  <a:tcPr marL="68580" marR="68580" marT="0" marB="0" anchor="ctr"/>
                </a:tc>
                <a:tc>
                  <a:txBody>
                    <a:bodyPr/>
                    <a:lstStyle/>
                    <a:p>
                      <a:pPr>
                        <a:lnSpc>
                          <a:spcPct val="115000"/>
                        </a:lnSpc>
                        <a:spcBef>
                          <a:spcPts val="500"/>
                        </a:spcBef>
                        <a:spcAft>
                          <a:spcPts val="500"/>
                        </a:spcAft>
                      </a:pPr>
                      <a:r>
                        <a:rPr lang="el-GR" sz="1600">
                          <a:effectLst/>
                        </a:rPr>
                        <a:t>Δ ι ά λ ε ι μ μ α  </a:t>
                      </a:r>
                      <a:endParaRPr lang="el-GR" sz="1600">
                        <a:effectLst/>
                        <a:latin typeface="Calibri"/>
                        <a:ea typeface="Times New Roman"/>
                        <a:cs typeface="Times New Roman"/>
                      </a:endParaRPr>
                    </a:p>
                  </a:txBody>
                  <a:tcPr marL="68580" marR="68580" marT="0" marB="0" anchor="ctr"/>
                </a:tc>
                <a:tc>
                  <a:txBody>
                    <a:bodyPr/>
                    <a:lstStyle/>
                    <a:p>
                      <a:pPr>
                        <a:lnSpc>
                          <a:spcPct val="115000"/>
                        </a:lnSpc>
                        <a:spcBef>
                          <a:spcPts val="500"/>
                        </a:spcBef>
                        <a:spcAft>
                          <a:spcPts val="500"/>
                        </a:spcAft>
                      </a:pPr>
                      <a:r>
                        <a:rPr lang="el-GR" sz="1600" dirty="0">
                          <a:effectLst/>
                        </a:rPr>
                        <a:t> </a:t>
                      </a:r>
                      <a:endParaRPr lang="el-GR" sz="1600" dirty="0">
                        <a:effectLst/>
                        <a:latin typeface="Calibri"/>
                        <a:ea typeface="Times New Roman"/>
                        <a:cs typeface="Times New Roman"/>
                      </a:endParaRPr>
                    </a:p>
                  </a:txBody>
                  <a:tcPr marL="68580" marR="68580" marT="0" marB="0" anchor="ctr"/>
                </a:tc>
              </a:tr>
              <a:tr h="546384">
                <a:tc>
                  <a:txBody>
                    <a:bodyPr/>
                    <a:lstStyle/>
                    <a:p>
                      <a:pPr>
                        <a:lnSpc>
                          <a:spcPct val="115000"/>
                        </a:lnSpc>
                        <a:spcAft>
                          <a:spcPts val="0"/>
                        </a:spcAft>
                      </a:pPr>
                      <a:r>
                        <a:rPr lang="el-GR" sz="1600" dirty="0">
                          <a:effectLst/>
                        </a:rPr>
                        <a:t>17:15</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Κοινωνικά δίκτυα: Γιατί;</a:t>
                      </a:r>
                    </a:p>
                    <a:p>
                      <a:pPr>
                        <a:lnSpc>
                          <a:spcPct val="115000"/>
                        </a:lnSpc>
                        <a:spcAft>
                          <a:spcPts val="0"/>
                        </a:spcAft>
                      </a:pPr>
                      <a:r>
                        <a:rPr lang="el-GR" sz="1600" dirty="0">
                          <a:effectLst/>
                        </a:rPr>
                        <a:t>Έρευνα με στατιστικά στοιχεία της </a:t>
                      </a:r>
                      <a:r>
                        <a:rPr lang="en-US" sz="1600" dirty="0">
                          <a:effectLst/>
                        </a:rPr>
                        <a:t>MRB</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b="1" dirty="0">
                          <a:effectLst/>
                        </a:rPr>
                        <a:t>Δημήτρης Μαύρος</a:t>
                      </a:r>
                      <a:endParaRPr lang="el-GR" sz="1600" b="1" dirty="0">
                        <a:effectLst/>
                        <a:latin typeface="Calibri"/>
                        <a:ea typeface="Times New Roman"/>
                        <a:cs typeface="Times New Roman"/>
                      </a:endParaRPr>
                    </a:p>
                  </a:txBody>
                  <a:tcPr marL="68580" marR="68580" marT="0" marB="0" anchor="ctr"/>
                </a:tc>
              </a:tr>
              <a:tr h="305975">
                <a:tc>
                  <a:txBody>
                    <a:bodyPr/>
                    <a:lstStyle/>
                    <a:p>
                      <a:pPr>
                        <a:lnSpc>
                          <a:spcPct val="115000"/>
                        </a:lnSpc>
                        <a:spcAft>
                          <a:spcPts val="0"/>
                        </a:spcAft>
                      </a:pPr>
                      <a:r>
                        <a:rPr lang="el-GR" sz="1600">
                          <a:effectLst/>
                        </a:rPr>
                        <a:t>18:00</a:t>
                      </a:r>
                      <a:endParaRPr lang="el-GR" sz="160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Εκπαίδευση και ψηφιακό οικοσύστημα</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Πάνελ ερωτήσεων</a:t>
                      </a:r>
                      <a:endParaRPr lang="el-GR" sz="1600" dirty="0">
                        <a:effectLst/>
                        <a:latin typeface="Calibri"/>
                        <a:ea typeface="Times New Roman"/>
                        <a:cs typeface="Times New Roman"/>
                      </a:endParaRPr>
                    </a:p>
                  </a:txBody>
                  <a:tcPr marL="68580" marR="68580" marT="0" marB="0" anchor="ctr"/>
                </a:tc>
              </a:tr>
              <a:tr h="611950">
                <a:tc>
                  <a:txBody>
                    <a:bodyPr/>
                    <a:lstStyle/>
                    <a:p>
                      <a:pPr>
                        <a:lnSpc>
                          <a:spcPct val="115000"/>
                        </a:lnSpc>
                        <a:spcAft>
                          <a:spcPts val="0"/>
                        </a:spcAft>
                      </a:pPr>
                      <a:r>
                        <a:rPr lang="el-GR" sz="1600">
                          <a:effectLst/>
                        </a:rPr>
                        <a:t>18:30</a:t>
                      </a:r>
                      <a:endParaRPr lang="el-GR" sz="160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a:effectLst/>
                        </a:rPr>
                        <a:t>Δημιουργώντας ένα λογαριασμό στο κοινωνικό δίκτυο</a:t>
                      </a:r>
                      <a:endParaRPr lang="el-GR" sz="160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Βιωματικό εργαστήριο</a:t>
                      </a:r>
                      <a:endParaRPr lang="el-GR" sz="1600" dirty="0">
                        <a:effectLst/>
                        <a:latin typeface="Calibri"/>
                        <a:ea typeface="Times New Roman"/>
                        <a:cs typeface="Times New Roman"/>
                      </a:endParaRPr>
                    </a:p>
                  </a:txBody>
                  <a:tcPr marL="68580" marR="68580" marT="0" marB="0" anchor="ctr"/>
                </a:tc>
              </a:tr>
              <a:tr h="305975">
                <a:tc>
                  <a:txBody>
                    <a:bodyPr/>
                    <a:lstStyle/>
                    <a:p>
                      <a:pPr>
                        <a:lnSpc>
                          <a:spcPct val="115000"/>
                        </a:lnSpc>
                        <a:spcAft>
                          <a:spcPts val="0"/>
                        </a:spcAft>
                      </a:pPr>
                      <a:r>
                        <a:rPr lang="el-GR" sz="1600">
                          <a:effectLst/>
                        </a:rPr>
                        <a:t>19:00</a:t>
                      </a:r>
                      <a:endParaRPr lang="el-GR" sz="160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a:effectLst/>
                        </a:rPr>
                        <a:t>Λήξη εργασιών σεμιναρίου</a:t>
                      </a:r>
                      <a:endParaRPr lang="el-GR" sz="160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 </a:t>
                      </a:r>
                      <a:endParaRPr lang="el-GR" sz="1600" dirty="0">
                        <a:effectLst/>
                        <a:latin typeface="Calibri"/>
                        <a:ea typeface="Times New Roman"/>
                        <a:cs typeface="Times New Roman"/>
                      </a:endParaRPr>
                    </a:p>
                  </a:txBody>
                  <a:tcPr marL="68580" marR="68580" marT="0" marB="0" anchor="ctr"/>
                </a:tc>
              </a:tr>
            </a:tbl>
          </a:graphicData>
        </a:graphic>
      </p:graphicFrame>
      <p:pic>
        <p:nvPicPr>
          <p:cNvPr id="6"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9" name="TextBox 8"/>
          <p:cNvSpPr txBox="1"/>
          <p:nvPr/>
        </p:nvSpPr>
        <p:spPr>
          <a:xfrm rot="20233493">
            <a:off x="5767226" y="5386898"/>
            <a:ext cx="3478837" cy="923330"/>
          </a:xfrm>
          <a:prstGeom prst="rect">
            <a:avLst/>
          </a:prstGeom>
          <a:noFill/>
        </p:spPr>
        <p:txBody>
          <a:bodyPr wrap="none" rtlCol="0">
            <a:spAutoFit/>
          </a:bodyPr>
          <a:lstStyle/>
          <a:p>
            <a:r>
              <a:rPr lang="el-GR" sz="5400" dirty="0" smtClean="0">
                <a:ln w="18415" cmpd="sng">
                  <a:solidFill>
                    <a:srgbClr val="FFFFFF"/>
                  </a:solidFill>
                  <a:prstDash val="solid"/>
                </a:ln>
                <a:solidFill>
                  <a:srgbClr val="FFFFFF"/>
                </a:solidFill>
                <a:effectLst>
                  <a:glow rad="139700">
                    <a:schemeClr val="accent2">
                      <a:satMod val="175000"/>
                      <a:alpha val="40000"/>
                    </a:schemeClr>
                  </a:glow>
                  <a:outerShdw blurRad="63500" dir="3600000" algn="tl" rotWithShape="0">
                    <a:srgbClr val="000000">
                      <a:alpha val="70000"/>
                    </a:srgbClr>
                  </a:outerShdw>
                </a:effectLst>
              </a:rPr>
              <a:t>Ενημέρωση</a:t>
            </a:r>
            <a:endParaRPr lang="el-GR" sz="5400" dirty="0">
              <a:ln w="18415" cmpd="sng">
                <a:solidFill>
                  <a:srgbClr val="FFFFFF"/>
                </a:solidFill>
                <a:prstDash val="solid"/>
              </a:ln>
              <a:solidFill>
                <a:srgbClr val="FFFFFF"/>
              </a:solidFill>
              <a:effectLst>
                <a:glow rad="139700">
                  <a:schemeClr val="accent2">
                    <a:satMod val="175000"/>
                    <a:alpha val="40000"/>
                  </a:schemeClr>
                </a:glow>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845944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2"/>
          <p:cNvSpPr>
            <a:spLocks noGrp="1" noChangeArrowheads="1"/>
          </p:cNvSpPr>
          <p:nvPr>
            <p:ph type="title"/>
          </p:nvPr>
        </p:nvSpPr>
        <p:spPr>
          <a:xfrm>
            <a:off x="0" y="-27384"/>
            <a:ext cx="9144000" cy="782960"/>
          </a:xfrm>
        </p:spPr>
        <p:txBody>
          <a:bodyPr>
            <a:normAutofit/>
          </a:bodyPr>
          <a:lstStyle/>
          <a:p>
            <a:pPr algn="r"/>
            <a:r>
              <a:rPr lang="el-GR" sz="2000" b="1" dirty="0" smtClean="0">
                <a:solidFill>
                  <a:schemeClr val="bg1"/>
                </a:solidFill>
              </a:rPr>
              <a:t>Κοινωνικά Δίκτυα: Ενεργός συμμετοχή, Παθητική στάση ή Απουσία;</a:t>
            </a:r>
            <a:r>
              <a:rPr lang="en-US" sz="2000" b="1" dirty="0" smtClean="0">
                <a:solidFill>
                  <a:schemeClr val="bg1"/>
                </a:solidFill>
              </a:rPr>
              <a:t/>
            </a:r>
            <a:br>
              <a:rPr lang="en-US" sz="2000" b="1" dirty="0" smtClean="0">
                <a:solidFill>
                  <a:schemeClr val="bg1"/>
                </a:solidFill>
              </a:rPr>
            </a:br>
            <a:r>
              <a:rPr lang="en-US" sz="1400" i="1" dirty="0" smtClean="0">
                <a:solidFill>
                  <a:schemeClr val="bg1"/>
                </a:solidFill>
              </a:rPr>
              <a:t>2</a:t>
            </a:r>
            <a:r>
              <a:rPr lang="el-GR" sz="1400" i="1" dirty="0" smtClean="0">
                <a:solidFill>
                  <a:schemeClr val="bg1"/>
                </a:solidFill>
              </a:rPr>
              <a:t>ο </a:t>
            </a:r>
            <a:r>
              <a:rPr lang="el-GR" sz="1400" i="1" dirty="0">
                <a:solidFill>
                  <a:schemeClr val="bg1"/>
                </a:solidFill>
              </a:rPr>
              <a:t>Σεμινάριο - Δευτέρα 23 Μαΐου</a:t>
            </a:r>
            <a:r>
              <a:rPr lang="en-US" sz="1400" i="1" dirty="0">
                <a:solidFill>
                  <a:schemeClr val="bg1"/>
                </a:solidFill>
              </a:rPr>
              <a:t> </a:t>
            </a:r>
            <a:r>
              <a:rPr lang="en-US" sz="1400" i="1" dirty="0"/>
              <a:t>2011</a:t>
            </a:r>
            <a:endParaRPr lang="el-GR" sz="1400" i="1" dirty="0" smtClean="0"/>
          </a:p>
        </p:txBody>
      </p:sp>
      <p:sp>
        <p:nvSpPr>
          <p:cNvPr id="4" name="Rectangle 3"/>
          <p:cNvSpPr/>
          <p:nvPr/>
        </p:nvSpPr>
        <p:spPr>
          <a:xfrm>
            <a:off x="7020272" y="2026006"/>
            <a:ext cx="8712968" cy="369332"/>
          </a:xfrm>
          <a:prstGeom prst="rect">
            <a:avLst/>
          </a:prstGeom>
        </p:spPr>
        <p:txBody>
          <a:bodyPr wrap="square">
            <a:spAutoFit/>
          </a:bodyPr>
          <a:lstStyle/>
          <a:p>
            <a:r>
              <a:rPr lang="el-GR" dirty="0"/>
              <a:t> </a:t>
            </a:r>
          </a:p>
        </p:txBody>
      </p:sp>
      <p:graphicFrame>
        <p:nvGraphicFramePr>
          <p:cNvPr id="3" name="Table 2"/>
          <p:cNvGraphicFramePr>
            <a:graphicFrameLocks noGrp="1"/>
          </p:cNvGraphicFramePr>
          <p:nvPr>
            <p:extLst>
              <p:ext uri="{D42A27DB-BD31-4B8C-83A1-F6EECF244321}">
                <p14:modId xmlns:p14="http://schemas.microsoft.com/office/powerpoint/2010/main" val="437805007"/>
              </p:ext>
            </p:extLst>
          </p:nvPr>
        </p:nvGraphicFramePr>
        <p:xfrm>
          <a:off x="1115616" y="1412776"/>
          <a:ext cx="7092789" cy="3575153"/>
        </p:xfrm>
        <a:graphic>
          <a:graphicData uri="http://schemas.openxmlformats.org/drawingml/2006/table">
            <a:tbl>
              <a:tblPr firstRow="1" firstCol="1" bandRow="1" bandCol="1">
                <a:tableStyleId>{69C7853C-536D-4A76-A0AE-DD22124D55A5}</a:tableStyleId>
              </a:tblPr>
              <a:tblGrid>
                <a:gridCol w="631243"/>
                <a:gridCol w="4820469"/>
                <a:gridCol w="1641077"/>
              </a:tblGrid>
              <a:tr h="257035">
                <a:tc>
                  <a:txBody>
                    <a:bodyPr/>
                    <a:lstStyle/>
                    <a:p>
                      <a:pPr>
                        <a:lnSpc>
                          <a:spcPct val="115000"/>
                        </a:lnSpc>
                        <a:spcBef>
                          <a:spcPts val="500"/>
                        </a:spcBef>
                        <a:spcAft>
                          <a:spcPts val="500"/>
                        </a:spcAft>
                      </a:pPr>
                      <a:r>
                        <a:rPr lang="el-GR" sz="1600" dirty="0">
                          <a:effectLst/>
                        </a:rPr>
                        <a:t>Ώρα</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Bef>
                          <a:spcPts val="500"/>
                        </a:spcBef>
                        <a:spcAft>
                          <a:spcPts val="500"/>
                        </a:spcAft>
                      </a:pPr>
                      <a:r>
                        <a:rPr lang="el-GR" sz="1600">
                          <a:effectLst/>
                        </a:rPr>
                        <a:t>Αντικείμενο</a:t>
                      </a:r>
                      <a:endParaRPr lang="el-GR" sz="1600">
                        <a:effectLst/>
                        <a:latin typeface="Calibri"/>
                        <a:ea typeface="Times New Roman"/>
                        <a:cs typeface="Times New Roman"/>
                      </a:endParaRPr>
                    </a:p>
                  </a:txBody>
                  <a:tcPr marL="68580" marR="68580" marT="0" marB="0" anchor="ctr"/>
                </a:tc>
                <a:tc>
                  <a:txBody>
                    <a:bodyPr/>
                    <a:lstStyle/>
                    <a:p>
                      <a:pPr>
                        <a:lnSpc>
                          <a:spcPct val="115000"/>
                        </a:lnSpc>
                        <a:spcBef>
                          <a:spcPts val="500"/>
                        </a:spcBef>
                        <a:spcAft>
                          <a:spcPts val="500"/>
                        </a:spcAft>
                      </a:pPr>
                      <a:r>
                        <a:rPr lang="el-GR" sz="1600">
                          <a:effectLst/>
                        </a:rPr>
                        <a:t>Εισηγητές</a:t>
                      </a:r>
                      <a:endParaRPr lang="el-GR" sz="1600">
                        <a:effectLst/>
                        <a:latin typeface="Calibri"/>
                        <a:ea typeface="Times New Roman"/>
                        <a:cs typeface="Times New Roman"/>
                      </a:endParaRPr>
                    </a:p>
                  </a:txBody>
                  <a:tcPr marL="68580" marR="68580" marT="0" marB="0" anchor="ctr"/>
                </a:tc>
              </a:tr>
              <a:tr h="607537">
                <a:tc>
                  <a:txBody>
                    <a:bodyPr/>
                    <a:lstStyle/>
                    <a:p>
                      <a:pPr>
                        <a:lnSpc>
                          <a:spcPct val="115000"/>
                        </a:lnSpc>
                        <a:spcAft>
                          <a:spcPts val="0"/>
                        </a:spcAft>
                      </a:pPr>
                      <a:r>
                        <a:rPr lang="el-GR" sz="1600" dirty="0" smtClean="0">
                          <a:effectLst/>
                        </a:rPr>
                        <a:t>14:30</a:t>
                      </a:r>
                      <a:endParaRPr lang="el-GR" sz="1600" b="0" dirty="0">
                        <a:effectLst/>
                        <a:latin typeface="Calibri"/>
                        <a:ea typeface="Times New Roman"/>
                        <a:cs typeface="Times New Roman"/>
                      </a:endParaRPr>
                    </a:p>
                  </a:txBody>
                  <a:tcPr marL="68580" marR="68580" marT="0" marB="0" anchor="ctr"/>
                </a:tc>
                <a:tc>
                  <a:txBody>
                    <a:bodyPr/>
                    <a:lstStyle/>
                    <a:p>
                      <a:pPr>
                        <a:lnSpc>
                          <a:spcPct val="115000"/>
                        </a:lnSpc>
                        <a:spcAft>
                          <a:spcPts val="1000"/>
                        </a:spcAft>
                      </a:pPr>
                      <a:r>
                        <a:rPr lang="el-GR" sz="1600" dirty="0">
                          <a:effectLst/>
                        </a:rPr>
                        <a:t>Διαχείριση και επιμέλεια περιεχομένου</a:t>
                      </a:r>
                      <a:r>
                        <a:rPr lang="en-GB" sz="1600" dirty="0">
                          <a:effectLst/>
                        </a:rPr>
                        <a:t/>
                      </a:r>
                      <a:br>
                        <a:rPr lang="en-GB" sz="1600" dirty="0">
                          <a:effectLst/>
                        </a:rPr>
                      </a:br>
                      <a:r>
                        <a:rPr lang="en-GB" sz="1600" dirty="0">
                          <a:effectLst/>
                        </a:rPr>
                        <a:t>(</a:t>
                      </a:r>
                      <a:r>
                        <a:rPr lang="en-US" sz="1600" dirty="0">
                          <a:effectLst/>
                        </a:rPr>
                        <a:t>Content management</a:t>
                      </a:r>
                      <a:r>
                        <a:rPr lang="en-GB" sz="1600" dirty="0">
                          <a:effectLst/>
                        </a:rPr>
                        <a:t>, </a:t>
                      </a:r>
                      <a:r>
                        <a:rPr lang="en-US" sz="1600" dirty="0">
                          <a:effectLst/>
                        </a:rPr>
                        <a:t>Content </a:t>
                      </a:r>
                      <a:r>
                        <a:rPr lang="en-US" sz="1600" dirty="0" err="1">
                          <a:effectLst/>
                        </a:rPr>
                        <a:t>Curation</a:t>
                      </a:r>
                      <a:r>
                        <a:rPr lang="en-GB" sz="1600" dirty="0">
                          <a:effectLst/>
                        </a:rPr>
                        <a:t>)</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ΣΧ, ΚΤ, ΟΤ, ΓΔ</a:t>
                      </a:r>
                      <a:endParaRPr lang="el-GR" sz="1600" dirty="0">
                        <a:effectLst/>
                        <a:latin typeface="Calibri"/>
                        <a:ea typeface="Times New Roman"/>
                        <a:cs typeface="Times New Roman"/>
                      </a:endParaRPr>
                    </a:p>
                  </a:txBody>
                  <a:tcPr marL="68580" marR="68580" marT="0" marB="0" anchor="ctr"/>
                </a:tc>
              </a:tr>
              <a:tr h="771106">
                <a:tc>
                  <a:txBody>
                    <a:bodyPr/>
                    <a:lstStyle/>
                    <a:p>
                      <a:pPr>
                        <a:lnSpc>
                          <a:spcPct val="115000"/>
                        </a:lnSpc>
                        <a:spcAft>
                          <a:spcPts val="0"/>
                        </a:spcAft>
                      </a:pPr>
                      <a:r>
                        <a:rPr lang="el-GR" sz="1600" dirty="0" smtClean="0">
                          <a:effectLst/>
                        </a:rPr>
                        <a:t>15:15</a:t>
                      </a:r>
                      <a:endParaRPr lang="el-GR" sz="1600" b="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n-US" sz="1600" dirty="0">
                          <a:effectLst/>
                        </a:rPr>
                        <a:t>Blog: </a:t>
                      </a:r>
                      <a:r>
                        <a:rPr lang="el-GR" sz="1600" dirty="0">
                          <a:effectLst/>
                        </a:rPr>
                        <a:t>Γιατί, με ποια μεθοδολογία και τι περιεχόμενο…</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ΣΧ, ΖΚ, ΒΟ</a:t>
                      </a:r>
                    </a:p>
                    <a:p>
                      <a:pPr>
                        <a:lnSpc>
                          <a:spcPct val="115000"/>
                        </a:lnSpc>
                        <a:spcAft>
                          <a:spcPts val="0"/>
                        </a:spcAft>
                      </a:pPr>
                      <a:r>
                        <a:rPr lang="el-GR" sz="1600" dirty="0">
                          <a:effectLst/>
                        </a:rPr>
                        <a:t> </a:t>
                      </a:r>
                      <a:endParaRPr lang="el-GR" sz="1600" dirty="0">
                        <a:effectLst/>
                        <a:latin typeface="Calibri"/>
                        <a:ea typeface="Times New Roman"/>
                        <a:cs typeface="Times New Roman"/>
                      </a:endParaRPr>
                    </a:p>
                  </a:txBody>
                  <a:tcPr marL="68580" marR="68580" marT="0" marB="0" anchor="ctr"/>
                </a:tc>
              </a:tr>
              <a:tr h="257035">
                <a:tc>
                  <a:txBody>
                    <a:bodyPr/>
                    <a:lstStyle/>
                    <a:p>
                      <a:pPr>
                        <a:lnSpc>
                          <a:spcPct val="115000"/>
                        </a:lnSpc>
                        <a:spcBef>
                          <a:spcPts val="500"/>
                        </a:spcBef>
                        <a:spcAft>
                          <a:spcPts val="500"/>
                        </a:spcAft>
                      </a:pPr>
                      <a:r>
                        <a:rPr lang="el-GR" sz="1600">
                          <a:effectLst/>
                        </a:rPr>
                        <a:t>16:00</a:t>
                      </a:r>
                      <a:endParaRPr lang="el-GR" sz="1600">
                        <a:effectLst/>
                        <a:latin typeface="Calibri"/>
                        <a:ea typeface="Times New Roman"/>
                        <a:cs typeface="Times New Roman"/>
                      </a:endParaRPr>
                    </a:p>
                  </a:txBody>
                  <a:tcPr marL="68580" marR="68580" marT="0" marB="0"/>
                </a:tc>
                <a:tc>
                  <a:txBody>
                    <a:bodyPr/>
                    <a:lstStyle/>
                    <a:p>
                      <a:pPr>
                        <a:lnSpc>
                          <a:spcPct val="115000"/>
                        </a:lnSpc>
                        <a:spcBef>
                          <a:spcPts val="500"/>
                        </a:spcBef>
                        <a:spcAft>
                          <a:spcPts val="500"/>
                        </a:spcAft>
                      </a:pPr>
                      <a:r>
                        <a:rPr lang="el-GR" sz="1600">
                          <a:effectLst/>
                        </a:rPr>
                        <a:t>Δ ι ά λ ε ι μ μ α  </a:t>
                      </a:r>
                      <a:endParaRPr lang="el-GR" sz="1600">
                        <a:effectLst/>
                        <a:latin typeface="Calibri"/>
                        <a:ea typeface="Times New Roman"/>
                        <a:cs typeface="Times New Roman"/>
                      </a:endParaRPr>
                    </a:p>
                  </a:txBody>
                  <a:tcPr marL="68580" marR="68580" marT="0" marB="0"/>
                </a:tc>
                <a:tc>
                  <a:txBody>
                    <a:bodyPr/>
                    <a:lstStyle/>
                    <a:p>
                      <a:pPr>
                        <a:lnSpc>
                          <a:spcPct val="115000"/>
                        </a:lnSpc>
                        <a:spcBef>
                          <a:spcPts val="500"/>
                        </a:spcBef>
                        <a:spcAft>
                          <a:spcPts val="500"/>
                        </a:spcAft>
                      </a:pPr>
                      <a:r>
                        <a:rPr lang="el-GR" sz="1600">
                          <a:effectLst/>
                        </a:rPr>
                        <a:t> </a:t>
                      </a:r>
                      <a:endParaRPr lang="el-GR" sz="1600">
                        <a:effectLst/>
                        <a:latin typeface="Calibri"/>
                        <a:ea typeface="Times New Roman"/>
                        <a:cs typeface="Times New Roman"/>
                      </a:endParaRPr>
                    </a:p>
                  </a:txBody>
                  <a:tcPr marL="68580" marR="68580" marT="0" marB="0"/>
                </a:tc>
              </a:tr>
              <a:tr h="514070">
                <a:tc>
                  <a:txBody>
                    <a:bodyPr/>
                    <a:lstStyle/>
                    <a:p>
                      <a:pPr>
                        <a:lnSpc>
                          <a:spcPct val="115000"/>
                        </a:lnSpc>
                        <a:spcAft>
                          <a:spcPts val="0"/>
                        </a:spcAft>
                      </a:pPr>
                      <a:r>
                        <a:rPr lang="el-GR" sz="1600" dirty="0" smtClean="0">
                          <a:effectLst/>
                        </a:rPr>
                        <a:t>16:15</a:t>
                      </a:r>
                      <a:endParaRPr lang="el-GR" sz="1600" b="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n-US" sz="1600" dirty="0">
                          <a:effectLst/>
                        </a:rPr>
                        <a:t>Facebook: </a:t>
                      </a:r>
                      <a:r>
                        <a:rPr lang="el-GR" sz="1600" dirty="0">
                          <a:effectLst/>
                        </a:rPr>
                        <a:t>Γιατί και πώς στην εκπαίδευση…</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ΣΧ, ΖΚ, ΒΜ</a:t>
                      </a:r>
                      <a:endParaRPr lang="el-GR" sz="1600" dirty="0">
                        <a:effectLst/>
                        <a:latin typeface="Calibri"/>
                        <a:ea typeface="Times New Roman"/>
                        <a:cs typeface="Times New Roman"/>
                      </a:endParaRPr>
                    </a:p>
                  </a:txBody>
                  <a:tcPr marL="68580" marR="68580" marT="0" marB="0" anchor="ctr"/>
                </a:tc>
              </a:tr>
              <a:tr h="654271">
                <a:tc>
                  <a:txBody>
                    <a:bodyPr/>
                    <a:lstStyle/>
                    <a:p>
                      <a:pPr>
                        <a:lnSpc>
                          <a:spcPct val="115000"/>
                        </a:lnSpc>
                        <a:spcAft>
                          <a:spcPts val="0"/>
                        </a:spcAft>
                      </a:pPr>
                      <a:r>
                        <a:rPr lang="el-GR" sz="1600" dirty="0" smtClean="0">
                          <a:effectLst/>
                        </a:rPr>
                        <a:t>17:00</a:t>
                      </a:r>
                      <a:endParaRPr lang="el-GR" sz="1600" b="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n-US" sz="1600" dirty="0">
                          <a:effectLst/>
                        </a:rPr>
                        <a:t>Twitter</a:t>
                      </a:r>
                      <a:r>
                        <a:rPr lang="el-GR" sz="1600" dirty="0">
                          <a:effectLst/>
                        </a:rPr>
                        <a:t>: Ένα μέσο για σύντομη και άμεση ενημέρωση και επικοινωνία.</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ΣΧ, ΓΚ, </a:t>
                      </a:r>
                      <a:r>
                        <a:rPr lang="el-GR" sz="1600" dirty="0" smtClean="0">
                          <a:effectLst/>
                        </a:rPr>
                        <a:t>ΖΚ</a:t>
                      </a:r>
                      <a:endParaRPr lang="el-GR" sz="1600" dirty="0">
                        <a:effectLst/>
                        <a:latin typeface="Calibri"/>
                        <a:ea typeface="Times New Roman"/>
                        <a:cs typeface="Times New Roman"/>
                      </a:endParaRPr>
                    </a:p>
                  </a:txBody>
                  <a:tcPr marL="68580" marR="68580" marT="0" marB="0" anchor="ctr"/>
                </a:tc>
              </a:tr>
              <a:tr h="467337">
                <a:tc>
                  <a:txBody>
                    <a:bodyPr/>
                    <a:lstStyle/>
                    <a:p>
                      <a:pPr>
                        <a:lnSpc>
                          <a:spcPct val="115000"/>
                        </a:lnSpc>
                        <a:spcAft>
                          <a:spcPts val="0"/>
                        </a:spcAft>
                      </a:pPr>
                      <a:r>
                        <a:rPr lang="el-GR" sz="1600" dirty="0" smtClean="0">
                          <a:effectLst/>
                        </a:rPr>
                        <a:t>18:00</a:t>
                      </a:r>
                      <a:endParaRPr lang="el-GR" sz="1600" b="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Σ υ μ π ε ρ ά σ μ α τ α</a:t>
                      </a:r>
                      <a:endParaRPr lang="el-GR" sz="1600" dirty="0">
                        <a:effectLst/>
                        <a:latin typeface="Calibri"/>
                        <a:ea typeface="Times New Roman"/>
                        <a:cs typeface="Times New Roman"/>
                      </a:endParaRPr>
                    </a:p>
                  </a:txBody>
                  <a:tcPr marL="68580" marR="68580" marT="0" marB="0" anchor="ctr"/>
                </a:tc>
                <a:tc>
                  <a:txBody>
                    <a:bodyPr/>
                    <a:lstStyle/>
                    <a:p>
                      <a:pPr>
                        <a:lnSpc>
                          <a:spcPct val="115000"/>
                        </a:lnSpc>
                        <a:spcAft>
                          <a:spcPts val="0"/>
                        </a:spcAft>
                      </a:pPr>
                      <a:r>
                        <a:rPr lang="el-GR" sz="1600" dirty="0">
                          <a:effectLst/>
                        </a:rPr>
                        <a:t>ΣΧ, ΚΔ</a:t>
                      </a:r>
                      <a:endParaRPr lang="el-GR" sz="1600" dirty="0">
                        <a:effectLst/>
                        <a:latin typeface="Calibri"/>
                        <a:ea typeface="Times New Roman"/>
                        <a:cs typeface="Times New Roman"/>
                      </a:endParaRPr>
                    </a:p>
                  </a:txBody>
                  <a:tcPr marL="68580" marR="68580" marT="0" marB="0" anchor="ctr"/>
                </a:tc>
              </a:tr>
            </a:tbl>
          </a:graphicData>
        </a:graphic>
      </p:graphicFrame>
      <p:pic>
        <p:nvPicPr>
          <p:cNvPr id="6"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TextBox 1"/>
          <p:cNvSpPr txBox="1"/>
          <p:nvPr/>
        </p:nvSpPr>
        <p:spPr>
          <a:xfrm rot="19746375">
            <a:off x="6292060" y="5170873"/>
            <a:ext cx="2832827" cy="923330"/>
          </a:xfrm>
          <a:prstGeom prst="rect">
            <a:avLst/>
          </a:prstGeom>
          <a:noFill/>
        </p:spPr>
        <p:txBody>
          <a:bodyPr wrap="none" rtlCol="0">
            <a:spAutoFit/>
          </a:bodyPr>
          <a:lstStyle/>
          <a:p>
            <a:r>
              <a:rPr lang="en-US" sz="5400" dirty="0" smtClean="0">
                <a:ln w="18415" cmpd="sng">
                  <a:solidFill>
                    <a:srgbClr val="FFFFFF"/>
                  </a:solidFill>
                  <a:prstDash val="solid"/>
                </a:ln>
                <a:solidFill>
                  <a:srgbClr val="FFFFFF"/>
                </a:solidFill>
                <a:effectLst>
                  <a:glow rad="139700">
                    <a:schemeClr val="accent3">
                      <a:satMod val="175000"/>
                      <a:alpha val="40000"/>
                    </a:schemeClr>
                  </a:glow>
                  <a:outerShdw blurRad="63500" dir="3600000" algn="tl" rotWithShape="0">
                    <a:srgbClr val="000000">
                      <a:alpha val="70000"/>
                    </a:srgbClr>
                  </a:outerShdw>
                </a:effectLst>
              </a:rPr>
              <a:t>Hands on</a:t>
            </a:r>
            <a:endParaRPr lang="el-GR" sz="5400" dirty="0">
              <a:ln w="18415" cmpd="sng">
                <a:solidFill>
                  <a:srgbClr val="FFFFFF"/>
                </a:solidFill>
                <a:prstDash val="solid"/>
              </a:ln>
              <a:solidFill>
                <a:srgbClr val="FFFFFF"/>
              </a:solidFill>
              <a:effectLst>
                <a:glow rad="139700">
                  <a:schemeClr val="accent3">
                    <a:satMod val="175000"/>
                    <a:alpha val="40000"/>
                  </a:schemeClr>
                </a:glow>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952357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71" name="Straight Connector 70"/>
          <p:cNvCxnSpPr/>
          <p:nvPr/>
        </p:nvCxnSpPr>
        <p:spPr>
          <a:xfrm flipH="1">
            <a:off x="2555776" y="5308204"/>
            <a:ext cx="2499531" cy="45602"/>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V="1">
            <a:off x="4342913" y="1102009"/>
            <a:ext cx="2266060" cy="884736"/>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4549501" y="2122497"/>
            <a:ext cx="115019" cy="1678710"/>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4175773" y="1640283"/>
            <a:ext cx="2992077" cy="362127"/>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4549501" y="2015473"/>
            <a:ext cx="3458307" cy="1188658"/>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2123730" y="2002410"/>
            <a:ext cx="2266701" cy="2531744"/>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sp>
        <p:nvSpPr>
          <p:cNvPr id="13" name="Up-Down Arrow 12"/>
          <p:cNvSpPr/>
          <p:nvPr/>
        </p:nvSpPr>
        <p:spPr>
          <a:xfrm rot="5400000">
            <a:off x="4344566" y="2013941"/>
            <a:ext cx="980728" cy="8618140"/>
          </a:xfrm>
          <a:prstGeom prst="upDownArrow">
            <a:avLst>
              <a:gd name="adj1" fmla="val 63717"/>
              <a:gd name="adj2" fmla="val 75855"/>
            </a:avLst>
          </a:prstGeom>
          <a:gradFill>
            <a:gsLst>
              <a:gs pos="0">
                <a:schemeClr val="accent6">
                  <a:lumMod val="75000"/>
                  <a:alpha val="70000"/>
                </a:schemeClr>
              </a:gs>
              <a:gs pos="87000">
                <a:schemeClr val="accent1">
                  <a:tint val="44500"/>
                  <a:satMod val="160000"/>
                  <a:alpha val="44000"/>
                </a:schemeClr>
              </a:gs>
              <a:gs pos="100000">
                <a:schemeClr val="tx2">
                  <a:lumMod val="60000"/>
                  <a:lumOff val="40000"/>
                  <a:alpha val="50000"/>
                </a:schemeClr>
              </a:gs>
            </a:gsLst>
            <a:lin ang="5400000" scaled="0"/>
          </a:gra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effectLst>
                <a:glow rad="228600">
                  <a:schemeClr val="accent2">
                    <a:satMod val="175000"/>
                    <a:alpha val="40000"/>
                  </a:schemeClr>
                </a:glow>
              </a:effectLst>
            </a:endParaRPr>
          </a:p>
        </p:txBody>
      </p:sp>
      <p:sp>
        <p:nvSpPr>
          <p:cNvPr id="14" name="Up-Down Arrow 13"/>
          <p:cNvSpPr/>
          <p:nvPr/>
        </p:nvSpPr>
        <p:spPr>
          <a:xfrm>
            <a:off x="22433" y="648073"/>
            <a:ext cx="980728" cy="5674938"/>
          </a:xfrm>
          <a:prstGeom prst="upDownArrow">
            <a:avLst>
              <a:gd name="adj1" fmla="val 63717"/>
              <a:gd name="adj2" fmla="val 75855"/>
            </a:avLst>
          </a:prstGeom>
          <a:gradFill>
            <a:gsLst>
              <a:gs pos="0">
                <a:schemeClr val="accent3">
                  <a:lumMod val="75000"/>
                  <a:alpha val="65000"/>
                </a:schemeClr>
              </a:gs>
              <a:gs pos="87000">
                <a:schemeClr val="accent1">
                  <a:tint val="44500"/>
                  <a:satMod val="160000"/>
                  <a:alpha val="50000"/>
                </a:schemeClr>
              </a:gs>
              <a:gs pos="100000">
                <a:schemeClr val="tx2">
                  <a:lumMod val="60000"/>
                  <a:lumOff val="40000"/>
                  <a:alpha val="50000"/>
                </a:schemeClr>
              </a:gs>
            </a:gsLst>
            <a:lin ang="5400000" scaled="0"/>
          </a:gra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p:cNvSpPr/>
          <p:nvPr/>
        </p:nvSpPr>
        <p:spPr>
          <a:xfrm rot="16200000">
            <a:off x="-93736" y="5243984"/>
            <a:ext cx="1186158" cy="461665"/>
          </a:xfrm>
          <a:prstGeom prst="rect">
            <a:avLst/>
          </a:prstGeom>
          <a:noFill/>
          <a:ln>
            <a:noFill/>
          </a:ln>
          <a:scene3d>
            <a:camera prst="orthographicFront"/>
            <a:lightRig rig="glow" dir="tl">
              <a:rot lat="0" lon="0" rev="5400000"/>
            </a:lightRig>
          </a:scene3d>
          <a:sp3d extrusionH="76200">
            <a:extrusionClr>
              <a:schemeClr val="accent1">
                <a:lumMod val="50000"/>
              </a:schemeClr>
            </a:extrusionClr>
          </a:sp3d>
        </p:spPr>
        <p:txBody>
          <a:bodyPr wrap="none" lIns="91440" tIns="45720" rIns="91440" bIns="45720">
            <a:spAutoFit/>
            <a:sp3d contourW="12700">
              <a:bevelT w="25400" h="25400"/>
              <a:contourClr>
                <a:schemeClr val="accent6">
                  <a:shade val="73000"/>
                </a:schemeClr>
              </a:contourClr>
            </a:sp3d>
          </a:bodyPr>
          <a:lstStyle/>
          <a:p>
            <a:pPr algn="ctr"/>
            <a:r>
              <a:rPr lang="el-GR" sz="2400" b="1" dirty="0" smtClean="0">
                <a:ln w="11430">
                  <a:noFill/>
                </a:ln>
                <a:solidFill>
                  <a:schemeClr val="tx2">
                    <a:lumMod val="75000"/>
                  </a:schemeClr>
                </a:solidFill>
                <a:effectLst>
                  <a:outerShdw blurRad="80000" dist="40000" dir="5040000" algn="tl">
                    <a:srgbClr val="000000">
                      <a:alpha val="30000"/>
                    </a:srgbClr>
                  </a:outerShdw>
                </a:effectLst>
              </a:rPr>
              <a:t>Κλειστό</a:t>
            </a:r>
            <a:endParaRPr lang="en-US" sz="2400" b="1" dirty="0">
              <a:ln w="11430">
                <a:noFill/>
              </a:ln>
              <a:solidFill>
                <a:schemeClr val="tx2">
                  <a:lumMod val="75000"/>
                </a:schemeClr>
              </a:solidFill>
              <a:effectLst>
                <a:outerShdw blurRad="80000" dist="40000" dir="5040000" algn="tl">
                  <a:srgbClr val="000000">
                    <a:alpha val="30000"/>
                  </a:srgbClr>
                </a:outerShdw>
              </a:effectLst>
            </a:endParaRPr>
          </a:p>
        </p:txBody>
      </p:sp>
      <p:sp>
        <p:nvSpPr>
          <p:cNvPr id="16" name="Rectangle 15"/>
          <p:cNvSpPr/>
          <p:nvPr/>
        </p:nvSpPr>
        <p:spPr>
          <a:xfrm rot="16200000">
            <a:off x="-109828" y="1342077"/>
            <a:ext cx="1184363" cy="461665"/>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l-GR" sz="2400" b="1" dirty="0" smtClean="0">
                <a:ln w="11430"/>
                <a:solidFill>
                  <a:schemeClr val="accent3">
                    <a:lumMod val="75000"/>
                  </a:schemeClr>
                </a:solidFill>
                <a:effectLst>
                  <a:outerShdw blurRad="80000" dist="40000" dir="5040000" algn="tl">
                    <a:srgbClr val="000000">
                      <a:alpha val="30000"/>
                    </a:srgbClr>
                  </a:outerShdw>
                </a:effectLst>
              </a:rPr>
              <a:t>Ανοιχτό</a:t>
            </a:r>
            <a:endParaRPr lang="en-US" sz="2400" b="1" dirty="0">
              <a:ln w="11430"/>
              <a:solidFill>
                <a:schemeClr val="accent3">
                  <a:lumMod val="75000"/>
                </a:schemeClr>
              </a:solidFill>
              <a:effectLst>
                <a:outerShdw blurRad="80000" dist="40000" dir="5040000" algn="tl">
                  <a:srgbClr val="000000">
                    <a:alpha val="30000"/>
                  </a:srgbClr>
                </a:outerShdw>
              </a:effectLst>
            </a:endParaRPr>
          </a:p>
        </p:txBody>
      </p:sp>
      <p:sp>
        <p:nvSpPr>
          <p:cNvPr id="17" name="Rectangle 16"/>
          <p:cNvSpPr/>
          <p:nvPr/>
        </p:nvSpPr>
        <p:spPr>
          <a:xfrm>
            <a:off x="747068" y="6080596"/>
            <a:ext cx="1564594" cy="461665"/>
          </a:xfrm>
          <a:prstGeom prst="rect">
            <a:avLst/>
          </a:prstGeom>
          <a:noFill/>
          <a:ln>
            <a:noFill/>
          </a:ln>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l-GR" sz="2400" b="1" dirty="0" smtClean="0">
                <a:ln w="11430">
                  <a:noFill/>
                </a:ln>
                <a:solidFill>
                  <a:schemeClr val="tx2">
                    <a:lumMod val="75000"/>
                  </a:schemeClr>
                </a:solidFill>
                <a:effectLst>
                  <a:outerShdw blurRad="80000" dist="40000" dir="5040000" algn="tl">
                    <a:srgbClr val="000000">
                      <a:alpha val="30000"/>
                    </a:srgbClr>
                  </a:outerShdw>
                </a:effectLst>
              </a:rPr>
              <a:t>Παράδοση</a:t>
            </a:r>
            <a:endParaRPr lang="en-US" sz="2400" b="1" dirty="0">
              <a:ln w="11430">
                <a:noFill/>
              </a:ln>
              <a:solidFill>
                <a:schemeClr val="tx2">
                  <a:lumMod val="75000"/>
                </a:schemeClr>
              </a:solidFill>
              <a:effectLst>
                <a:outerShdw blurRad="80000" dist="40000" dir="5040000" algn="tl">
                  <a:srgbClr val="000000">
                    <a:alpha val="30000"/>
                  </a:srgbClr>
                </a:outerShdw>
              </a:effectLst>
            </a:endParaRPr>
          </a:p>
        </p:txBody>
      </p:sp>
      <p:sp>
        <p:nvSpPr>
          <p:cNvPr id="18" name="Rectangle 17"/>
          <p:cNvSpPr/>
          <p:nvPr/>
        </p:nvSpPr>
        <p:spPr>
          <a:xfrm>
            <a:off x="7240104" y="6063679"/>
            <a:ext cx="1652376" cy="461665"/>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l-GR"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Καινοτομία</a:t>
            </a:r>
            <a:endPar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cxnSp>
        <p:nvCxnSpPr>
          <p:cNvPr id="12" name="Straight Connector 11"/>
          <p:cNvCxnSpPr/>
          <p:nvPr/>
        </p:nvCxnSpPr>
        <p:spPr>
          <a:xfrm flipV="1">
            <a:off x="5118898" y="3317604"/>
            <a:ext cx="1037278" cy="905180"/>
          </a:xfrm>
          <a:prstGeom prst="line">
            <a:avLst/>
          </a:prstGeom>
          <a:ln>
            <a:solidFill>
              <a:schemeClr val="bg1"/>
            </a:solidFill>
          </a:ln>
        </p:spPr>
        <p:style>
          <a:lnRef idx="2">
            <a:schemeClr val="accent2"/>
          </a:lnRef>
          <a:fillRef idx="0">
            <a:schemeClr val="accent2"/>
          </a:fillRef>
          <a:effectRef idx="1">
            <a:schemeClr val="accent2"/>
          </a:effectRef>
          <a:fontRef idx="minor">
            <a:schemeClr val="tx1"/>
          </a:fontRef>
        </p:style>
      </p:cxnSp>
      <p:cxnSp>
        <p:nvCxnSpPr>
          <p:cNvPr id="23" name="Straight Connector 22"/>
          <p:cNvCxnSpPr/>
          <p:nvPr/>
        </p:nvCxnSpPr>
        <p:spPr>
          <a:xfrm flipV="1">
            <a:off x="2699792" y="2955034"/>
            <a:ext cx="3381278" cy="1914126"/>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904375" y="3212976"/>
            <a:ext cx="968300" cy="268933"/>
          </a:xfrm>
          <a:prstGeom prst="line">
            <a:avLst/>
          </a:prstGeom>
          <a:ln w="22225"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398071" y="2002410"/>
            <a:ext cx="474604" cy="1085623"/>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6732240" y="2002410"/>
            <a:ext cx="314248" cy="706510"/>
          </a:xfrm>
          <a:prstGeom prst="line">
            <a:avLst/>
          </a:prstGeom>
          <a:ln w="22225"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2339752" y="1755126"/>
            <a:ext cx="4419498" cy="3267774"/>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2555776" y="3701200"/>
            <a:ext cx="5472608" cy="1652606"/>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5508104" y="3625330"/>
            <a:ext cx="2364571" cy="667767"/>
          </a:xfrm>
          <a:prstGeom prst="line">
            <a:avLst/>
          </a:prstGeom>
          <a:ln>
            <a:solidFill>
              <a:schemeClr val="bg1"/>
            </a:solidFill>
          </a:ln>
        </p:spPr>
        <p:style>
          <a:lnRef idx="2">
            <a:schemeClr val="accent2"/>
          </a:lnRef>
          <a:fillRef idx="0">
            <a:schemeClr val="accent2"/>
          </a:fillRef>
          <a:effectRef idx="1">
            <a:schemeClr val="accent2"/>
          </a:effectRef>
          <a:fontRef idx="minor">
            <a:schemeClr val="tx1"/>
          </a:fontRef>
        </p:style>
      </p:cxnSp>
      <p:cxnSp>
        <p:nvCxnSpPr>
          <p:cNvPr id="54" name="Straight Connector 53"/>
          <p:cNvCxnSpPr/>
          <p:nvPr/>
        </p:nvCxnSpPr>
        <p:spPr>
          <a:xfrm flipV="1">
            <a:off x="4966495" y="1946449"/>
            <a:ext cx="1922869" cy="1919923"/>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5724128" y="2490701"/>
            <a:ext cx="1532914" cy="1226331"/>
          </a:xfrm>
          <a:prstGeom prst="rect">
            <a:avLst/>
          </a:prstGeom>
        </p:spPr>
      </p:pic>
      <p:pic>
        <p:nvPicPr>
          <p:cNvPr id="61" name="Picture 60"/>
          <p:cNvPicPr>
            <a:picLocks noChangeAspect="1"/>
          </p:cNvPicPr>
          <p:nvPr/>
        </p:nvPicPr>
        <p:blipFill>
          <a:blip r:embed="rId4"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572000" y="4514617"/>
            <a:ext cx="1253269" cy="1002615"/>
          </a:xfrm>
          <a:prstGeom prst="rect">
            <a:avLst/>
          </a:prstGeom>
        </p:spPr>
      </p:pic>
      <p:pic>
        <p:nvPicPr>
          <p:cNvPr id="63" name="Picture 62"/>
          <p:cNvPicPr>
            <a:picLocks noChangeAspect="1"/>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887890" y="1412776"/>
            <a:ext cx="1044150" cy="783969"/>
          </a:xfrm>
          <a:prstGeom prst="rect">
            <a:avLst/>
          </a:prstGeom>
        </p:spPr>
      </p:pic>
      <p:cxnSp>
        <p:nvCxnSpPr>
          <p:cNvPr id="73" name="Straight Connector 72"/>
          <p:cNvCxnSpPr/>
          <p:nvPr/>
        </p:nvCxnSpPr>
        <p:spPr>
          <a:xfrm>
            <a:off x="8007809" y="2002410"/>
            <a:ext cx="600086" cy="1066550"/>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7872675" y="2002410"/>
            <a:ext cx="135133" cy="1085623"/>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6300192" y="4077072"/>
            <a:ext cx="1640050" cy="768601"/>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a:off x="7120217" y="2002410"/>
            <a:ext cx="68382" cy="1186104"/>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7629988" y="1478845"/>
            <a:ext cx="310254" cy="1725286"/>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80312" y="2852936"/>
            <a:ext cx="1321920" cy="992523"/>
          </a:xfrm>
          <a:prstGeom prst="rect">
            <a:avLst/>
          </a:prstGeom>
        </p:spPr>
      </p:pic>
      <p:pic>
        <p:nvPicPr>
          <p:cNvPr id="10" name="Picture 9"/>
          <p:cNvPicPr>
            <a:picLocks noChangeAspect="1"/>
          </p:cNvPicPr>
          <p:nvPr/>
        </p:nvPicPr>
        <p:blipFill>
          <a:blip r:embed="rId7"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6398210" y="1177628"/>
            <a:ext cx="1368152" cy="1027236"/>
          </a:xfrm>
          <a:prstGeom prst="rect">
            <a:avLst/>
          </a:prstGeom>
        </p:spPr>
      </p:pic>
      <p:pic>
        <p:nvPicPr>
          <p:cNvPr id="60" name="Picture 59"/>
          <p:cNvPicPr>
            <a:picLocks noChangeAspect="1"/>
          </p:cNvPicPr>
          <p:nvPr/>
        </p:nvPicPr>
        <p:blipFill>
          <a:blip r:embed="rId8"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860032" y="3861048"/>
            <a:ext cx="1553666" cy="1242933"/>
          </a:xfrm>
          <a:prstGeom prst="rect">
            <a:avLst/>
          </a:prstGeom>
        </p:spPr>
      </p:pic>
      <p:pic>
        <p:nvPicPr>
          <p:cNvPr id="62" name="Picture 61"/>
          <p:cNvPicPr>
            <a:picLocks noChangeAspect="1"/>
          </p:cNvPicPr>
          <p:nvPr/>
        </p:nvPicPr>
        <p:blipFill>
          <a:blip r:embed="rId9"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413900" y="1628620"/>
            <a:ext cx="758500" cy="569497"/>
          </a:xfrm>
          <a:prstGeom prst="rect">
            <a:avLst/>
          </a:prstGeom>
        </p:spPr>
      </p:pic>
      <p:pic>
        <p:nvPicPr>
          <p:cNvPr id="64" name="Picture 6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72400" y="2852936"/>
            <a:ext cx="837703" cy="628964"/>
          </a:xfrm>
          <a:prstGeom prst="rect">
            <a:avLst/>
          </a:prstGeom>
        </p:spPr>
      </p:pic>
      <p:pic>
        <p:nvPicPr>
          <p:cNvPr id="66" name="Picture 65"/>
          <p:cNvPicPr>
            <a:picLocks noChangeAspect="1"/>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180527" y="1037588"/>
            <a:ext cx="776532" cy="583036"/>
          </a:xfrm>
          <a:prstGeom prst="rect">
            <a:avLst/>
          </a:prstGeom>
        </p:spPr>
      </p:pic>
      <p:cxnSp>
        <p:nvCxnSpPr>
          <p:cNvPr id="72" name="Straight Connector 71"/>
          <p:cNvCxnSpPr/>
          <p:nvPr/>
        </p:nvCxnSpPr>
        <p:spPr>
          <a:xfrm flipH="1">
            <a:off x="2331140" y="4497906"/>
            <a:ext cx="2916141" cy="397186"/>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2699792" y="4534154"/>
            <a:ext cx="1690639" cy="623038"/>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pic>
        <p:nvPicPr>
          <p:cNvPr id="67" name="Picture 66"/>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5542287" y="2195190"/>
            <a:ext cx="956958" cy="765566"/>
          </a:xfrm>
          <a:prstGeom prst="rect">
            <a:avLst/>
          </a:prstGeom>
        </p:spPr>
      </p:pic>
      <p:pic>
        <p:nvPicPr>
          <p:cNvPr id="77" name="Picture 76"/>
          <p:cNvPicPr>
            <a:picLocks noChangeAspect="1"/>
          </p:cNvPicPr>
          <p:nvPr/>
        </p:nvPicPr>
        <p:blipFill>
          <a:blip r:embed="rId1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5508104" y="3573016"/>
            <a:ext cx="1182285" cy="945828"/>
          </a:xfrm>
          <a:prstGeom prst="rect">
            <a:avLst/>
          </a:prstGeom>
        </p:spPr>
      </p:pic>
      <p:pic>
        <p:nvPicPr>
          <p:cNvPr id="78" name="Picture 77"/>
          <p:cNvPicPr>
            <a:picLocks noChangeAspect="1"/>
          </p:cNvPicPr>
          <p:nvPr/>
        </p:nvPicPr>
        <p:blipFill>
          <a:blip r:embed="rId13"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5712902" y="4033541"/>
            <a:ext cx="1333586" cy="1066868"/>
          </a:xfrm>
          <a:prstGeom prst="rect">
            <a:avLst/>
          </a:prstGeom>
        </p:spPr>
      </p:pic>
      <p:cxnSp>
        <p:nvCxnSpPr>
          <p:cNvPr id="97" name="Straight Connector 96"/>
          <p:cNvCxnSpPr/>
          <p:nvPr/>
        </p:nvCxnSpPr>
        <p:spPr>
          <a:xfrm flipH="1">
            <a:off x="4966495" y="2700781"/>
            <a:ext cx="560518" cy="1037127"/>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H="1">
            <a:off x="5508104" y="1102008"/>
            <a:ext cx="1182285" cy="1253657"/>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H="1">
            <a:off x="2699792" y="2545221"/>
            <a:ext cx="2723035" cy="1982282"/>
          </a:xfrm>
          <a:prstGeom prst="line">
            <a:avLst/>
          </a:prstGeom>
          <a:ln w="22225" cmpd="sng">
            <a:solidFill>
              <a:schemeClr val="bg1"/>
            </a:solidFill>
          </a:ln>
          <a:effectLst>
            <a:outerShdw blurRad="63500" sx="102000" sy="102000" algn="ctr" rotWithShape="0">
              <a:prstClr val="black">
                <a:alpha val="40000"/>
              </a:prst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pic>
        <p:nvPicPr>
          <p:cNvPr id="68" name="Picture 67"/>
          <p:cNvPicPr>
            <a:picLocks noChangeAspect="1"/>
          </p:cNvPicPr>
          <p:nvPr/>
        </p:nvPicPr>
        <p:blipFill>
          <a:blip r:embed="rId14"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860032" y="2140373"/>
            <a:ext cx="1160734" cy="928587"/>
          </a:xfrm>
          <a:prstGeom prst="rect">
            <a:avLst/>
          </a:prstGeom>
        </p:spPr>
      </p:pic>
      <p:pic>
        <p:nvPicPr>
          <p:cNvPr id="131" name="Picture 13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884368" y="2491200"/>
            <a:ext cx="769506" cy="577760"/>
          </a:xfrm>
          <a:prstGeom prst="rect">
            <a:avLst/>
          </a:prstGeom>
        </p:spPr>
      </p:pic>
      <p:sp>
        <p:nvSpPr>
          <p:cNvPr id="122" name="Rectangle 121"/>
          <p:cNvSpPr/>
          <p:nvPr/>
        </p:nvSpPr>
        <p:spPr>
          <a:xfrm rot="10800000">
            <a:off x="3923929" y="3140968"/>
            <a:ext cx="1691432" cy="1728192"/>
          </a:xfrm>
          <a:prstGeom prst="rect">
            <a:avLst/>
          </a:prstGeom>
          <a:noFill/>
        </p:spPr>
        <p:txBody>
          <a:bodyPr wrap="none" lIns="91440" tIns="45720" rIns="91440" bIns="45720">
            <a:prstTxWarp prst="textCircle">
              <a:avLst>
                <a:gd name="adj" fmla="val 16227781"/>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Blogs  -- </a:t>
            </a:r>
            <a:r>
              <a:rPr lang="en-US" sz="5400"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W</a:t>
            </a:r>
            <a:r>
              <a:rPr lang="en-US" sz="54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ikies</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44" name="Rectangle 143"/>
          <p:cNvSpPr/>
          <p:nvPr/>
        </p:nvSpPr>
        <p:spPr>
          <a:xfrm rot="18946590">
            <a:off x="1267576" y="4134027"/>
            <a:ext cx="1691432" cy="1788724"/>
          </a:xfrm>
          <a:prstGeom prst="rect">
            <a:avLst/>
          </a:prstGeom>
          <a:noFill/>
        </p:spPr>
        <p:txBody>
          <a:bodyPr wrap="none" lIns="91440" tIns="45720" rIns="91440" bIns="45720">
            <a:prstTxWarp prst="textCircle">
              <a:avLst>
                <a:gd name="adj" fmla="val 16227781"/>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dirty="0" smtClean="0">
                <a:ln w="11430"/>
                <a:solidFill>
                  <a:schemeClr val="tx2">
                    <a:lumMod val="60000"/>
                    <a:lumOff val="40000"/>
                  </a:schemeClr>
                </a:solidFill>
                <a:effectLst>
                  <a:outerShdw blurRad="80000" dist="40000" dir="5040000" algn="tl">
                    <a:srgbClr val="000000">
                      <a:alpha val="30000"/>
                    </a:srgbClr>
                  </a:outerShdw>
                </a:effectLst>
              </a:rPr>
              <a:t>Sites               </a:t>
            </a:r>
            <a:endParaRPr lang="en-US" sz="5400" b="1" cap="none" spc="0" dirty="0">
              <a:ln w="11430"/>
              <a:solidFill>
                <a:schemeClr val="tx2">
                  <a:lumMod val="60000"/>
                  <a:lumOff val="40000"/>
                </a:schemeClr>
              </a:solidFill>
              <a:effectLst>
                <a:outerShdw blurRad="80000" dist="40000" dir="5040000" algn="tl">
                  <a:srgbClr val="000000">
                    <a:alpha val="30000"/>
                  </a:srgbClr>
                </a:outerShdw>
              </a:effectLst>
            </a:endParaRPr>
          </a:p>
        </p:txBody>
      </p:sp>
      <p:sp>
        <p:nvSpPr>
          <p:cNvPr id="145" name="Rectangle 144"/>
          <p:cNvSpPr/>
          <p:nvPr/>
        </p:nvSpPr>
        <p:spPr>
          <a:xfrm rot="16200000">
            <a:off x="4826095" y="1781154"/>
            <a:ext cx="1691432" cy="1952347"/>
          </a:xfrm>
          <a:prstGeom prst="rect">
            <a:avLst/>
          </a:prstGeom>
          <a:noFill/>
        </p:spPr>
        <p:txBody>
          <a:bodyPr wrap="none" lIns="91440" tIns="45720" rIns="91440" bIns="45720">
            <a:prstTxWarp prst="textCircle">
              <a:avLst>
                <a:gd name="adj" fmla="val 12977364"/>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800" b="1" dirty="0" err="1" smtClean="0">
                <a:ln w="11430"/>
                <a:solidFill>
                  <a:schemeClr val="bg1">
                    <a:lumMod val="50000"/>
                  </a:schemeClr>
                </a:solidFill>
                <a:effectLst>
                  <a:outerShdw blurRad="80000" dist="40000" dir="5040000" algn="tl">
                    <a:srgbClr val="000000">
                      <a:alpha val="30000"/>
                    </a:srgbClr>
                  </a:outerShdw>
                </a:effectLst>
              </a:rPr>
              <a:t>Curation</a:t>
            </a:r>
            <a:r>
              <a:rPr lang="en-US" sz="2800" b="1" dirty="0" smtClean="0">
                <a:ln w="11430"/>
                <a:solidFill>
                  <a:schemeClr val="bg1">
                    <a:lumMod val="50000"/>
                  </a:schemeClr>
                </a:solidFill>
                <a:effectLst>
                  <a:outerShdw blurRad="80000" dist="40000" dir="5040000" algn="tl">
                    <a:srgbClr val="000000">
                      <a:alpha val="30000"/>
                    </a:srgbClr>
                  </a:outerShdw>
                </a:effectLst>
              </a:rPr>
              <a:t> tools</a:t>
            </a:r>
            <a:endParaRPr lang="en-US" sz="2800" b="1" cap="none" spc="0" dirty="0">
              <a:ln w="11430"/>
              <a:solidFill>
                <a:schemeClr val="bg1">
                  <a:lumMod val="50000"/>
                </a:schemeClr>
              </a:solidFill>
              <a:effectLst>
                <a:outerShdw blurRad="80000" dist="40000" dir="5040000" algn="tl">
                  <a:srgbClr val="000000">
                    <a:alpha val="30000"/>
                  </a:srgbClr>
                </a:outerShdw>
              </a:effectLst>
            </a:endParaRPr>
          </a:p>
        </p:txBody>
      </p:sp>
      <p:sp>
        <p:nvSpPr>
          <p:cNvPr id="147" name="Rectangle 146"/>
          <p:cNvSpPr/>
          <p:nvPr/>
        </p:nvSpPr>
        <p:spPr>
          <a:xfrm rot="1674355">
            <a:off x="7140915" y="2583941"/>
            <a:ext cx="1691432" cy="1952347"/>
          </a:xfrm>
          <a:prstGeom prst="rect">
            <a:avLst/>
          </a:prstGeom>
          <a:noFill/>
        </p:spPr>
        <p:txBody>
          <a:bodyPr wrap="none" lIns="91440" tIns="45720" rIns="91440" bIns="45720">
            <a:prstTxWarp prst="textCircle">
              <a:avLst>
                <a:gd name="adj" fmla="val 12977364"/>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800" b="1" dirty="0" smtClean="0">
                <a:ln w="11430"/>
                <a:solidFill>
                  <a:schemeClr val="accent2">
                    <a:lumMod val="75000"/>
                  </a:schemeClr>
                </a:solidFill>
                <a:effectLst>
                  <a:outerShdw blurRad="80000" dist="40000" dir="5040000" algn="tl">
                    <a:srgbClr val="000000">
                      <a:alpha val="30000"/>
                    </a:srgbClr>
                  </a:outerShdw>
                </a:effectLst>
              </a:rPr>
              <a:t>twitter</a:t>
            </a:r>
            <a:endParaRPr lang="en-US" sz="2800" b="1" cap="none" spc="0" dirty="0">
              <a:ln w="11430"/>
              <a:solidFill>
                <a:schemeClr val="accent2">
                  <a:lumMod val="75000"/>
                </a:schemeClr>
              </a:solidFill>
              <a:effectLst>
                <a:outerShdw blurRad="80000" dist="40000" dir="5040000" algn="tl">
                  <a:srgbClr val="000000">
                    <a:alpha val="30000"/>
                  </a:srgbClr>
                </a:outerShdw>
              </a:effectLst>
            </a:endParaRPr>
          </a:p>
        </p:txBody>
      </p:sp>
      <p:sp>
        <p:nvSpPr>
          <p:cNvPr id="148" name="Rectangle 147"/>
          <p:cNvSpPr/>
          <p:nvPr/>
        </p:nvSpPr>
        <p:spPr>
          <a:xfrm rot="17157147">
            <a:off x="6475118" y="789879"/>
            <a:ext cx="1691432" cy="1952347"/>
          </a:xfrm>
          <a:prstGeom prst="rect">
            <a:avLst/>
          </a:prstGeom>
          <a:noFill/>
        </p:spPr>
        <p:txBody>
          <a:bodyPr wrap="none" lIns="91440" tIns="45720" rIns="91440" bIns="45720">
            <a:prstTxWarp prst="textCircle">
              <a:avLst>
                <a:gd name="adj" fmla="val 12977364"/>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800" b="1" dirty="0" smtClean="0">
                <a:ln w="11430"/>
                <a:solidFill>
                  <a:schemeClr val="accent3">
                    <a:lumMod val="75000"/>
                  </a:schemeClr>
                </a:solidFill>
                <a:effectLst>
                  <a:outerShdw blurRad="80000" dist="40000" dir="5040000" algn="tl">
                    <a:srgbClr val="000000">
                      <a:alpha val="30000"/>
                    </a:srgbClr>
                  </a:outerShdw>
                </a:effectLst>
              </a:rPr>
              <a:t>Facebook                   </a:t>
            </a:r>
            <a:endParaRPr lang="en-US" sz="2800" b="1" cap="none" spc="0" dirty="0">
              <a:ln w="11430"/>
              <a:solidFill>
                <a:schemeClr val="accent3">
                  <a:lumMod val="75000"/>
                </a:schemeClr>
              </a:solidFill>
              <a:effectLst>
                <a:outerShdw blurRad="80000" dist="40000" dir="5040000" algn="tl">
                  <a:srgbClr val="000000">
                    <a:alpha val="30000"/>
                  </a:srgbClr>
                </a:outerShdw>
              </a:effectLst>
            </a:endParaRPr>
          </a:p>
        </p:txBody>
      </p:sp>
      <p:pic>
        <p:nvPicPr>
          <p:cNvPr id="6" name="Picture 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2058703">
            <a:off x="960505" y="4319539"/>
            <a:ext cx="2160239" cy="1728191"/>
          </a:xfrm>
          <a:prstGeom prst="rect">
            <a:avLst/>
          </a:prstGeom>
        </p:spPr>
      </p:pic>
      <p:pic>
        <p:nvPicPr>
          <p:cNvPr id="19" name="Picture 18"/>
          <p:cNvPicPr>
            <a:picLocks noChangeAspect="1"/>
          </p:cNvPicPr>
          <p:nvPr/>
        </p:nvPicPr>
        <p:blipFill>
          <a:blip r:embed="rId16"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3779912" y="3248612"/>
            <a:ext cx="1872522" cy="1498018"/>
          </a:xfrm>
          <a:prstGeom prst="rect">
            <a:avLst/>
          </a:prstGeom>
        </p:spPr>
      </p:pic>
      <p:pic>
        <p:nvPicPr>
          <p:cNvPr id="65" name="Picture 6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740352" y="3645024"/>
            <a:ext cx="769506" cy="577760"/>
          </a:xfrm>
          <a:prstGeom prst="rect">
            <a:avLst/>
          </a:prstGeom>
        </p:spPr>
      </p:pic>
      <p:pic>
        <p:nvPicPr>
          <p:cNvPr id="2" name="Picture 2" descr="my... Facebook (only for invitations and my tweets)"/>
          <p:cNvPicPr>
            <a:picLocks noChangeAspect="1" noChangeArrowheads="1"/>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38270" y="1541715"/>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y Twitter"/>
          <p:cNvPicPr>
            <a:picLocks noChangeAspect="1" noChangeArrowheads="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22276" y="3197510"/>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81"/>
          <p:cNvPicPr>
            <a:picLocks noChangeAspect="1"/>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640015" y="1748388"/>
            <a:ext cx="1044150" cy="783969"/>
          </a:xfrm>
          <a:prstGeom prst="rect">
            <a:avLst/>
          </a:prstGeom>
        </p:spPr>
      </p:pic>
      <p:sp>
        <p:nvSpPr>
          <p:cNvPr id="85" name="Rectangle 84"/>
          <p:cNvSpPr/>
          <p:nvPr/>
        </p:nvSpPr>
        <p:spPr>
          <a:xfrm rot="15029166">
            <a:off x="3215594" y="1025602"/>
            <a:ext cx="1691432" cy="1952347"/>
          </a:xfrm>
          <a:prstGeom prst="rect">
            <a:avLst/>
          </a:prstGeom>
          <a:noFill/>
        </p:spPr>
        <p:txBody>
          <a:bodyPr wrap="none" lIns="91440" tIns="45720" rIns="91440" bIns="45720">
            <a:prstTxWarp prst="textCircle">
              <a:avLst>
                <a:gd name="adj" fmla="val 12977364"/>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2800" b="1" dirty="0" smtClean="0">
                <a:ln/>
                <a:solidFill>
                  <a:schemeClr val="accent3">
                    <a:lumMod val="50000"/>
                  </a:schemeClr>
                </a:solidFill>
              </a:rPr>
              <a:t>Media sharing</a:t>
            </a:r>
            <a:endParaRPr lang="en-US" sz="2800" b="1" dirty="0">
              <a:ln/>
              <a:solidFill>
                <a:schemeClr val="accent3">
                  <a:lumMod val="50000"/>
                </a:schemeClr>
              </a:solidFill>
            </a:endParaRPr>
          </a:p>
        </p:txBody>
      </p:sp>
      <p:pic>
        <p:nvPicPr>
          <p:cNvPr id="86" name="Picture 85"/>
          <p:cNvPicPr>
            <a:picLocks noChangeAspect="1"/>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283466" y="1594760"/>
            <a:ext cx="1044150" cy="783969"/>
          </a:xfrm>
          <a:prstGeom prst="rect">
            <a:avLst/>
          </a:prstGeom>
        </p:spPr>
      </p:pic>
      <p:pic>
        <p:nvPicPr>
          <p:cNvPr id="75" name="Picture 3" descr="C:\DATA\basilis\DOCUMENT\ed95_251_71.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565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251520" y="1916832"/>
            <a:ext cx="8892480" cy="2769989"/>
          </a:xfrm>
          <a:prstGeom prst="rect">
            <a:avLst/>
          </a:prstGeom>
        </p:spPr>
        <p:txBody>
          <a:bodyPr wrap="square">
            <a:spAutoFit/>
          </a:bodyPr>
          <a:lstStyle/>
          <a:p>
            <a:pPr algn="ctr"/>
            <a:r>
              <a:rPr lang="el-GR" sz="5400" b="1"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Κοινωνικά Δίκτυα: </a:t>
            </a:r>
          </a:p>
          <a:p>
            <a:pPr algn="ctr"/>
            <a:r>
              <a:rPr lang="el-GR" sz="4000" b="1"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Ενεργός συμμετοχή</a:t>
            </a:r>
            <a:r>
              <a:rPr lang="el-GR" sz="4000" b="1" dirty="0">
                <a:solidFill>
                  <a:schemeClr val="bg1"/>
                </a:solidFill>
                <a:effectLst>
                  <a:glow rad="139700">
                    <a:schemeClr val="accent1">
                      <a:satMod val="175000"/>
                      <a:alpha val="40000"/>
                    </a:schemeClr>
                  </a:glow>
                  <a:outerShdw blurRad="38100" dist="38100" dir="2700000" algn="tl">
                    <a:srgbClr val="000000">
                      <a:alpha val="43137"/>
                    </a:srgbClr>
                  </a:outerShdw>
                </a:effectLst>
              </a:rPr>
              <a:t>, </a:t>
            </a:r>
            <a:endParaRPr lang="el-GR" sz="4000" b="1" dirty="0" smtClean="0">
              <a:solidFill>
                <a:schemeClr val="bg1"/>
              </a:solidFill>
              <a:effectLst>
                <a:glow rad="139700">
                  <a:schemeClr val="accent1">
                    <a:satMod val="175000"/>
                    <a:alpha val="40000"/>
                  </a:schemeClr>
                </a:glow>
                <a:outerShdw blurRad="38100" dist="38100" dir="2700000" algn="tl">
                  <a:srgbClr val="000000">
                    <a:alpha val="43137"/>
                  </a:srgbClr>
                </a:outerShdw>
              </a:effectLst>
            </a:endParaRPr>
          </a:p>
          <a:p>
            <a:pPr algn="ctr"/>
            <a:r>
              <a:rPr lang="el-GR" sz="4000" b="1" dirty="0" smtClean="0">
                <a:solidFill>
                  <a:schemeClr val="bg1">
                    <a:lumMod val="50000"/>
                  </a:schemeClr>
                </a:solidFill>
                <a:effectLst>
                  <a:outerShdw blurRad="38100" dist="38100" dir="2700000" algn="tl">
                    <a:srgbClr val="000000">
                      <a:alpha val="43137"/>
                    </a:srgbClr>
                  </a:outerShdw>
                </a:effectLst>
              </a:rPr>
              <a:t>Παθητική </a:t>
            </a:r>
            <a:r>
              <a:rPr lang="el-GR" sz="4000" b="1" dirty="0">
                <a:solidFill>
                  <a:schemeClr val="bg1">
                    <a:lumMod val="50000"/>
                  </a:schemeClr>
                </a:solidFill>
                <a:effectLst>
                  <a:outerShdw blurRad="38100" dist="38100" dir="2700000" algn="tl">
                    <a:srgbClr val="000000">
                      <a:alpha val="43137"/>
                    </a:srgbClr>
                  </a:outerShdw>
                </a:effectLst>
              </a:rPr>
              <a:t>στάση </a:t>
            </a:r>
            <a:endParaRPr lang="el-GR" sz="4000" b="1" dirty="0" smtClean="0">
              <a:solidFill>
                <a:schemeClr val="bg1">
                  <a:lumMod val="50000"/>
                </a:schemeClr>
              </a:solidFill>
              <a:effectLst>
                <a:outerShdw blurRad="38100" dist="38100" dir="2700000" algn="tl">
                  <a:srgbClr val="000000">
                    <a:alpha val="43137"/>
                  </a:srgbClr>
                </a:outerShdw>
              </a:effectLst>
            </a:endParaRPr>
          </a:p>
          <a:p>
            <a:pPr algn="ctr"/>
            <a:r>
              <a:rPr lang="el-GR" sz="4000" b="1" dirty="0" smtClean="0">
                <a:solidFill>
                  <a:schemeClr val="bg1">
                    <a:lumMod val="50000"/>
                  </a:schemeClr>
                </a:solidFill>
                <a:effectLst>
                  <a:outerShdw blurRad="38100" dist="38100" dir="2700000" algn="tl">
                    <a:srgbClr val="000000">
                      <a:alpha val="43137"/>
                    </a:srgbClr>
                  </a:outerShdw>
                </a:effectLst>
              </a:rPr>
              <a:t>ή </a:t>
            </a:r>
            <a:r>
              <a:rPr lang="el-GR" sz="4000" b="1" dirty="0">
                <a:solidFill>
                  <a:schemeClr val="bg1">
                    <a:lumMod val="50000"/>
                  </a:schemeClr>
                </a:solidFill>
                <a:effectLst>
                  <a:outerShdw blurRad="38100" dist="38100" dir="2700000" algn="tl">
                    <a:srgbClr val="000000">
                      <a:alpha val="43137"/>
                    </a:srgbClr>
                  </a:outerShdw>
                </a:effectLst>
              </a:rPr>
              <a:t>Απουσία;</a:t>
            </a:r>
          </a:p>
        </p:txBody>
      </p:sp>
      <p:cxnSp>
        <p:nvCxnSpPr>
          <p:cNvPr id="3" name="Straight Connector 2"/>
          <p:cNvCxnSpPr/>
          <p:nvPr/>
        </p:nvCxnSpPr>
        <p:spPr>
          <a:xfrm>
            <a:off x="3851920" y="3429000"/>
            <a:ext cx="1656184" cy="1440160"/>
          </a:xfrm>
          <a:prstGeom prst="line">
            <a:avLst/>
          </a:prstGeom>
          <a:ln w="1524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7" name="Straight Connector 6"/>
          <p:cNvCxnSpPr/>
          <p:nvPr/>
        </p:nvCxnSpPr>
        <p:spPr>
          <a:xfrm flipH="1">
            <a:off x="3923928" y="3429000"/>
            <a:ext cx="1080120" cy="1512168"/>
          </a:xfrm>
          <a:prstGeom prst="line">
            <a:avLst/>
          </a:prstGeom>
          <a:ln w="152400">
            <a:solidFill>
              <a:srgbClr val="FF0000"/>
            </a:solidFill>
          </a:ln>
        </p:spPr>
        <p:style>
          <a:lnRef idx="3">
            <a:schemeClr val="accent2"/>
          </a:lnRef>
          <a:fillRef idx="0">
            <a:schemeClr val="accent2"/>
          </a:fillRef>
          <a:effectRef idx="2">
            <a:schemeClr val="accent2"/>
          </a:effectRef>
          <a:fontRef idx="minor">
            <a:schemeClr val="tx1"/>
          </a:fontRef>
        </p:style>
      </p:cxnSp>
      <p:pic>
        <p:nvPicPr>
          <p:cNvPr id="8"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933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9698"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57400" y="0"/>
            <a:ext cx="70866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descr="C:\DATA\basilis\DOCUMENT\ed95_251_7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6" name="Picture 2" descr="Πηγή:&#10;Alec Couros (2011)&#10;Innovate!&#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4328" y="6267449"/>
            <a:ext cx="1352550" cy="590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9233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37203">
            <a:off x="4105455" y="1182681"/>
            <a:ext cx="4520565" cy="31502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8792" y="1563302"/>
            <a:ext cx="3732740" cy="27849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51532" y="3196730"/>
            <a:ext cx="2540748" cy="34164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224109">
            <a:off x="746176" y="4378227"/>
            <a:ext cx="4293763" cy="22166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2"/>
          <p:cNvSpPr>
            <a:spLocks noGrp="1" noChangeArrowheads="1"/>
          </p:cNvSpPr>
          <p:nvPr>
            <p:ph type="title"/>
          </p:nvPr>
        </p:nvSpPr>
        <p:spPr>
          <a:xfrm>
            <a:off x="899592" y="-171400"/>
            <a:ext cx="8229600" cy="1143000"/>
          </a:xfrm>
        </p:spPr>
        <p:txBody>
          <a:bodyPr/>
          <a:lstStyle/>
          <a:p>
            <a:pPr algn="r"/>
            <a:r>
              <a:rPr lang="el-GR" sz="2400" dirty="0" smtClean="0">
                <a:solidFill>
                  <a:schemeClr val="bg1"/>
                </a:solidFill>
              </a:rPr>
              <a:t>Κοινωνικά δίκτυα</a:t>
            </a:r>
            <a:r>
              <a:rPr lang="en-US" sz="2400" dirty="0" smtClean="0">
                <a:solidFill>
                  <a:schemeClr val="bg1"/>
                </a:solidFill>
              </a:rPr>
              <a:t> </a:t>
            </a:r>
            <a:r>
              <a:rPr lang="el-GR" sz="2400" dirty="0" smtClean="0">
                <a:solidFill>
                  <a:schemeClr val="bg1"/>
                </a:solidFill>
              </a:rPr>
              <a:t>στην υπηρεσία των εκπαιδευτικών</a:t>
            </a:r>
            <a:br>
              <a:rPr lang="el-GR" sz="2400" dirty="0" smtClean="0">
                <a:solidFill>
                  <a:schemeClr val="bg1"/>
                </a:solidFill>
              </a:rPr>
            </a:br>
            <a:endParaRPr lang="el-GR" sz="1600" dirty="0" smtClean="0"/>
          </a:p>
        </p:txBody>
      </p:sp>
      <p:pic>
        <p:nvPicPr>
          <p:cNvPr id="9"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8916" y="3243145"/>
            <a:ext cx="1432119" cy="15538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descr="F:\Edmodo.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65737" y="4792971"/>
            <a:ext cx="2607416" cy="19483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332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3" descr="gray-disc"/>
          <p:cNvPicPr>
            <a:picLocks noChangeAspect="1" noChangeArrowheads="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177200" y="5208703"/>
            <a:ext cx="4464125" cy="1944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Oval 1"/>
          <p:cNvSpPr/>
          <p:nvPr/>
        </p:nvSpPr>
        <p:spPr>
          <a:xfrm>
            <a:off x="251520" y="3645024"/>
            <a:ext cx="2520280" cy="2232248"/>
          </a:xfrm>
          <a:prstGeom prst="ellipse">
            <a:avLst/>
          </a:prstGeom>
          <a:solidFill>
            <a:srgbClr val="92D05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l-GR" dirty="0" smtClean="0">
                <a:solidFill>
                  <a:schemeClr val="tx1"/>
                </a:solidFill>
              </a:rPr>
              <a:t>Κοινότητες</a:t>
            </a:r>
          </a:p>
          <a:p>
            <a:pPr algn="ctr"/>
            <a:r>
              <a:rPr lang="el-GR" dirty="0">
                <a:solidFill>
                  <a:schemeClr val="tx1"/>
                </a:solidFill>
              </a:rPr>
              <a:t>π</a:t>
            </a:r>
            <a:r>
              <a:rPr lang="el-GR" dirty="0" smtClean="0">
                <a:solidFill>
                  <a:schemeClr val="tx1"/>
                </a:solidFill>
              </a:rPr>
              <a:t>ου</a:t>
            </a:r>
          </a:p>
          <a:p>
            <a:pPr algn="ctr"/>
            <a:r>
              <a:rPr lang="el-GR" dirty="0">
                <a:solidFill>
                  <a:schemeClr val="tx1"/>
                </a:solidFill>
              </a:rPr>
              <a:t>χ</a:t>
            </a:r>
            <a:r>
              <a:rPr lang="el-GR" dirty="0" smtClean="0">
                <a:solidFill>
                  <a:schemeClr val="tx1"/>
                </a:solidFill>
              </a:rPr>
              <a:t>ρησιμοποιούν</a:t>
            </a:r>
          </a:p>
          <a:p>
            <a:pPr algn="ctr"/>
            <a:r>
              <a:rPr lang="el-GR" dirty="0" smtClean="0">
                <a:solidFill>
                  <a:schemeClr val="tx1"/>
                </a:solidFill>
              </a:rPr>
              <a:t>Μέσα</a:t>
            </a:r>
          </a:p>
          <a:p>
            <a:pPr algn="ctr"/>
            <a:r>
              <a:rPr lang="el-GR" dirty="0" smtClean="0">
                <a:solidFill>
                  <a:schemeClr val="tx1"/>
                </a:solidFill>
              </a:rPr>
              <a:t>Επικοινωνίας</a:t>
            </a:r>
            <a:endParaRPr lang="en-US" dirty="0" smtClean="0">
              <a:solidFill>
                <a:schemeClr val="tx1"/>
              </a:solidFill>
            </a:endParaRPr>
          </a:p>
        </p:txBody>
      </p:sp>
      <p:pic>
        <p:nvPicPr>
          <p:cNvPr id="3077" name="Picture 5" descr="http://t2.gstatic.com/images?q=tbn:ANd9GcTHhrtJ2C44xjVG886gha8MR6aYXxGnvIrCQRYpBh9wCfbseXuM1J2ogH5l">
            <a:hlinkClick r:id="rId4"/>
          </p:cNvPr>
          <p:cNvPicPr>
            <a:picLocks noChangeAspect="1" noChangeArrowheads="1"/>
          </p:cNvPicPr>
          <p:nvPr/>
        </p:nvPicPr>
        <p:blipFill rotWithShape="1">
          <a:blip r:embed="rId5">
            <a:clrChange>
              <a:clrFrom>
                <a:srgbClr val="F8F8F8"/>
              </a:clrFrom>
              <a:clrTo>
                <a:srgbClr val="F8F8F8">
                  <a:alpha val="0"/>
                </a:srgbClr>
              </a:clrTo>
            </a:clrChange>
            <a:extLst>
              <a:ext uri="{28A0092B-C50C-407E-A947-70E740481C1C}">
                <a14:useLocalDpi xmlns:a14="http://schemas.microsoft.com/office/drawing/2010/main" val="0"/>
              </a:ext>
            </a:extLst>
          </a:blip>
          <a:srcRect l="41911"/>
          <a:stretch/>
        </p:blipFill>
        <p:spPr bwMode="auto">
          <a:xfrm>
            <a:off x="128237" y="4657910"/>
            <a:ext cx="553883" cy="9313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9" name="Picture 7" descr="http://t1.gstatic.com/images?q=tbn:ANd9GcT7Vb2oqBZ8_4HWaRG1dvwQ4TIoo1Kf6_z0zcoLC9r-VaJPZa53edInYDc">
            <a:hlinkClick r:id="rId6"/>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7022" y="3710011"/>
            <a:ext cx="1181100" cy="10001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1" name="Picture 9" descr="http://t2.gstatic.com/images?q=tbn:ANd9GcTYmFvWrq3IrFLTciRU576qqnaNTgXxOlb3YsAZ-0NDnAz--I2ESYX2cA">
            <a:hlinkClick r:id="rId8"/>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7074" y="2936751"/>
            <a:ext cx="1152525" cy="11525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3" name="Picture 11" descr="http://www.politonsymaxia.gr/wp-content/uploads/2009/03/lego3.jpg"/>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67744" y="4348426"/>
            <a:ext cx="1506245" cy="1588974"/>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1331640" y="6011996"/>
            <a:ext cx="2016224" cy="369332"/>
          </a:xfrm>
          <a:prstGeom prst="rect">
            <a:avLst/>
          </a:prstGeom>
          <a:noFill/>
        </p:spPr>
        <p:txBody>
          <a:bodyPr wrap="square" rtlCol="0">
            <a:spAutoFit/>
          </a:bodyPr>
          <a:lstStyle/>
          <a:p>
            <a:r>
              <a:rPr lang="el-GR" dirty="0" smtClean="0">
                <a:solidFill>
                  <a:schemeClr val="bg1"/>
                </a:solidFill>
              </a:rPr>
              <a:t>Μέχρι σήμερα</a:t>
            </a:r>
            <a:endParaRPr lang="el-GR" dirty="0">
              <a:solidFill>
                <a:schemeClr val="bg1"/>
              </a:solidFill>
            </a:endParaRPr>
          </a:p>
        </p:txBody>
      </p:sp>
      <p:pic>
        <p:nvPicPr>
          <p:cNvPr id="1026" name="Picture 2" descr="http://t3.gstatic.com/images?q=tbn:ANd9GcSQcL2Zc0hCqhMxu7IztH0ksd0nko4kjpnGGcb8p4u-eUYQqSQg5S9VoUE">
            <a:hlinkClick r:id="rId11"/>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585367" y="3303835"/>
            <a:ext cx="682377" cy="68237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C:\DATA\basilis\DOCUMENT\ed95_251_71.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9871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901" t="19104" r="1364" b="7887"/>
          <a:stretch/>
        </p:blipFill>
        <p:spPr bwMode="auto">
          <a:xfrm>
            <a:off x="1273065" y="1178187"/>
            <a:ext cx="4130482" cy="22508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664" t="20462" r="2977" b="8364"/>
          <a:stretch/>
        </p:blipFill>
        <p:spPr bwMode="auto">
          <a:xfrm>
            <a:off x="2828407" y="2099950"/>
            <a:ext cx="4208512" cy="22731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4887" t="26109" r="5150" b="8117"/>
          <a:stretch/>
        </p:blipFill>
        <p:spPr bwMode="auto">
          <a:xfrm>
            <a:off x="4427984" y="3178858"/>
            <a:ext cx="3952982" cy="20321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6770" t="19310" r="3709" b="7921"/>
          <a:stretch/>
        </p:blipFill>
        <p:spPr bwMode="auto">
          <a:xfrm>
            <a:off x="5512374" y="4179579"/>
            <a:ext cx="3342602" cy="19117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2"/>
          <p:cNvSpPr>
            <a:spLocks noGrp="1" noChangeArrowheads="1"/>
          </p:cNvSpPr>
          <p:nvPr>
            <p:ph type="title"/>
          </p:nvPr>
        </p:nvSpPr>
        <p:spPr>
          <a:xfrm>
            <a:off x="899592" y="-171400"/>
            <a:ext cx="8229600" cy="1143000"/>
          </a:xfrm>
        </p:spPr>
        <p:txBody>
          <a:bodyPr/>
          <a:lstStyle/>
          <a:p>
            <a:pPr algn="r"/>
            <a:r>
              <a:rPr lang="en-US" sz="2400" dirty="0" smtClean="0">
                <a:solidFill>
                  <a:schemeClr val="bg1"/>
                </a:solidFill>
              </a:rPr>
              <a:t>Blogs </a:t>
            </a:r>
            <a:r>
              <a:rPr lang="el-GR" sz="2400" dirty="0" smtClean="0">
                <a:solidFill>
                  <a:schemeClr val="bg1"/>
                </a:solidFill>
              </a:rPr>
              <a:t>στην υπηρεσία των μαθητών</a:t>
            </a:r>
            <a:br>
              <a:rPr lang="el-GR" sz="2400" dirty="0" smtClean="0">
                <a:solidFill>
                  <a:schemeClr val="bg1"/>
                </a:solidFill>
              </a:rPr>
            </a:br>
            <a:r>
              <a:rPr lang="el-GR" sz="1600" dirty="0" smtClean="0">
                <a:solidFill>
                  <a:schemeClr val="bg1"/>
                </a:solidFill>
              </a:rPr>
              <a:t>(Διαδικτυακές σχολικές εφημερίδες</a:t>
            </a:r>
            <a:r>
              <a:rPr lang="el-GR" sz="1600" dirty="0" smtClean="0"/>
              <a:t>)</a:t>
            </a:r>
          </a:p>
        </p:txBody>
      </p:sp>
      <p:sp>
        <p:nvSpPr>
          <p:cNvPr id="3" name="TextBox 2"/>
          <p:cNvSpPr txBox="1"/>
          <p:nvPr/>
        </p:nvSpPr>
        <p:spPr>
          <a:xfrm>
            <a:off x="244886" y="4194954"/>
            <a:ext cx="5235279" cy="2862322"/>
          </a:xfrm>
          <a:prstGeom prst="rect">
            <a:avLst/>
          </a:prstGeom>
          <a:noFill/>
        </p:spPr>
        <p:txBody>
          <a:bodyPr wrap="none" rtlCol="0">
            <a:spAutoFit/>
          </a:bodyPr>
          <a:lstStyle/>
          <a:p>
            <a:pPr marL="285750" indent="-285750">
              <a:buFont typeface="Arial" pitchFamily="34" charset="0"/>
              <a:buChar char="•"/>
            </a:pPr>
            <a:r>
              <a:rPr lang="el-GR" sz="2000" dirty="0" smtClean="0"/>
              <a:t>Πρωτοβουλία</a:t>
            </a:r>
          </a:p>
          <a:p>
            <a:pPr marL="285750" indent="-285750">
              <a:buFont typeface="Arial" pitchFamily="34" charset="0"/>
              <a:buChar char="•"/>
            </a:pPr>
            <a:r>
              <a:rPr lang="el-GR" sz="2000" dirty="0" smtClean="0"/>
              <a:t>Συνεργασία</a:t>
            </a:r>
          </a:p>
          <a:p>
            <a:pPr marL="285750" indent="-285750">
              <a:buFont typeface="Arial" pitchFamily="34" charset="0"/>
              <a:buChar char="•"/>
            </a:pPr>
            <a:r>
              <a:rPr lang="el-GR" sz="2000" dirty="0" smtClean="0"/>
              <a:t>Δημιουργικότητα</a:t>
            </a:r>
          </a:p>
          <a:p>
            <a:pPr marL="285750" indent="-285750">
              <a:buFont typeface="Arial" pitchFamily="34" charset="0"/>
              <a:buChar char="•"/>
            </a:pPr>
            <a:r>
              <a:rPr lang="el-GR" sz="2000" dirty="0" smtClean="0"/>
              <a:t>Αναζήτηση πληροφοριών</a:t>
            </a:r>
          </a:p>
          <a:p>
            <a:pPr marL="285750" indent="-285750">
              <a:buFont typeface="Arial" pitchFamily="34" charset="0"/>
              <a:buChar char="•"/>
            </a:pPr>
            <a:r>
              <a:rPr lang="el-GR" sz="2000" dirty="0" smtClean="0"/>
              <a:t>Επιλογή και οργάνωση υλικού</a:t>
            </a:r>
          </a:p>
          <a:p>
            <a:pPr marL="285750" indent="-285750">
              <a:buFont typeface="Arial" pitchFamily="34" charset="0"/>
              <a:buChar char="•"/>
            </a:pPr>
            <a:r>
              <a:rPr lang="el-GR" sz="2000" dirty="0" smtClean="0"/>
              <a:t>Ανάπτυξη διαδικασιών</a:t>
            </a:r>
          </a:p>
          <a:p>
            <a:pPr marL="285750" indent="-285750">
              <a:buFont typeface="Arial" pitchFamily="34" charset="0"/>
              <a:buChar char="•"/>
            </a:pPr>
            <a:r>
              <a:rPr lang="el-GR" sz="2000" dirty="0" smtClean="0"/>
              <a:t>Δημιουργία και τήρηση Κώδικα Δεοντολογίας</a:t>
            </a:r>
          </a:p>
          <a:p>
            <a:pPr marL="285750" indent="-285750">
              <a:buFont typeface="Arial" pitchFamily="34" charset="0"/>
              <a:buChar char="•"/>
            </a:pPr>
            <a:r>
              <a:rPr lang="el-GR" sz="2000" dirty="0" smtClean="0"/>
              <a:t>Δεξιότητες διαχείρισης «εργαλείων» </a:t>
            </a:r>
            <a:r>
              <a:rPr lang="en-US" sz="2000" dirty="0" smtClean="0"/>
              <a:t>Web 2.0</a:t>
            </a:r>
            <a:endParaRPr lang="el-GR" sz="2000" dirty="0"/>
          </a:p>
          <a:p>
            <a:endParaRPr lang="el-GR" sz="2000" dirty="0"/>
          </a:p>
        </p:txBody>
      </p:sp>
      <p:pic>
        <p:nvPicPr>
          <p:cNvPr id="9" name="Picture 3" descr="C:\DATA\basilis\DOCUMENT\ed95_251_7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267744" y="1340768"/>
            <a:ext cx="4929170" cy="523220"/>
          </a:xfrm>
          <a:prstGeom prst="rect">
            <a:avLst/>
          </a:prstGeom>
          <a:noFill/>
        </p:spPr>
        <p:txBody>
          <a:bodyPr wrap="none" rtlCol="0">
            <a:spAutoFit/>
          </a:bodyPr>
          <a:lstStyle/>
          <a:p>
            <a:r>
              <a:rPr lang="en-US" sz="2800"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gymnasiodoukas.wordpress.com</a:t>
            </a:r>
            <a:endParaRPr lang="el-GR" sz="2800"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endParaRPr>
          </a:p>
        </p:txBody>
      </p:sp>
      <p:sp>
        <p:nvSpPr>
          <p:cNvPr id="13" name="TextBox 12"/>
          <p:cNvSpPr txBox="1"/>
          <p:nvPr/>
        </p:nvSpPr>
        <p:spPr>
          <a:xfrm>
            <a:off x="3708992" y="2279630"/>
            <a:ext cx="4383829" cy="523220"/>
          </a:xfrm>
          <a:prstGeom prst="rect">
            <a:avLst/>
          </a:prstGeom>
          <a:noFill/>
        </p:spPr>
        <p:txBody>
          <a:bodyPr wrap="none" rtlCol="0">
            <a:spAutoFit/>
          </a:bodyPr>
          <a:lstStyle/>
          <a:p>
            <a:r>
              <a:rPr lang="en-US" sz="2800"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lykeiodoukas.wordpress.com</a:t>
            </a:r>
            <a:endParaRPr lang="el-GR" sz="2800"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endParaRPr>
          </a:p>
        </p:txBody>
      </p:sp>
      <p:sp>
        <p:nvSpPr>
          <p:cNvPr id="14" name="TextBox 13"/>
          <p:cNvSpPr txBox="1"/>
          <p:nvPr/>
        </p:nvSpPr>
        <p:spPr>
          <a:xfrm>
            <a:off x="4561148" y="3628250"/>
            <a:ext cx="4716227" cy="523220"/>
          </a:xfrm>
          <a:prstGeom prst="rect">
            <a:avLst/>
          </a:prstGeom>
          <a:noFill/>
        </p:spPr>
        <p:txBody>
          <a:bodyPr wrap="none" rtlCol="0">
            <a:spAutoFit/>
          </a:bodyPr>
          <a:lstStyle/>
          <a:p>
            <a:r>
              <a:rPr lang="en-US" sz="2800"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doukaspolyglot.wordpress.com</a:t>
            </a:r>
            <a:endParaRPr lang="el-GR" sz="2800"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406315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18045">
            <a:off x="4542548" y="1301481"/>
            <a:ext cx="3502643" cy="49203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9" descr="ΛΥΣΙΑΣ"/>
          <p:cNvPicPr>
            <a:picLocks noChangeAspect="1" noChangeArrowheads="1"/>
          </p:cNvPicPr>
          <p:nvPr/>
        </p:nvPicPr>
        <p:blipFill>
          <a:blip r:embed="rId4"/>
          <a:srcRect/>
          <a:stretch>
            <a:fillRect/>
          </a:stretch>
        </p:blipFill>
        <p:spPr bwMode="auto">
          <a:xfrm rot="21195578">
            <a:off x="238993" y="2341491"/>
            <a:ext cx="4277834" cy="29119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11"/>
          <p:cNvPicPr>
            <a:picLocks noChangeAspect="1" noChangeArrowheads="1"/>
          </p:cNvPicPr>
          <p:nvPr/>
        </p:nvPicPr>
        <p:blipFill>
          <a:blip r:embed="rId5" cstate="print"/>
          <a:srcRect l="11977" t="38910" r="19582" b="16476"/>
          <a:stretch>
            <a:fillRect/>
          </a:stretch>
        </p:blipFill>
        <p:spPr bwMode="auto">
          <a:xfrm>
            <a:off x="1691680" y="4361587"/>
            <a:ext cx="2495004" cy="15675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3" descr="C:\DATA\basilis\DOCUMENT\ed95_251_7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33791" y="44292"/>
            <a:ext cx="6614183" cy="369332"/>
          </a:xfrm>
          <a:prstGeom prst="rect">
            <a:avLst/>
          </a:prstGeom>
          <a:noFill/>
        </p:spPr>
        <p:txBody>
          <a:bodyPr wrap="none" rtlCol="0">
            <a:spAutoFit/>
          </a:bodyPr>
          <a:lstStyle/>
          <a:p>
            <a:r>
              <a:rPr lang="el-GR" b="1" dirty="0" smtClean="0">
                <a:solidFill>
                  <a:schemeClr val="bg1"/>
                </a:solidFill>
              </a:rPr>
              <a:t>Διευρύναμε</a:t>
            </a:r>
            <a:r>
              <a:rPr lang="en-US" b="1" dirty="0" smtClean="0">
                <a:solidFill>
                  <a:schemeClr val="bg1"/>
                </a:solidFill>
              </a:rPr>
              <a:t> </a:t>
            </a:r>
            <a:r>
              <a:rPr lang="el-GR" b="1" dirty="0" smtClean="0">
                <a:solidFill>
                  <a:schemeClr val="bg1"/>
                </a:solidFill>
              </a:rPr>
              <a:t>Πανελλήνιο διαγωνισμό μέσω διαδικτύου «ΛΥΣΙΑΣ» …</a:t>
            </a:r>
            <a:endParaRPr lang="el-GR" b="1" dirty="0">
              <a:solidFill>
                <a:schemeClr val="bg1"/>
              </a:solidFill>
            </a:endParaRPr>
          </a:p>
        </p:txBody>
      </p:sp>
      <p:sp>
        <p:nvSpPr>
          <p:cNvPr id="3" name="TextBox 2"/>
          <p:cNvSpPr txBox="1"/>
          <p:nvPr/>
        </p:nvSpPr>
        <p:spPr>
          <a:xfrm>
            <a:off x="2747959" y="5929129"/>
            <a:ext cx="3626377" cy="830997"/>
          </a:xfrm>
          <a:prstGeom prst="rect">
            <a:avLst/>
          </a:prstGeom>
          <a:noFill/>
        </p:spPr>
        <p:txBody>
          <a:bodyPr wrap="none" rtlCol="0">
            <a:spAutoFit/>
          </a:bodyPr>
          <a:lstStyle/>
          <a:p>
            <a:r>
              <a:rPr lang="en-US" sz="4800"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www.lysias.gr</a:t>
            </a:r>
            <a:endParaRPr lang="el-GR" sz="4800"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677051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286" t="15923" r="17092" b="4629"/>
          <a:stretch/>
        </p:blipFill>
        <p:spPr bwMode="auto">
          <a:xfrm rot="227474">
            <a:off x="2627357" y="492928"/>
            <a:ext cx="6266480" cy="46015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5695" t="15089" r="17278" b="4788"/>
          <a:stretch/>
        </p:blipFill>
        <p:spPr bwMode="auto">
          <a:xfrm>
            <a:off x="179512" y="3140968"/>
            <a:ext cx="4596708" cy="34342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616" t="10224" r="17317" b="5599"/>
          <a:stretch/>
        </p:blipFill>
        <p:spPr bwMode="auto">
          <a:xfrm rot="353155">
            <a:off x="4895915" y="3920371"/>
            <a:ext cx="3184571" cy="24981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descr="C:\DATA\basilis\DOCUMENT\ed95_251_7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368544">
            <a:off x="3412810" y="4424624"/>
            <a:ext cx="1836500" cy="19925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042056" y="0"/>
            <a:ext cx="7101944" cy="369332"/>
          </a:xfrm>
          <a:prstGeom prst="rect">
            <a:avLst/>
          </a:prstGeom>
          <a:noFill/>
        </p:spPr>
        <p:txBody>
          <a:bodyPr wrap="none" rtlCol="0">
            <a:spAutoFit/>
          </a:bodyPr>
          <a:lstStyle/>
          <a:p>
            <a:r>
              <a:rPr lang="el-GR" b="1" dirty="0" smtClean="0">
                <a:solidFill>
                  <a:schemeClr val="bg1"/>
                </a:solidFill>
              </a:rPr>
              <a:t>Δημιουργήσαμε εστιασμένα </a:t>
            </a:r>
            <a:r>
              <a:rPr lang="en-US" b="1" dirty="0" smtClean="0">
                <a:solidFill>
                  <a:schemeClr val="bg1"/>
                </a:solidFill>
              </a:rPr>
              <a:t>blogs </a:t>
            </a:r>
            <a:r>
              <a:rPr lang="el-GR" b="1" dirty="0" smtClean="0">
                <a:solidFill>
                  <a:schemeClr val="bg1"/>
                </a:solidFill>
              </a:rPr>
              <a:t>διαλόγου για καινοτόμες πρακτικές…</a:t>
            </a:r>
            <a:endParaRPr lang="el-GR" b="1" dirty="0">
              <a:solidFill>
                <a:schemeClr val="bg1"/>
              </a:solidFill>
            </a:endParaRPr>
          </a:p>
        </p:txBody>
      </p:sp>
      <p:sp>
        <p:nvSpPr>
          <p:cNvPr id="10" name="TextBox 9"/>
          <p:cNvSpPr txBox="1"/>
          <p:nvPr/>
        </p:nvSpPr>
        <p:spPr>
          <a:xfrm>
            <a:off x="1362266" y="5766355"/>
            <a:ext cx="6810134" cy="830997"/>
          </a:xfrm>
          <a:prstGeom prst="rect">
            <a:avLst/>
          </a:prstGeom>
          <a:noFill/>
        </p:spPr>
        <p:txBody>
          <a:bodyPr wrap="none" rtlCol="0">
            <a:spAutoFit/>
          </a:bodyPr>
          <a:lstStyle/>
          <a:p>
            <a:r>
              <a:rPr lang="en-US" sz="4800"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www.schoolofthefuture.gr</a:t>
            </a:r>
            <a:endParaRPr lang="el-GR" sz="4800"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99643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8"/>
          <p:cNvSpPr txBox="1">
            <a:spLocks noChangeArrowheads="1"/>
          </p:cNvSpPr>
          <p:nvPr/>
        </p:nvSpPr>
        <p:spPr bwMode="gray">
          <a:xfrm>
            <a:off x="4355976" y="166370"/>
            <a:ext cx="457212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eaLnBrk="0" hangingPunct="0">
              <a:defRPr sz="2000">
                <a:solidFill>
                  <a:schemeClr val="tx1"/>
                </a:solidFill>
                <a:latin typeface="Arial" charset="0"/>
                <a:cs typeface="Arial" charset="0"/>
              </a:defRPr>
            </a:lvl1pPr>
            <a:lvl2pPr marL="742950" indent="-285750" eaLnBrk="0" hangingPunct="0">
              <a:defRPr sz="2000">
                <a:solidFill>
                  <a:schemeClr val="tx1"/>
                </a:solidFill>
                <a:latin typeface="Arial" charset="0"/>
                <a:cs typeface="Arial" charset="0"/>
              </a:defRPr>
            </a:lvl2pPr>
            <a:lvl3pPr marL="1143000" indent="-228600" eaLnBrk="0" hangingPunct="0">
              <a:defRPr sz="2000">
                <a:solidFill>
                  <a:schemeClr val="tx1"/>
                </a:solidFill>
                <a:latin typeface="Arial" charset="0"/>
                <a:cs typeface="Arial" charset="0"/>
              </a:defRPr>
            </a:lvl3pPr>
            <a:lvl4pPr marL="1600200" indent="-228600" eaLnBrk="0" hangingPunct="0">
              <a:defRPr sz="2000">
                <a:solidFill>
                  <a:schemeClr val="tx1"/>
                </a:solidFill>
                <a:latin typeface="Arial" charset="0"/>
                <a:cs typeface="Arial" charset="0"/>
              </a:defRPr>
            </a:lvl4pPr>
            <a:lvl5pPr marL="2057400" indent="-228600" eaLnBrk="0" hangingPunct="0">
              <a:defRPr sz="2000">
                <a:solidFill>
                  <a:schemeClr val="tx1"/>
                </a:solidFill>
                <a:latin typeface="Arial" charset="0"/>
                <a:cs typeface="Arial" charset="0"/>
              </a:defRPr>
            </a:lvl5pPr>
            <a:lvl6pPr marL="2514600" indent="-228600" eaLnBrk="0" fontAlgn="base" hangingPunct="0">
              <a:spcBef>
                <a:spcPct val="0"/>
              </a:spcBef>
              <a:spcAft>
                <a:spcPct val="0"/>
              </a:spcAft>
              <a:defRPr sz="2000">
                <a:solidFill>
                  <a:schemeClr val="tx1"/>
                </a:solidFill>
                <a:latin typeface="Arial" charset="0"/>
                <a:cs typeface="Arial" charset="0"/>
              </a:defRPr>
            </a:lvl6pPr>
            <a:lvl7pPr marL="2971800" indent="-228600" eaLnBrk="0" fontAlgn="base" hangingPunct="0">
              <a:spcBef>
                <a:spcPct val="0"/>
              </a:spcBef>
              <a:spcAft>
                <a:spcPct val="0"/>
              </a:spcAft>
              <a:defRPr sz="2000">
                <a:solidFill>
                  <a:schemeClr val="tx1"/>
                </a:solidFill>
                <a:latin typeface="Arial" charset="0"/>
                <a:cs typeface="Arial" charset="0"/>
              </a:defRPr>
            </a:lvl7pPr>
            <a:lvl8pPr marL="3429000" indent="-228600" eaLnBrk="0" fontAlgn="base" hangingPunct="0">
              <a:spcBef>
                <a:spcPct val="0"/>
              </a:spcBef>
              <a:spcAft>
                <a:spcPct val="0"/>
              </a:spcAft>
              <a:defRPr sz="2000">
                <a:solidFill>
                  <a:schemeClr val="tx1"/>
                </a:solidFill>
                <a:latin typeface="Arial" charset="0"/>
                <a:cs typeface="Arial" charset="0"/>
              </a:defRPr>
            </a:lvl8pPr>
            <a:lvl9pPr marL="3886200" indent="-228600" eaLnBrk="0" fontAlgn="base" hangingPunct="0">
              <a:spcBef>
                <a:spcPct val="0"/>
              </a:spcBef>
              <a:spcAft>
                <a:spcPct val="0"/>
              </a:spcAft>
              <a:defRPr sz="2000">
                <a:solidFill>
                  <a:schemeClr val="tx1"/>
                </a:solidFill>
                <a:latin typeface="Arial" charset="0"/>
                <a:cs typeface="Arial" charset="0"/>
              </a:defRPr>
            </a:lvl9pPr>
          </a:lstStyle>
          <a:p>
            <a:pPr eaLnBrk="1" hangingPunct="1">
              <a:lnSpc>
                <a:spcPct val="90000"/>
              </a:lnSpc>
            </a:pPr>
            <a:r>
              <a:rPr lang="el-GR" sz="2400" noProof="1">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latin typeface="+mn-lt"/>
                <a:cs typeface="+mn-cs"/>
              </a:rPr>
              <a:t>Τα </a:t>
            </a:r>
            <a:r>
              <a:rPr lang="en-US" sz="2400" noProof="1">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latin typeface="+mn-lt"/>
                <a:cs typeface="+mn-cs"/>
              </a:rPr>
              <a:t>social media </a:t>
            </a:r>
            <a:r>
              <a:rPr lang="el-GR" sz="2400" noProof="1">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latin typeface="+mn-lt"/>
                <a:cs typeface="+mn-cs"/>
              </a:rPr>
              <a:t>του σχολείου</a:t>
            </a:r>
            <a:r>
              <a:rPr lang="en-US" sz="2400" noProof="1">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latin typeface="+mn-lt"/>
                <a:cs typeface="+mn-cs"/>
              </a:rPr>
              <a:t> </a:t>
            </a:r>
            <a:r>
              <a:rPr lang="el-GR" sz="2400" noProof="1">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latin typeface="+mn-lt"/>
                <a:cs typeface="+mn-cs"/>
              </a:rPr>
              <a:t>μας…</a:t>
            </a:r>
          </a:p>
        </p:txBody>
      </p:sp>
      <p:graphicFrame>
        <p:nvGraphicFramePr>
          <p:cNvPr id="6" name="Diagram 5"/>
          <p:cNvGraphicFramePr/>
          <p:nvPr>
            <p:extLst>
              <p:ext uri="{D42A27DB-BD31-4B8C-83A1-F6EECF244321}">
                <p14:modId xmlns:p14="http://schemas.microsoft.com/office/powerpoint/2010/main" val="1669686753"/>
              </p:ext>
            </p:extLst>
          </p:nvPr>
        </p:nvGraphicFramePr>
        <p:xfrm>
          <a:off x="1187624" y="1280244"/>
          <a:ext cx="6908800" cy="5245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9130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7384" y="5301208"/>
            <a:ext cx="9252520" cy="954107"/>
          </a:xfrm>
          <a:prstGeom prst="rect">
            <a:avLst/>
          </a:prstGeom>
        </p:spPr>
        <p:txBody>
          <a:bodyPr wrap="square">
            <a:spAutoFit/>
          </a:bodyPr>
          <a:lstStyle/>
          <a:p>
            <a:pPr algn="ctr"/>
            <a:r>
              <a:rPr lang="el-GR" sz="2800"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Χτίζοντας Παιδεία Κοινωνικών Δικτύων </a:t>
            </a:r>
            <a:endParaRPr lang="en-US" sz="2800"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endParaRPr>
          </a:p>
          <a:p>
            <a:pPr algn="ctr"/>
            <a:r>
              <a:rPr lang="el-GR" sz="2800"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σε </a:t>
            </a:r>
            <a:r>
              <a:rPr lang="el-GR" sz="2800"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έναν Εκπαιδευτικό Οργανισμό</a:t>
            </a:r>
          </a:p>
        </p:txBody>
      </p:sp>
      <p:pic>
        <p:nvPicPr>
          <p:cNvPr id="4"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4221088"/>
            <a:ext cx="2434072" cy="7200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622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3" descr="gray-disc"/>
          <p:cNvPicPr>
            <a:picLocks noChangeAspect="1" noChangeArrowheads="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4629011" y="5157278"/>
            <a:ext cx="4464125" cy="19441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6" name="Picture 2" descr="Τα social media είναι «φούσκα»"/>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60025" y="3845960"/>
            <a:ext cx="2340367" cy="2103320"/>
          </a:xfrm>
          <a:prstGeom prst="rect">
            <a:avLst/>
          </a:prstGeom>
          <a:ln>
            <a:noFill/>
          </a:ln>
          <a:effectLst>
            <a:outerShdw blurRad="292100" dist="139700" dir="2700000" algn="tl" rotWithShape="0">
              <a:srgbClr val="333333">
                <a:alpha val="65000"/>
              </a:srgbClr>
            </a:outerShdw>
          </a:effectLst>
          <a:extLst/>
        </p:spPr>
      </p:pic>
      <p:pic>
        <p:nvPicPr>
          <p:cNvPr id="5" name="Picture 43" descr="gray-dis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200" y="5208703"/>
            <a:ext cx="4464125" cy="1944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Oval 1"/>
          <p:cNvSpPr/>
          <p:nvPr/>
        </p:nvSpPr>
        <p:spPr>
          <a:xfrm>
            <a:off x="251520" y="3645024"/>
            <a:ext cx="2520280" cy="2232248"/>
          </a:xfrm>
          <a:prstGeom prst="ellipse">
            <a:avLst/>
          </a:prstGeom>
          <a:solidFill>
            <a:schemeClr val="bg1">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smtClean="0">
              <a:solidFill>
                <a:schemeClr val="tx1"/>
              </a:solidFill>
            </a:endParaRPr>
          </a:p>
          <a:p>
            <a:pPr algn="ctr"/>
            <a:r>
              <a:rPr lang="el-GR" dirty="0" smtClean="0">
                <a:solidFill>
                  <a:schemeClr val="bg1">
                    <a:lumMod val="50000"/>
                  </a:schemeClr>
                </a:solidFill>
              </a:rPr>
              <a:t>Κοινότητες</a:t>
            </a:r>
          </a:p>
          <a:p>
            <a:pPr algn="ctr"/>
            <a:r>
              <a:rPr lang="el-GR" dirty="0">
                <a:solidFill>
                  <a:schemeClr val="bg1">
                    <a:lumMod val="50000"/>
                  </a:schemeClr>
                </a:solidFill>
              </a:rPr>
              <a:t>π</a:t>
            </a:r>
            <a:r>
              <a:rPr lang="el-GR" dirty="0" smtClean="0">
                <a:solidFill>
                  <a:schemeClr val="bg1">
                    <a:lumMod val="50000"/>
                  </a:schemeClr>
                </a:solidFill>
              </a:rPr>
              <a:t>ου</a:t>
            </a:r>
          </a:p>
          <a:p>
            <a:pPr algn="ctr"/>
            <a:r>
              <a:rPr lang="el-GR" dirty="0">
                <a:solidFill>
                  <a:schemeClr val="bg1">
                    <a:lumMod val="50000"/>
                  </a:schemeClr>
                </a:solidFill>
              </a:rPr>
              <a:t>χ</a:t>
            </a:r>
            <a:r>
              <a:rPr lang="el-GR" dirty="0" smtClean="0">
                <a:solidFill>
                  <a:schemeClr val="bg1">
                    <a:lumMod val="50000"/>
                  </a:schemeClr>
                </a:solidFill>
              </a:rPr>
              <a:t>ρησιμοποιούν</a:t>
            </a:r>
          </a:p>
          <a:p>
            <a:pPr algn="ctr"/>
            <a:r>
              <a:rPr lang="el-GR" dirty="0" smtClean="0">
                <a:solidFill>
                  <a:schemeClr val="bg1">
                    <a:lumMod val="50000"/>
                  </a:schemeClr>
                </a:solidFill>
              </a:rPr>
              <a:t>Μέσα</a:t>
            </a:r>
          </a:p>
          <a:p>
            <a:pPr algn="ctr"/>
            <a:r>
              <a:rPr lang="el-GR" dirty="0" smtClean="0">
                <a:solidFill>
                  <a:schemeClr val="bg1">
                    <a:lumMod val="50000"/>
                  </a:schemeClr>
                </a:solidFill>
              </a:rPr>
              <a:t>Επικοινωνίας</a:t>
            </a:r>
            <a:endParaRPr lang="en-US" dirty="0" smtClean="0">
              <a:solidFill>
                <a:schemeClr val="bg1">
                  <a:lumMod val="50000"/>
                </a:schemeClr>
              </a:solidFill>
            </a:endParaRPr>
          </a:p>
          <a:p>
            <a:pPr algn="ctr"/>
            <a:endParaRPr lang="el-GR" dirty="0">
              <a:solidFill>
                <a:schemeClr val="tx1"/>
              </a:solidFill>
            </a:endParaRPr>
          </a:p>
        </p:txBody>
      </p:sp>
      <p:pic>
        <p:nvPicPr>
          <p:cNvPr id="3077" name="Picture 5" descr="http://t2.gstatic.com/images?q=tbn:ANd9GcTHhrtJ2C44xjVG886gha8MR6aYXxGnvIrCQRYpBh9wCfbseXuM1J2ogH5l">
            <a:hlinkClick r:id="rId5"/>
          </p:cNvPr>
          <p:cNvPicPr>
            <a:picLocks noChangeAspect="1" noChangeArrowheads="1"/>
          </p:cNvPicPr>
          <p:nvPr/>
        </p:nvPicPr>
        <p:blipFill rotWithShape="1">
          <a:blip r:embed="rId6">
            <a:clrChange>
              <a:clrFrom>
                <a:srgbClr val="F8F8F8"/>
              </a:clrFrom>
              <a:clrTo>
                <a:srgbClr val="F8F8F8">
                  <a:alpha val="0"/>
                </a:srgbClr>
              </a:clrTo>
            </a:clrChange>
            <a:grayscl/>
            <a:extLst>
              <a:ext uri="{28A0092B-C50C-407E-A947-70E740481C1C}">
                <a14:useLocalDpi xmlns:a14="http://schemas.microsoft.com/office/drawing/2010/main" val="0"/>
              </a:ext>
            </a:extLst>
          </a:blip>
          <a:srcRect l="41911"/>
          <a:stretch/>
        </p:blipFill>
        <p:spPr bwMode="auto">
          <a:xfrm>
            <a:off x="128237" y="4657910"/>
            <a:ext cx="553883" cy="9313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9" name="Picture 7" descr="http://t1.gstatic.com/images?q=tbn:ANd9GcT7Vb2oqBZ8_4HWaRG1dvwQ4TIoo1Kf6_z0zcoLC9r-VaJPZa53edInYDc">
            <a:hlinkClick r:id="rId7"/>
          </p:cNvPr>
          <p:cNvPicPr>
            <a:picLocks noChangeAspect="1" noChangeArrowheads="1"/>
          </p:cNvPicPr>
          <p:nvPr/>
        </p:nvPicPr>
        <p:blipFill>
          <a:blip r:embed="rId8">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267022" y="3710011"/>
            <a:ext cx="1181100" cy="10001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1" name="Picture 9" descr="http://t2.gstatic.com/images?q=tbn:ANd9GcTYmFvWrq3IrFLTciRU576qqnaNTgXxOlb3YsAZ-0NDnAz--I2ESYX2cA">
            <a:hlinkClick r:id="rId9"/>
          </p:cNvPr>
          <p:cNvPicPr>
            <a:picLocks noChangeAspect="1" noChangeArrowheads="1"/>
          </p:cNvPicPr>
          <p:nvPr/>
        </p:nvPicPr>
        <p:blipFill>
          <a:blip r:embed="rId10">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597074" y="2936751"/>
            <a:ext cx="1152525" cy="11525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3" name="Picture 11" descr="http://www.politonsymaxia.gr/wp-content/uploads/2009/03/lego3.jpg"/>
          <p:cNvPicPr>
            <a:picLocks noChangeAspect="1" noChangeArrowheads="1"/>
          </p:cNvPicPr>
          <p:nvPr/>
        </p:nvPicPr>
        <p:blipFill>
          <a:blip r:embed="rId11"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2267744" y="4348426"/>
            <a:ext cx="1506245" cy="1588974"/>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1749400" y="6011996"/>
            <a:ext cx="1598464" cy="369332"/>
          </a:xfrm>
          <a:prstGeom prst="rect">
            <a:avLst/>
          </a:prstGeom>
          <a:noFill/>
        </p:spPr>
        <p:txBody>
          <a:bodyPr wrap="square" rtlCol="0">
            <a:spAutoFit/>
          </a:bodyPr>
          <a:lstStyle/>
          <a:p>
            <a:r>
              <a:rPr lang="el-GR" b="1" dirty="0" smtClean="0">
                <a:solidFill>
                  <a:schemeClr val="bg2">
                    <a:lumMod val="40000"/>
                    <a:lumOff val="60000"/>
                  </a:schemeClr>
                </a:solidFill>
              </a:rPr>
              <a:t>Χθες</a:t>
            </a:r>
            <a:endParaRPr lang="el-GR" b="1" dirty="0">
              <a:solidFill>
                <a:schemeClr val="bg2">
                  <a:lumMod val="40000"/>
                  <a:lumOff val="60000"/>
                </a:schemeClr>
              </a:solidFill>
            </a:endParaRPr>
          </a:p>
        </p:txBody>
      </p:sp>
      <p:sp>
        <p:nvSpPr>
          <p:cNvPr id="4" name="Oval 3"/>
          <p:cNvSpPr/>
          <p:nvPr/>
        </p:nvSpPr>
        <p:spPr>
          <a:xfrm>
            <a:off x="4406656" y="913028"/>
            <a:ext cx="792088" cy="79208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11" name="Oval 10"/>
          <p:cNvSpPr/>
          <p:nvPr/>
        </p:nvSpPr>
        <p:spPr>
          <a:xfrm>
            <a:off x="7239988" y="694857"/>
            <a:ext cx="792088" cy="792088"/>
          </a:xfrm>
          <a:prstGeom prst="ellipse">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13" name="Oval 12"/>
          <p:cNvSpPr/>
          <p:nvPr/>
        </p:nvSpPr>
        <p:spPr>
          <a:xfrm>
            <a:off x="3836923" y="2088929"/>
            <a:ext cx="792088" cy="792088"/>
          </a:xfrm>
          <a:prstGeom prst="ellipse">
            <a:avLst/>
          </a:prstGeom>
          <a:solidFill>
            <a:srgbClr val="CC330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l-GR"/>
          </a:p>
        </p:txBody>
      </p:sp>
      <p:sp>
        <p:nvSpPr>
          <p:cNvPr id="14" name="Oval 13"/>
          <p:cNvSpPr/>
          <p:nvPr/>
        </p:nvSpPr>
        <p:spPr>
          <a:xfrm>
            <a:off x="3896569" y="3220462"/>
            <a:ext cx="792088" cy="792088"/>
          </a:xfrm>
          <a:prstGeom prst="ellipse">
            <a:avLst/>
          </a:prstGeom>
          <a:solidFill>
            <a:srgbClr val="92D05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l-GR"/>
          </a:p>
        </p:txBody>
      </p:sp>
      <p:sp>
        <p:nvSpPr>
          <p:cNvPr id="15" name="Oval 14"/>
          <p:cNvSpPr/>
          <p:nvPr/>
        </p:nvSpPr>
        <p:spPr>
          <a:xfrm>
            <a:off x="8169433" y="4226615"/>
            <a:ext cx="792088" cy="792088"/>
          </a:xfrm>
          <a:prstGeom prst="ellipse">
            <a:avLst/>
          </a:prstGeom>
          <a:solidFill>
            <a:srgbClr val="00B0F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17" name="Oval 16"/>
          <p:cNvSpPr/>
          <p:nvPr/>
        </p:nvSpPr>
        <p:spPr>
          <a:xfrm>
            <a:off x="8084125" y="1633485"/>
            <a:ext cx="792088" cy="792088"/>
          </a:xfrm>
          <a:prstGeom prst="ellipse">
            <a:avLst/>
          </a:prstGeom>
          <a:solidFill>
            <a:srgbClr val="FF990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l-GR"/>
          </a:p>
        </p:txBody>
      </p:sp>
      <p:sp>
        <p:nvSpPr>
          <p:cNvPr id="18" name="Oval 17"/>
          <p:cNvSpPr/>
          <p:nvPr/>
        </p:nvSpPr>
        <p:spPr>
          <a:xfrm>
            <a:off x="5004048" y="4793717"/>
            <a:ext cx="792088" cy="792088"/>
          </a:xfrm>
          <a:prstGeom prst="ellipse">
            <a:avLst/>
          </a:prstGeom>
          <a:solidFill>
            <a:schemeClr val="bg2">
              <a:lumMod val="60000"/>
              <a:lumOff val="4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l-GR"/>
          </a:p>
        </p:txBody>
      </p:sp>
      <p:pic>
        <p:nvPicPr>
          <p:cNvPr id="29" name="Picture 11" descr="http://www.politonsymaxia.gr/wp-content/uploads/2009/03/lego3.jpg"/>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17436" y="4921441"/>
            <a:ext cx="565311" cy="5963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30" name="Picture 5" descr="http://t2.gstatic.com/images?q=tbn:ANd9GcTHhrtJ2C44xjVG886gha8MR6aYXxGnvIrCQRYpBh9wCfbseXuM1J2ogH5l">
            <a:hlinkClick r:id="rId5"/>
          </p:cNvPr>
          <p:cNvPicPr>
            <a:picLocks noChangeAspect="1" noChangeArrowheads="1"/>
          </p:cNvPicPr>
          <p:nvPr/>
        </p:nvPicPr>
        <p:blipFill rotWithShape="1">
          <a:blip r:embed="rId6" cstate="print">
            <a:clrChange>
              <a:clrFrom>
                <a:srgbClr val="F8F8F8"/>
              </a:clrFrom>
              <a:clrTo>
                <a:srgbClr val="F8F8F8">
                  <a:alpha val="0"/>
                </a:srgbClr>
              </a:clrTo>
            </a:clrChange>
            <a:extLst>
              <a:ext uri="{28A0092B-C50C-407E-A947-70E740481C1C}">
                <a14:useLocalDpi xmlns:a14="http://schemas.microsoft.com/office/drawing/2010/main" val="0"/>
              </a:ext>
            </a:extLst>
          </a:blip>
          <a:srcRect l="41911"/>
          <a:stretch/>
        </p:blipFill>
        <p:spPr bwMode="auto">
          <a:xfrm>
            <a:off x="5166578" y="5318734"/>
            <a:ext cx="203701" cy="3425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31" name="Picture 7" descr="http://t1.gstatic.com/images?q=tbn:ANd9GcT7Vb2oqBZ8_4HWaRG1dvwQ4TIoo1Kf6_z0zcoLC9r-VaJPZa53edInYDc">
            <a:hlinkClick r:id="rId7"/>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64373" y="5025830"/>
            <a:ext cx="434371" cy="3678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32" name="Picture 9" descr="http://t2.gstatic.com/images?q=tbn:ANd9GcTYmFvWrq3IrFLTciRU576qqnaNTgXxOlb3YsAZ-0NDnAz--I2ESYX2cA">
            <a:hlinkClick r:id="rId9"/>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3856" y="4661322"/>
            <a:ext cx="423862" cy="4238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6529207" y="5949280"/>
            <a:ext cx="1598464" cy="369332"/>
          </a:xfrm>
          <a:prstGeom prst="rect">
            <a:avLst/>
          </a:prstGeom>
          <a:noFill/>
        </p:spPr>
        <p:txBody>
          <a:bodyPr wrap="square" rtlCol="0">
            <a:spAutoFit/>
          </a:bodyPr>
          <a:lstStyle/>
          <a:p>
            <a:r>
              <a:rPr lang="el-GR" b="1" dirty="0" smtClean="0">
                <a:solidFill>
                  <a:schemeClr val="bg1"/>
                </a:solidFill>
              </a:rPr>
              <a:t>Σήμερα</a:t>
            </a:r>
            <a:endParaRPr lang="el-GR" b="1" dirty="0">
              <a:solidFill>
                <a:schemeClr val="bg1"/>
              </a:solidFill>
            </a:endParaRPr>
          </a:p>
        </p:txBody>
      </p:sp>
      <p:cxnSp>
        <p:nvCxnSpPr>
          <p:cNvPr id="8" name="Straight Connector 7"/>
          <p:cNvCxnSpPr/>
          <p:nvPr/>
        </p:nvCxnSpPr>
        <p:spPr>
          <a:xfrm flipV="1">
            <a:off x="7272727" y="2221292"/>
            <a:ext cx="896706" cy="14237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endCxn id="9" idx="5"/>
          </p:cNvCxnSpPr>
          <p:nvPr/>
        </p:nvCxnSpPr>
        <p:spPr>
          <a:xfrm flipH="1" flipV="1">
            <a:off x="6399222" y="1650991"/>
            <a:ext cx="638241" cy="2804424"/>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a:endCxn id="11" idx="4"/>
          </p:cNvCxnSpPr>
          <p:nvPr/>
        </p:nvCxnSpPr>
        <p:spPr>
          <a:xfrm flipV="1">
            <a:off x="7019371" y="1486945"/>
            <a:ext cx="616661" cy="2661752"/>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9" idx="7"/>
            <a:endCxn id="11" idx="2"/>
          </p:cNvCxnSpPr>
          <p:nvPr/>
        </p:nvCxnSpPr>
        <p:spPr>
          <a:xfrm>
            <a:off x="6399222" y="1090901"/>
            <a:ext cx="84076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11" idx="5"/>
            <a:endCxn id="17" idx="1"/>
          </p:cNvCxnSpPr>
          <p:nvPr/>
        </p:nvCxnSpPr>
        <p:spPr>
          <a:xfrm>
            <a:off x="7916077" y="1370946"/>
            <a:ext cx="284047" cy="378538"/>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a:endCxn id="17" idx="2"/>
          </p:cNvCxnSpPr>
          <p:nvPr/>
        </p:nvCxnSpPr>
        <p:spPr>
          <a:xfrm flipV="1">
            <a:off x="6395851" y="2029529"/>
            <a:ext cx="1688274" cy="67323"/>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a:endCxn id="12" idx="1"/>
          </p:cNvCxnSpPr>
          <p:nvPr/>
        </p:nvCxnSpPr>
        <p:spPr>
          <a:xfrm>
            <a:off x="6072630" y="1705116"/>
            <a:ext cx="1619442" cy="9108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5958397" y="2492896"/>
            <a:ext cx="41410" cy="1020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a:endCxn id="15" idx="2"/>
          </p:cNvCxnSpPr>
          <p:nvPr/>
        </p:nvCxnSpPr>
        <p:spPr>
          <a:xfrm flipV="1">
            <a:off x="7609343" y="4622659"/>
            <a:ext cx="560090" cy="274961"/>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a:stCxn id="46" idx="0"/>
            <a:endCxn id="4" idx="5"/>
          </p:cNvCxnSpPr>
          <p:nvPr/>
        </p:nvCxnSpPr>
        <p:spPr>
          <a:xfrm flipH="1" flipV="1">
            <a:off x="5082745" y="1589117"/>
            <a:ext cx="1847464" cy="2256843"/>
          </a:xfrm>
          <a:prstGeom prst="line">
            <a:avLst/>
          </a:prstGeom>
        </p:spPr>
        <p:style>
          <a:lnRef idx="1">
            <a:schemeClr val="accent1"/>
          </a:lnRef>
          <a:fillRef idx="0">
            <a:schemeClr val="accent1"/>
          </a:fillRef>
          <a:effectRef idx="0">
            <a:schemeClr val="accent1"/>
          </a:effectRef>
          <a:fontRef idx="minor">
            <a:schemeClr val="tx1"/>
          </a:fontRef>
        </p:style>
      </p:cxnSp>
      <p:cxnSp>
        <p:nvCxnSpPr>
          <p:cNvPr id="3072" name="Straight Connector 3071"/>
          <p:cNvCxnSpPr>
            <a:endCxn id="13" idx="5"/>
          </p:cNvCxnSpPr>
          <p:nvPr/>
        </p:nvCxnSpPr>
        <p:spPr>
          <a:xfrm flipH="1" flipV="1">
            <a:off x="4513012" y="2765018"/>
            <a:ext cx="1715173" cy="880007"/>
          </a:xfrm>
          <a:prstGeom prst="line">
            <a:avLst/>
          </a:prstGeom>
        </p:spPr>
        <p:style>
          <a:lnRef idx="1">
            <a:schemeClr val="accent1"/>
          </a:lnRef>
          <a:fillRef idx="0">
            <a:schemeClr val="accent1"/>
          </a:fillRef>
          <a:effectRef idx="0">
            <a:schemeClr val="accent1"/>
          </a:effectRef>
          <a:fontRef idx="minor">
            <a:schemeClr val="tx1"/>
          </a:fontRef>
        </p:style>
      </p:cxnSp>
      <p:cxnSp>
        <p:nvCxnSpPr>
          <p:cNvPr id="3080" name="Straight Connector 3079"/>
          <p:cNvCxnSpPr>
            <a:stCxn id="4" idx="4"/>
            <a:endCxn id="13" idx="7"/>
          </p:cNvCxnSpPr>
          <p:nvPr/>
        </p:nvCxnSpPr>
        <p:spPr>
          <a:xfrm flipH="1">
            <a:off x="4513012" y="1705116"/>
            <a:ext cx="289688" cy="4998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84" name="Straight Connector 3083"/>
          <p:cNvCxnSpPr>
            <a:stCxn id="4" idx="6"/>
            <a:endCxn id="9" idx="2"/>
          </p:cNvCxnSpPr>
          <p:nvPr/>
        </p:nvCxnSpPr>
        <p:spPr>
          <a:xfrm>
            <a:off x="5198744" y="1309072"/>
            <a:ext cx="524389" cy="618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086" name="Straight Connector 3085"/>
          <p:cNvCxnSpPr>
            <a:stCxn id="13" idx="6"/>
            <a:endCxn id="11" idx="3"/>
          </p:cNvCxnSpPr>
          <p:nvPr/>
        </p:nvCxnSpPr>
        <p:spPr>
          <a:xfrm flipV="1">
            <a:off x="4629011" y="1370946"/>
            <a:ext cx="2726976" cy="1114027"/>
          </a:xfrm>
          <a:prstGeom prst="line">
            <a:avLst/>
          </a:prstGeom>
        </p:spPr>
        <p:style>
          <a:lnRef idx="1">
            <a:schemeClr val="accent1"/>
          </a:lnRef>
          <a:fillRef idx="0">
            <a:schemeClr val="accent1"/>
          </a:fillRef>
          <a:effectRef idx="0">
            <a:schemeClr val="accent1"/>
          </a:effectRef>
          <a:fontRef idx="minor">
            <a:schemeClr val="tx1"/>
          </a:fontRef>
        </p:style>
      </p:cxnSp>
      <p:cxnSp>
        <p:nvCxnSpPr>
          <p:cNvPr id="3088" name="Straight Connector 3087"/>
          <p:cNvCxnSpPr>
            <a:stCxn id="15" idx="0"/>
            <a:endCxn id="17" idx="4"/>
          </p:cNvCxnSpPr>
          <p:nvPr/>
        </p:nvCxnSpPr>
        <p:spPr>
          <a:xfrm flipH="1" flipV="1">
            <a:off x="8480169" y="2425573"/>
            <a:ext cx="85308" cy="1801042"/>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7576073" y="2500005"/>
            <a:ext cx="792088" cy="792088"/>
          </a:xfrm>
          <a:prstGeom prst="ellipse">
            <a:avLst/>
          </a:prstGeom>
          <a:solidFill>
            <a:srgbClr val="CDB589"/>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l-GR"/>
          </a:p>
        </p:txBody>
      </p:sp>
      <p:sp>
        <p:nvSpPr>
          <p:cNvPr id="10" name="Oval 9"/>
          <p:cNvSpPr/>
          <p:nvPr/>
        </p:nvSpPr>
        <p:spPr>
          <a:xfrm>
            <a:off x="5490374" y="2029529"/>
            <a:ext cx="792088" cy="792088"/>
          </a:xfrm>
          <a:prstGeom prst="ellipse">
            <a:avLst/>
          </a:prstGeom>
          <a:solidFill>
            <a:srgbClr val="7030A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l-GR"/>
          </a:p>
        </p:txBody>
      </p:sp>
      <p:cxnSp>
        <p:nvCxnSpPr>
          <p:cNvPr id="3091" name="Straight Connector 3090"/>
          <p:cNvCxnSpPr>
            <a:endCxn id="14" idx="5"/>
          </p:cNvCxnSpPr>
          <p:nvPr/>
        </p:nvCxnSpPr>
        <p:spPr>
          <a:xfrm flipH="1" flipV="1">
            <a:off x="4572658" y="3896551"/>
            <a:ext cx="1499972" cy="1024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93" name="Straight Connector 3092"/>
          <p:cNvCxnSpPr>
            <a:endCxn id="13" idx="4"/>
          </p:cNvCxnSpPr>
          <p:nvPr/>
        </p:nvCxnSpPr>
        <p:spPr>
          <a:xfrm flipH="1" flipV="1">
            <a:off x="4232967" y="2881017"/>
            <a:ext cx="1839663" cy="203982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95" name="Straight Connector 3094"/>
          <p:cNvCxnSpPr>
            <a:stCxn id="14" idx="7"/>
            <a:endCxn id="10" idx="3"/>
          </p:cNvCxnSpPr>
          <p:nvPr/>
        </p:nvCxnSpPr>
        <p:spPr>
          <a:xfrm flipV="1">
            <a:off x="4572658" y="2705618"/>
            <a:ext cx="1033715" cy="630843"/>
          </a:xfrm>
          <a:prstGeom prst="line">
            <a:avLst/>
          </a:prstGeom>
        </p:spPr>
        <p:style>
          <a:lnRef idx="1">
            <a:schemeClr val="accent1"/>
          </a:lnRef>
          <a:fillRef idx="0">
            <a:schemeClr val="accent1"/>
          </a:fillRef>
          <a:effectRef idx="0">
            <a:schemeClr val="accent1"/>
          </a:effectRef>
          <a:fontRef idx="minor">
            <a:schemeClr val="tx1"/>
          </a:fontRef>
        </p:style>
      </p:cxnSp>
      <p:cxnSp>
        <p:nvCxnSpPr>
          <p:cNvPr id="3097" name="Straight Connector 3096"/>
          <p:cNvCxnSpPr>
            <a:stCxn id="15" idx="1"/>
            <a:endCxn id="9" idx="5"/>
          </p:cNvCxnSpPr>
          <p:nvPr/>
        </p:nvCxnSpPr>
        <p:spPr>
          <a:xfrm flipH="1" flipV="1">
            <a:off x="6399222" y="1650991"/>
            <a:ext cx="1886210" cy="2691623"/>
          </a:xfrm>
          <a:prstGeom prst="line">
            <a:avLst/>
          </a:prstGeom>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6467857" y="2178207"/>
            <a:ext cx="792088" cy="792088"/>
          </a:xfrm>
          <a:prstGeom prst="ellipse">
            <a:avLst/>
          </a:prstGeom>
          <a:solidFill>
            <a:srgbClr val="00B05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l-GR"/>
          </a:p>
        </p:txBody>
      </p:sp>
      <p:cxnSp>
        <p:nvCxnSpPr>
          <p:cNvPr id="3118" name="Straight Connector 3117"/>
          <p:cNvCxnSpPr>
            <a:stCxn id="12" idx="0"/>
            <a:endCxn id="11" idx="3"/>
          </p:cNvCxnSpPr>
          <p:nvPr/>
        </p:nvCxnSpPr>
        <p:spPr>
          <a:xfrm flipH="1" flipV="1">
            <a:off x="7355987" y="1370946"/>
            <a:ext cx="616130" cy="1129059"/>
          </a:xfrm>
          <a:prstGeom prst="line">
            <a:avLst/>
          </a:prstGeom>
        </p:spPr>
        <p:style>
          <a:lnRef idx="1">
            <a:schemeClr val="accent1"/>
          </a:lnRef>
          <a:fillRef idx="0">
            <a:schemeClr val="accent1"/>
          </a:fillRef>
          <a:effectRef idx="0">
            <a:schemeClr val="accent1"/>
          </a:effectRef>
          <a:fontRef idx="minor">
            <a:schemeClr val="tx1"/>
          </a:fontRef>
        </p:style>
      </p:cxnSp>
      <p:cxnSp>
        <p:nvCxnSpPr>
          <p:cNvPr id="3120" name="Straight Connector 3119"/>
          <p:cNvCxnSpPr>
            <a:stCxn id="12" idx="5"/>
            <a:endCxn id="15" idx="1"/>
          </p:cNvCxnSpPr>
          <p:nvPr/>
        </p:nvCxnSpPr>
        <p:spPr>
          <a:xfrm>
            <a:off x="8252162" y="3176094"/>
            <a:ext cx="33270" cy="1166520"/>
          </a:xfrm>
          <a:prstGeom prst="line">
            <a:avLst/>
          </a:prstGeom>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5723133" y="974902"/>
            <a:ext cx="792088" cy="792088"/>
          </a:xfrm>
          <a:prstGeom prst="ellipse">
            <a:avLst/>
          </a:prstGeom>
          <a:solidFill>
            <a:srgbClr val="CC330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l-GR"/>
          </a:p>
        </p:txBody>
      </p:sp>
      <p:sp>
        <p:nvSpPr>
          <p:cNvPr id="45" name="Oval 44"/>
          <p:cNvSpPr/>
          <p:nvPr/>
        </p:nvSpPr>
        <p:spPr>
          <a:xfrm>
            <a:off x="4995787" y="3292093"/>
            <a:ext cx="792088" cy="792088"/>
          </a:xfrm>
          <a:prstGeom prst="ellipse">
            <a:avLst/>
          </a:prstGeom>
          <a:solidFill>
            <a:srgbClr val="F462D5"/>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l-GR"/>
          </a:p>
        </p:txBody>
      </p:sp>
      <p:pic>
        <p:nvPicPr>
          <p:cNvPr id="1026" name="Picture 2" descr="http://t3.gstatic.com/images?q=tbn:ANd9GcRelA0KGj9V4nsmY_mdUnoANk6P2lJ5aMewGRlWLhUHBsaM3I0o3p3r5w">
            <a:hlinkClick r:id="rId13"/>
          </p:cNvPr>
          <p:cNvPicPr>
            <a:picLocks noChangeAspect="1" noChangeArrowheads="1"/>
          </p:cNvPicPr>
          <p:nvPr/>
        </p:nvPicPr>
        <p:blipFill>
          <a:blip r:embed="rId14">
            <a:clrChange>
              <a:clrFrom>
                <a:srgbClr val="FFFFFA"/>
              </a:clrFrom>
              <a:clrTo>
                <a:srgbClr val="FFFFFA">
                  <a:alpha val="0"/>
                </a:srgbClr>
              </a:clrTo>
            </a:clrChange>
            <a:extLst>
              <a:ext uri="{28A0092B-C50C-407E-A947-70E740481C1C}">
                <a14:useLocalDpi xmlns:a14="http://schemas.microsoft.com/office/drawing/2010/main" val="0"/>
              </a:ext>
            </a:extLst>
          </a:blip>
          <a:srcRect/>
          <a:stretch>
            <a:fillRect/>
          </a:stretch>
        </p:blipFill>
        <p:spPr bwMode="auto">
          <a:xfrm>
            <a:off x="8311347" y="4360034"/>
            <a:ext cx="581133" cy="5811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t0.gstatic.com/images?q=tbn:ANd9GcSvUEpk3z_uNi0y1QWufZ_gvfY59BudyztMHYQ8nZ-QVz4LKi0XvQKtSA">
            <a:hlinkClick r:id="rId15"/>
          </p:cNvPr>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51231" y="3284984"/>
            <a:ext cx="668448" cy="66844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t1.gstatic.com/images?q=tbn:ANd9GcSVgWyrHgu-TmPbzL0Tv0fczus4b37_67l25mA0WQzvUCOfJIiDm8HaBzc0aQ">
            <a:hlinkClick r:id="rId17"/>
          </p:cNvPr>
          <p:cNvPicPr>
            <a:picLocks noChangeAspect="1" noChangeArrowheads="1"/>
          </p:cNvPicPr>
          <p:nvPr/>
        </p:nvPicPr>
        <p:blipFill>
          <a:blip r:embed="rId18" cstate="print">
            <a:clrChange>
              <a:clrFrom>
                <a:srgbClr val="FAFCF7"/>
              </a:clrFrom>
              <a:clrTo>
                <a:srgbClr val="FAFCF7">
                  <a:alpha val="0"/>
                </a:srgbClr>
              </a:clrTo>
            </a:clrChange>
            <a:extLst>
              <a:ext uri="{28A0092B-C50C-407E-A947-70E740481C1C}">
                <a14:useLocalDpi xmlns:a14="http://schemas.microsoft.com/office/drawing/2010/main" val="0"/>
              </a:ext>
            </a:extLst>
          </a:blip>
          <a:srcRect/>
          <a:stretch>
            <a:fillRect/>
          </a:stretch>
        </p:blipFill>
        <p:spPr bwMode="auto">
          <a:xfrm>
            <a:off x="7356202" y="836712"/>
            <a:ext cx="506282" cy="506282"/>
          </a:xfrm>
          <a:prstGeom prst="rect">
            <a:avLst/>
          </a:prstGeom>
          <a:noFill/>
          <a:extLst>
            <a:ext uri="{909E8E84-426E-40DD-AFC4-6F175D3DCCD1}">
              <a14:hiddenFill xmlns:a14="http://schemas.microsoft.com/office/drawing/2010/main">
                <a:solidFill>
                  <a:srgbClr val="FFFFFF"/>
                </a:solidFill>
              </a14:hiddenFill>
            </a:ext>
          </a:extLst>
        </p:spPr>
      </p:pic>
      <p:pic>
        <p:nvPicPr>
          <p:cNvPr id="136" name="Picture 6" descr="http://t1.gstatic.com/images?q=tbn:ANd9GcSVgWyrHgu-TmPbzL0Tv0fczus4b37_67l25mA0WQzvUCOfJIiDm8HaBzc0aQ">
            <a:hlinkClick r:id="rId17"/>
          </p:cNvPr>
          <p:cNvPicPr>
            <a:picLocks noChangeAspect="1" noChangeArrowheads="1"/>
          </p:cNvPicPr>
          <p:nvPr/>
        </p:nvPicPr>
        <p:blipFill>
          <a:blip r:embed="rId18" cstate="print">
            <a:clrChange>
              <a:clrFrom>
                <a:srgbClr val="FAFCF7"/>
              </a:clrFrom>
              <a:clrTo>
                <a:srgbClr val="FAFCF7">
                  <a:alpha val="0"/>
                </a:srgbClr>
              </a:clrTo>
            </a:clrChange>
            <a:extLst>
              <a:ext uri="{28A0092B-C50C-407E-A947-70E740481C1C}">
                <a14:useLocalDpi xmlns:a14="http://schemas.microsoft.com/office/drawing/2010/main" val="0"/>
              </a:ext>
            </a:extLst>
          </a:blip>
          <a:srcRect/>
          <a:stretch>
            <a:fillRect/>
          </a:stretch>
        </p:blipFill>
        <p:spPr bwMode="auto">
          <a:xfrm>
            <a:off x="7718976" y="2627876"/>
            <a:ext cx="506282" cy="506282"/>
          </a:xfrm>
          <a:prstGeom prst="rect">
            <a:avLst/>
          </a:prstGeom>
          <a:noFill/>
          <a:extLst>
            <a:ext uri="{909E8E84-426E-40DD-AFC4-6F175D3DCCD1}">
              <a14:hiddenFill xmlns:a14="http://schemas.microsoft.com/office/drawing/2010/main">
                <a:solidFill>
                  <a:srgbClr val="FFFFFF"/>
                </a:solidFill>
              </a14:hiddenFill>
            </a:ext>
          </a:extLst>
        </p:spPr>
      </p:pic>
      <p:pic>
        <p:nvPicPr>
          <p:cNvPr id="137" name="Picture 2" descr="http://t3.gstatic.com/images?q=tbn:ANd9GcRelA0KGj9V4nsmY_mdUnoANk6P2lJ5aMewGRlWLhUHBsaM3I0o3p3r5w">
            <a:hlinkClick r:id="rId13"/>
          </p:cNvPr>
          <p:cNvPicPr>
            <a:picLocks noChangeAspect="1" noChangeArrowheads="1"/>
          </p:cNvPicPr>
          <p:nvPr/>
        </p:nvPicPr>
        <p:blipFill>
          <a:blip r:embed="rId14">
            <a:clrChange>
              <a:clrFrom>
                <a:srgbClr val="FFFFFA"/>
              </a:clrFrom>
              <a:clrTo>
                <a:srgbClr val="FFFFFA">
                  <a:alpha val="0"/>
                </a:srgbClr>
              </a:clrTo>
            </a:clrChange>
            <a:extLst>
              <a:ext uri="{28A0092B-C50C-407E-A947-70E740481C1C}">
                <a14:useLocalDpi xmlns:a14="http://schemas.microsoft.com/office/drawing/2010/main" val="0"/>
              </a:ext>
            </a:extLst>
          </a:blip>
          <a:srcRect/>
          <a:stretch>
            <a:fillRect/>
          </a:stretch>
        </p:blipFill>
        <p:spPr bwMode="auto">
          <a:xfrm>
            <a:off x="4536303" y="1007983"/>
            <a:ext cx="581133" cy="581134"/>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2" descr="http://t3.gstatic.com/images?q=tbn:ANd9GcRelA0KGj9V4nsmY_mdUnoANk6P2lJ5aMewGRlWLhUHBsaM3I0o3p3r5w">
            <a:hlinkClick r:id="rId13"/>
          </p:cNvPr>
          <p:cNvPicPr>
            <a:picLocks noChangeAspect="1" noChangeArrowheads="1"/>
          </p:cNvPicPr>
          <p:nvPr/>
        </p:nvPicPr>
        <p:blipFill>
          <a:blip r:embed="rId14">
            <a:clrChange>
              <a:clrFrom>
                <a:srgbClr val="FFFFFA"/>
              </a:clrFrom>
              <a:clrTo>
                <a:srgbClr val="FFFFFA">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570506" y="2271802"/>
            <a:ext cx="581133" cy="581134"/>
          </a:xfrm>
          <a:prstGeom prst="rect">
            <a:avLst/>
          </a:prstGeom>
          <a:noFill/>
          <a:extLst>
            <a:ext uri="{909E8E84-426E-40DD-AFC4-6F175D3DCCD1}">
              <a14:hiddenFill xmlns:a14="http://schemas.microsoft.com/office/drawing/2010/main">
                <a:solidFill>
                  <a:srgbClr val="FFFFFF"/>
                </a:solidFill>
              </a14:hiddenFill>
            </a:ext>
          </a:extLst>
        </p:spPr>
      </p:pic>
      <p:pic>
        <p:nvPicPr>
          <p:cNvPr id="139" name="Picture 6" descr="http://t1.gstatic.com/images?q=tbn:ANd9GcSVgWyrHgu-TmPbzL0Tv0fczus4b37_67l25mA0WQzvUCOfJIiDm8HaBzc0aQ">
            <a:hlinkClick r:id="rId17"/>
          </p:cNvPr>
          <p:cNvPicPr>
            <a:picLocks noChangeAspect="1" noChangeArrowheads="1"/>
          </p:cNvPicPr>
          <p:nvPr/>
        </p:nvPicPr>
        <p:blipFill>
          <a:blip r:embed="rId18" cstate="print">
            <a:clrChange>
              <a:clrFrom>
                <a:srgbClr val="FAFCF7"/>
              </a:clrFrom>
              <a:clrTo>
                <a:srgbClr val="FAFCF7">
                  <a:alpha val="0"/>
                </a:srgbClr>
              </a:clrTo>
            </a:clrChange>
            <a:extLst>
              <a:ext uri="{28A0092B-C50C-407E-A947-70E740481C1C}">
                <a14:useLocalDpi xmlns:a14="http://schemas.microsoft.com/office/drawing/2010/main" val="0"/>
              </a:ext>
            </a:extLst>
          </a:blip>
          <a:srcRect/>
          <a:stretch>
            <a:fillRect/>
          </a:stretch>
        </p:blipFill>
        <p:spPr bwMode="auto">
          <a:xfrm>
            <a:off x="5654458" y="2160560"/>
            <a:ext cx="506282" cy="50628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t3.gstatic.com/images?q=tbn:ANd9GcTDHUCdemQRBkGqpWefoeMSt9v6XKx5P6Brx35WZqKIZ8t1NbBJhqgk08jE">
            <a:hlinkClick r:id="rId19"/>
          </p:cNvPr>
          <p:cNvPicPr>
            <a:picLocks noChangeAspect="1" noChangeArrowheads="1"/>
          </p:cNvPicPr>
          <p:nvPr/>
        </p:nvPicPr>
        <p:blipFill>
          <a:blip r:embed="rId20">
            <a:clrChange>
              <a:clrFrom>
                <a:srgbClr val="FFFAFF"/>
              </a:clrFrom>
              <a:clrTo>
                <a:srgbClr val="FFFAFF">
                  <a:alpha val="0"/>
                </a:srgbClr>
              </a:clrTo>
            </a:clrChange>
            <a:extLst>
              <a:ext uri="{28A0092B-C50C-407E-A947-70E740481C1C}">
                <a14:useLocalDpi xmlns:a14="http://schemas.microsoft.com/office/drawing/2010/main" val="0"/>
              </a:ext>
            </a:extLst>
          </a:blip>
          <a:srcRect/>
          <a:stretch>
            <a:fillRect/>
          </a:stretch>
        </p:blipFill>
        <p:spPr bwMode="auto">
          <a:xfrm>
            <a:off x="3906735" y="2268279"/>
            <a:ext cx="652463" cy="433388"/>
          </a:xfrm>
          <a:prstGeom prst="rect">
            <a:avLst/>
          </a:prstGeom>
          <a:noFill/>
          <a:extLst>
            <a:ext uri="{909E8E84-426E-40DD-AFC4-6F175D3DCCD1}">
              <a14:hiddenFill xmlns:a14="http://schemas.microsoft.com/office/drawing/2010/main">
                <a:solidFill>
                  <a:srgbClr val="FFFFFF"/>
                </a:solidFill>
              </a14:hiddenFill>
            </a:ext>
          </a:extLst>
        </p:spPr>
      </p:pic>
      <p:pic>
        <p:nvPicPr>
          <p:cNvPr id="141" name="Picture 8" descr="http://t3.gstatic.com/images?q=tbn:ANd9GcTDHUCdemQRBkGqpWefoeMSt9v6XKx5P6Brx35WZqKIZ8t1NbBJhqgk08jE">
            <a:hlinkClick r:id="rId19"/>
          </p:cNvPr>
          <p:cNvPicPr>
            <a:picLocks noChangeAspect="1" noChangeArrowheads="1"/>
          </p:cNvPicPr>
          <p:nvPr/>
        </p:nvPicPr>
        <p:blipFill>
          <a:blip r:embed="rId20">
            <a:clrChange>
              <a:clrFrom>
                <a:srgbClr val="FFFAFF"/>
              </a:clrFrom>
              <a:clrTo>
                <a:srgbClr val="FFFAFF">
                  <a:alpha val="0"/>
                </a:srgbClr>
              </a:clrTo>
            </a:clrChange>
            <a:extLst>
              <a:ext uri="{28A0092B-C50C-407E-A947-70E740481C1C}">
                <a14:useLocalDpi xmlns:a14="http://schemas.microsoft.com/office/drawing/2010/main" val="0"/>
              </a:ext>
            </a:extLst>
          </a:blip>
          <a:srcRect/>
          <a:stretch>
            <a:fillRect/>
          </a:stretch>
        </p:blipFill>
        <p:spPr bwMode="auto">
          <a:xfrm>
            <a:off x="5073860" y="3478258"/>
            <a:ext cx="652463" cy="43338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t1.gstatic.com/images?q=tbn:ANd9GcRiI-DTmp_yAVKKPvEKvMBXq7fS2e5e80ClT5T-UqOFUm_28vStgPA_Svwc0w">
            <a:hlinkClick r:id="rId21"/>
          </p:cNvPr>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07605" y="1081972"/>
            <a:ext cx="623144" cy="623144"/>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10" descr="http://t1.gstatic.com/images?q=tbn:ANd9GcRiI-DTmp_yAVKKPvEKvMBXq7fS2e5e80ClT5T-UqOFUm_28vStgPA_Svwc0w">
            <a:hlinkClick r:id="rId21"/>
          </p:cNvPr>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69433" y="1705116"/>
            <a:ext cx="623144" cy="623144"/>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p:cNvCxnSpPr>
            <a:stCxn id="45" idx="0"/>
            <a:endCxn id="4" idx="4"/>
          </p:cNvCxnSpPr>
          <p:nvPr/>
        </p:nvCxnSpPr>
        <p:spPr>
          <a:xfrm flipH="1" flipV="1">
            <a:off x="4802700" y="1705116"/>
            <a:ext cx="589131" cy="1586977"/>
          </a:xfrm>
          <a:prstGeom prst="line">
            <a:avLst/>
          </a:prstGeom>
        </p:spPr>
        <p:style>
          <a:lnRef idx="1">
            <a:schemeClr val="accent1"/>
          </a:lnRef>
          <a:fillRef idx="0">
            <a:schemeClr val="accent1"/>
          </a:fillRef>
          <a:effectRef idx="0">
            <a:schemeClr val="accent1"/>
          </a:effectRef>
          <a:fontRef idx="minor">
            <a:schemeClr val="tx1"/>
          </a:fontRef>
        </p:style>
      </p:cxnSp>
      <p:pic>
        <p:nvPicPr>
          <p:cNvPr id="64" name="Picture 2" descr="http://t3.gstatic.com/images?q=tbn:ANd9GcSQcL2Zc0hCqhMxu7IztH0ksd0nko4kjpnGGcb8p4u-eUYQqSQg5S9VoUE">
            <a:hlinkClick r:id="rId23"/>
          </p:cNvPr>
          <p:cNvPicPr>
            <a:picLocks noChangeAspect="1" noChangeArrowheads="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585367" y="3303835"/>
            <a:ext cx="682377" cy="682377"/>
          </a:xfrm>
          <a:prstGeom prst="rect">
            <a:avLst/>
          </a:prstGeom>
          <a:noFill/>
          <a:extLst>
            <a:ext uri="{909E8E84-426E-40DD-AFC4-6F175D3DCCD1}">
              <a14:hiddenFill xmlns:a14="http://schemas.microsoft.com/office/drawing/2010/main">
                <a:solidFill>
                  <a:srgbClr val="FFFFFF"/>
                </a:solidFill>
              </a14:hiddenFill>
            </a:ext>
          </a:extLst>
        </p:spPr>
      </p:pic>
      <p:sp>
        <p:nvSpPr>
          <p:cNvPr id="3" name="7-Point Star 2"/>
          <p:cNvSpPr/>
          <p:nvPr/>
        </p:nvSpPr>
        <p:spPr>
          <a:xfrm>
            <a:off x="4999082" y="2063699"/>
            <a:ext cx="3277850" cy="2592374"/>
          </a:xfrm>
          <a:prstGeom prst="star7">
            <a:avLst/>
          </a:prstGeom>
          <a:solidFill>
            <a:schemeClr val="lt1">
              <a:alpha val="66000"/>
            </a:schemeClr>
          </a:solidFill>
          <a:ln>
            <a:solidFill>
              <a:schemeClr val="accent3">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l-GR" sz="2000" b="1" dirty="0" smtClean="0">
                <a:solidFill>
                  <a:schemeClr val="tx1"/>
                </a:solidFill>
              </a:rPr>
              <a:t>Μέσα</a:t>
            </a:r>
            <a:r>
              <a:rPr lang="en-US" sz="2000" b="1" dirty="0" smtClean="0">
                <a:solidFill>
                  <a:schemeClr val="tx1"/>
                </a:solidFill>
              </a:rPr>
              <a:t> </a:t>
            </a:r>
            <a:endParaRPr lang="el-GR" sz="2000" b="1" i="1" dirty="0" smtClean="0">
              <a:solidFill>
                <a:schemeClr val="tx1"/>
              </a:solidFill>
            </a:endParaRPr>
          </a:p>
          <a:p>
            <a:pPr algn="ctr"/>
            <a:r>
              <a:rPr lang="el-GR" sz="2000" b="1" dirty="0">
                <a:solidFill>
                  <a:schemeClr val="tx1"/>
                </a:solidFill>
              </a:rPr>
              <a:t>π</a:t>
            </a:r>
            <a:r>
              <a:rPr lang="el-GR" sz="2000" b="1" dirty="0" smtClean="0">
                <a:solidFill>
                  <a:schemeClr val="tx1"/>
                </a:solidFill>
              </a:rPr>
              <a:t>ου δημιουργούν </a:t>
            </a:r>
            <a:r>
              <a:rPr lang="el-GR" sz="2000" b="1" dirty="0">
                <a:solidFill>
                  <a:schemeClr val="tx1"/>
                </a:solidFill>
              </a:rPr>
              <a:t>Κ</a:t>
            </a:r>
            <a:r>
              <a:rPr lang="el-GR" sz="2000" b="1" dirty="0" smtClean="0">
                <a:solidFill>
                  <a:schemeClr val="tx1"/>
                </a:solidFill>
              </a:rPr>
              <a:t>οινότητες</a:t>
            </a:r>
            <a:endParaRPr lang="el-GR" sz="2000" b="1" dirty="0">
              <a:solidFill>
                <a:schemeClr val="tx1"/>
              </a:solidFill>
            </a:endParaRPr>
          </a:p>
        </p:txBody>
      </p:sp>
      <p:pic>
        <p:nvPicPr>
          <p:cNvPr id="65" name="Picture 3" descr="C:\DATA\basilis\DOCUMENT\ed95_251_71.jp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73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950" y="268765"/>
            <a:ext cx="7736395" cy="63204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3363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39553" y="1874727"/>
            <a:ext cx="8604448" cy="3108543"/>
          </a:xfrm>
          <a:prstGeom prst="rect">
            <a:avLst/>
          </a:prstGeom>
          <a:solidFill>
            <a:schemeClr val="bg1">
              <a:alpha val="35000"/>
            </a:schemeClr>
          </a:solidFill>
        </p:spPr>
        <p:txBody>
          <a:bodyPr wrap="square" rtlCol="0">
            <a:spAutoFit/>
          </a:bodyPr>
          <a:lstStyle/>
          <a:p>
            <a:r>
              <a:rPr lang="el-GR" sz="2800" b="1" dirty="0" smtClean="0"/>
              <a:t>Τον </a:t>
            </a:r>
            <a:r>
              <a:rPr lang="el-GR" sz="2800" b="1" dirty="0" smtClean="0">
                <a:solidFill>
                  <a:srgbClr val="FF0000"/>
                </a:solidFill>
              </a:rPr>
              <a:t>21</a:t>
            </a:r>
            <a:r>
              <a:rPr lang="el-GR" sz="2800" b="1" baseline="30000" dirty="0" smtClean="0">
                <a:solidFill>
                  <a:srgbClr val="FF0000"/>
                </a:solidFill>
              </a:rPr>
              <a:t>ο</a:t>
            </a:r>
            <a:r>
              <a:rPr lang="el-GR" sz="2800" b="1" dirty="0" smtClean="0">
                <a:solidFill>
                  <a:srgbClr val="FF0000"/>
                </a:solidFill>
              </a:rPr>
              <a:t> αιώνα </a:t>
            </a:r>
            <a:r>
              <a:rPr lang="el-GR" sz="2800" b="1" dirty="0" smtClean="0"/>
              <a:t>οι μαθητές πρέπει να έχουν:</a:t>
            </a:r>
          </a:p>
          <a:p>
            <a:endParaRPr lang="el-GR" sz="2800" b="1" dirty="0" smtClean="0"/>
          </a:p>
          <a:p>
            <a:pPr marL="457200" indent="-457200">
              <a:buFont typeface="Arial" pitchFamily="34" charset="0"/>
              <a:buChar char="•"/>
            </a:pPr>
            <a:r>
              <a:rPr lang="el-GR" sz="2800" b="1" dirty="0">
                <a:solidFill>
                  <a:schemeClr val="accent1">
                    <a:lumMod val="75000"/>
                  </a:schemeClr>
                </a:solidFill>
              </a:rPr>
              <a:t>Η</a:t>
            </a:r>
            <a:r>
              <a:rPr lang="el-GR" sz="2800" b="1" dirty="0" smtClean="0">
                <a:solidFill>
                  <a:schemeClr val="accent1">
                    <a:lumMod val="75000"/>
                  </a:schemeClr>
                </a:solidFill>
              </a:rPr>
              <a:t>θική</a:t>
            </a:r>
            <a:r>
              <a:rPr lang="el-GR" sz="2800" b="1" dirty="0" smtClean="0"/>
              <a:t> και κοινωνική διαδικτυακή συμπεριφορά</a:t>
            </a:r>
            <a:endParaRPr lang="en-US" sz="2800" b="1" dirty="0" smtClean="0"/>
          </a:p>
          <a:p>
            <a:pPr marL="457200" indent="-457200">
              <a:buFont typeface="Arial" pitchFamily="34" charset="0"/>
              <a:buChar char="•"/>
            </a:pPr>
            <a:endParaRPr lang="el-GR" sz="2800" b="1" dirty="0" smtClean="0"/>
          </a:p>
          <a:p>
            <a:pPr marL="457200" indent="-457200">
              <a:buFont typeface="Arial" pitchFamily="34" charset="0"/>
              <a:buChar char="•"/>
            </a:pPr>
            <a:r>
              <a:rPr lang="el-GR" sz="2800" b="1" dirty="0" smtClean="0"/>
              <a:t>Ψηφιακές </a:t>
            </a:r>
            <a:r>
              <a:rPr lang="el-GR" sz="2800" b="1" dirty="0" smtClean="0">
                <a:solidFill>
                  <a:schemeClr val="accent1">
                    <a:lumMod val="75000"/>
                  </a:schemeClr>
                </a:solidFill>
              </a:rPr>
              <a:t>ικανότητες</a:t>
            </a:r>
            <a:r>
              <a:rPr lang="el-GR" sz="2800" b="1" dirty="0" smtClean="0"/>
              <a:t> </a:t>
            </a:r>
            <a:br>
              <a:rPr lang="el-GR" sz="2800" b="1" dirty="0" smtClean="0"/>
            </a:br>
            <a:r>
              <a:rPr lang="el-GR" sz="2800" b="1" dirty="0" smtClean="0"/>
              <a:t>που θα τους βοηθήσουν να είναι ασφαλείς </a:t>
            </a:r>
            <a:br>
              <a:rPr lang="el-GR" sz="2800" b="1" dirty="0" smtClean="0"/>
            </a:br>
            <a:r>
              <a:rPr lang="el-GR" sz="2800" b="1" dirty="0" smtClean="0"/>
              <a:t>και να αναγνωρίζουν μια "καλή πληροφορία".</a:t>
            </a:r>
            <a:endParaRPr lang="el-GR" sz="2800" b="1" dirty="0"/>
          </a:p>
        </p:txBody>
      </p:sp>
      <p:sp>
        <p:nvSpPr>
          <p:cNvPr id="2" name="TextBox 1"/>
          <p:cNvSpPr txBox="1"/>
          <p:nvPr/>
        </p:nvSpPr>
        <p:spPr>
          <a:xfrm>
            <a:off x="3455368" y="51498"/>
            <a:ext cx="5688632" cy="615553"/>
          </a:xfrm>
          <a:prstGeom prst="rect">
            <a:avLst/>
          </a:prstGeom>
          <a:noFill/>
        </p:spPr>
        <p:txBody>
          <a:bodyPr wrap="square" rtlCol="0">
            <a:spAutoFit/>
          </a:bodyPr>
          <a:lstStyle/>
          <a:p>
            <a:pPr algn="r"/>
            <a:r>
              <a:rPr lang="el-GR" b="1" dirty="0">
                <a:solidFill>
                  <a:schemeClr val="bg1"/>
                </a:solidFill>
              </a:rPr>
              <a:t>Προδιαγραφές για τους </a:t>
            </a:r>
            <a:r>
              <a:rPr lang="el-GR" b="1" dirty="0" smtClean="0">
                <a:solidFill>
                  <a:schemeClr val="bg1"/>
                </a:solidFill>
              </a:rPr>
              <a:t>εκπαιδευόμενους </a:t>
            </a:r>
            <a:r>
              <a:rPr lang="el-GR" b="1" dirty="0">
                <a:solidFill>
                  <a:schemeClr val="bg1"/>
                </a:solidFill>
              </a:rPr>
              <a:t>του 21</a:t>
            </a:r>
            <a:r>
              <a:rPr lang="el-GR" b="1" baseline="30000" dirty="0">
                <a:solidFill>
                  <a:schemeClr val="bg1"/>
                </a:solidFill>
              </a:rPr>
              <a:t>ου</a:t>
            </a:r>
            <a:r>
              <a:rPr lang="el-GR" b="1" dirty="0">
                <a:solidFill>
                  <a:schemeClr val="bg1"/>
                </a:solidFill>
              </a:rPr>
              <a:t> αι.</a:t>
            </a:r>
          </a:p>
          <a:p>
            <a:pPr algn="r"/>
            <a:r>
              <a:rPr lang="el-GR" sz="1600" b="1" i="1" dirty="0">
                <a:solidFill>
                  <a:schemeClr val="bg1"/>
                </a:solidFill>
              </a:rPr>
              <a:t>(</a:t>
            </a:r>
            <a:r>
              <a:rPr lang="el-GR" sz="1600" b="1" i="1" dirty="0" err="1">
                <a:solidFill>
                  <a:schemeClr val="bg1"/>
                </a:solidFill>
              </a:rPr>
              <a:t>Standards</a:t>
            </a:r>
            <a:r>
              <a:rPr lang="el-GR" sz="1600" b="1" i="1" dirty="0">
                <a:solidFill>
                  <a:schemeClr val="bg1"/>
                </a:solidFill>
              </a:rPr>
              <a:t> </a:t>
            </a:r>
            <a:r>
              <a:rPr lang="el-GR" sz="1600" b="1" i="1" dirty="0" err="1">
                <a:solidFill>
                  <a:schemeClr val="bg1"/>
                </a:solidFill>
              </a:rPr>
              <a:t>for</a:t>
            </a:r>
            <a:r>
              <a:rPr lang="el-GR" sz="1600" b="1" i="1" dirty="0">
                <a:solidFill>
                  <a:schemeClr val="bg1"/>
                </a:solidFill>
              </a:rPr>
              <a:t> </a:t>
            </a:r>
            <a:r>
              <a:rPr lang="el-GR" sz="1600" b="1" i="1" dirty="0" err="1">
                <a:solidFill>
                  <a:schemeClr val="bg1"/>
                </a:solidFill>
              </a:rPr>
              <a:t>the</a:t>
            </a:r>
            <a:r>
              <a:rPr lang="el-GR" sz="1600" b="1" i="1" dirty="0">
                <a:solidFill>
                  <a:schemeClr val="bg1"/>
                </a:solidFill>
              </a:rPr>
              <a:t> 21st-Century </a:t>
            </a:r>
            <a:r>
              <a:rPr lang="el-GR" sz="1600" b="1" i="1" dirty="0" err="1">
                <a:solidFill>
                  <a:schemeClr val="bg1"/>
                </a:solidFill>
              </a:rPr>
              <a:t>Learner</a:t>
            </a:r>
            <a:r>
              <a:rPr lang="el-GR" sz="1600" b="1" i="1" dirty="0" smtClean="0">
                <a:solidFill>
                  <a:schemeClr val="bg1"/>
                </a:solidFill>
              </a:rPr>
              <a:t>)</a:t>
            </a:r>
            <a:endParaRPr lang="en-US" sz="1600" b="1" i="1" dirty="0">
              <a:solidFill>
                <a:schemeClr val="bg1"/>
              </a:solidFill>
            </a:endParaRPr>
          </a:p>
        </p:txBody>
      </p:sp>
      <p:pic>
        <p:nvPicPr>
          <p:cNvPr id="7"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263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11560" y="1336062"/>
            <a:ext cx="8532440" cy="4431983"/>
          </a:xfrm>
          <a:prstGeom prst="rect">
            <a:avLst/>
          </a:prstGeom>
          <a:solidFill>
            <a:schemeClr val="bg1">
              <a:alpha val="37000"/>
            </a:schemeClr>
          </a:solidFill>
        </p:spPr>
        <p:txBody>
          <a:bodyPr wrap="square" rtlCol="0">
            <a:spAutoFit/>
          </a:bodyPr>
          <a:lstStyle/>
          <a:p>
            <a:endParaRPr lang="en-US" sz="2400" b="1" dirty="0" smtClean="0"/>
          </a:p>
          <a:p>
            <a:r>
              <a:rPr lang="el-GR" sz="2400" b="1" dirty="0" smtClean="0"/>
              <a:t>Οι </a:t>
            </a:r>
            <a:r>
              <a:rPr lang="el-GR" sz="2400" b="1" dirty="0"/>
              <a:t>μαθητές πρέπει να </a:t>
            </a:r>
            <a:r>
              <a:rPr lang="el-GR" sz="2400" b="1" dirty="0" smtClean="0"/>
              <a:t>έχουν τις </a:t>
            </a:r>
            <a:r>
              <a:rPr lang="el-GR" sz="2400" b="1" dirty="0" smtClean="0">
                <a:solidFill>
                  <a:srgbClr val="FF0000"/>
                </a:solidFill>
              </a:rPr>
              <a:t>ψηφιακές </a:t>
            </a:r>
            <a:r>
              <a:rPr lang="el-GR" sz="2400" b="1" dirty="0">
                <a:solidFill>
                  <a:srgbClr val="FF0000"/>
                </a:solidFill>
              </a:rPr>
              <a:t>ικανότητες </a:t>
            </a:r>
            <a:r>
              <a:rPr lang="el-GR" sz="2400" b="1" dirty="0" smtClean="0"/>
              <a:t/>
            </a:r>
            <a:br>
              <a:rPr lang="el-GR" sz="2400" b="1" dirty="0" smtClean="0"/>
            </a:br>
            <a:r>
              <a:rPr lang="el-GR" sz="2400" b="1" dirty="0" smtClean="0"/>
              <a:t>που </a:t>
            </a:r>
            <a:r>
              <a:rPr lang="el-GR" sz="2400" b="1" dirty="0"/>
              <a:t>θα τους </a:t>
            </a:r>
            <a:r>
              <a:rPr lang="el-GR" sz="2400" b="1" dirty="0" smtClean="0"/>
              <a:t>επιτρέπουν: </a:t>
            </a:r>
          </a:p>
          <a:p>
            <a:endParaRPr lang="el-GR" sz="2400" b="1" dirty="0" smtClean="0"/>
          </a:p>
          <a:p>
            <a:pPr marL="342900" indent="-342900">
              <a:buFont typeface="Arial" pitchFamily="34" charset="0"/>
              <a:buChar char="•"/>
            </a:pPr>
            <a:r>
              <a:rPr lang="el-GR" sz="2400" b="1" dirty="0" smtClean="0"/>
              <a:t>να </a:t>
            </a:r>
            <a:r>
              <a:rPr lang="el-GR" sz="2400" b="1" dirty="0"/>
              <a:t>αλληλεπιδρούν, </a:t>
            </a:r>
            <a:endParaRPr lang="en-US" sz="2400" b="1" dirty="0" smtClean="0"/>
          </a:p>
          <a:p>
            <a:pPr marL="342900" indent="-342900">
              <a:buFont typeface="Arial" pitchFamily="34" charset="0"/>
              <a:buChar char="•"/>
            </a:pPr>
            <a:r>
              <a:rPr lang="el-GR" sz="2400" b="1" dirty="0" smtClean="0"/>
              <a:t>να </a:t>
            </a:r>
            <a:r>
              <a:rPr lang="el-GR" sz="2400" b="1" dirty="0"/>
              <a:t>συνεργάζονται, </a:t>
            </a:r>
            <a:endParaRPr lang="el-GR" sz="2400" b="1" dirty="0" smtClean="0"/>
          </a:p>
          <a:p>
            <a:pPr marL="342900" indent="-342900">
              <a:buFont typeface="Arial" pitchFamily="34" charset="0"/>
              <a:buChar char="•"/>
            </a:pPr>
            <a:r>
              <a:rPr lang="el-GR" sz="2400" b="1" dirty="0" smtClean="0"/>
              <a:t>να </a:t>
            </a:r>
            <a:r>
              <a:rPr lang="el-GR" sz="2400" b="1" dirty="0"/>
              <a:t>δημοσιεύουν </a:t>
            </a:r>
            <a:endParaRPr lang="en-US" sz="2400" b="1" dirty="0" smtClean="0"/>
          </a:p>
          <a:p>
            <a:pPr marL="342900" indent="-342900">
              <a:buFont typeface="Arial" pitchFamily="34" charset="0"/>
              <a:buChar char="•"/>
            </a:pPr>
            <a:r>
              <a:rPr lang="el-GR" sz="2400" b="1" dirty="0" smtClean="0"/>
              <a:t>να </a:t>
            </a:r>
            <a:r>
              <a:rPr lang="el-GR" sz="2400" b="1" dirty="0"/>
              <a:t>παράγουν γνήσια κείμενα - εργασίες </a:t>
            </a:r>
            <a:endParaRPr lang="el-GR" sz="2400" b="1" dirty="0" smtClean="0"/>
          </a:p>
          <a:p>
            <a:pPr marL="342900" indent="-342900">
              <a:buFont typeface="Arial" pitchFamily="34" charset="0"/>
              <a:buChar char="•"/>
            </a:pPr>
            <a:r>
              <a:rPr lang="el-GR" sz="2400" b="1" dirty="0" smtClean="0"/>
              <a:t>να </a:t>
            </a:r>
            <a:r>
              <a:rPr lang="el-GR" sz="2400" b="1" dirty="0"/>
              <a:t>είναι υπεύθυνοι </a:t>
            </a:r>
            <a:endParaRPr lang="en-US" sz="2400" b="1" dirty="0" smtClean="0"/>
          </a:p>
          <a:p>
            <a:pPr marL="342900" indent="-342900">
              <a:buFont typeface="Arial" pitchFamily="34" charset="0"/>
              <a:buChar char="•"/>
            </a:pPr>
            <a:r>
              <a:rPr lang="el-GR" sz="2400" b="1" dirty="0"/>
              <a:t>ν</a:t>
            </a:r>
            <a:r>
              <a:rPr lang="el-GR" sz="2400" b="1" dirty="0" smtClean="0"/>
              <a:t>α ερευνούν</a:t>
            </a:r>
            <a:endParaRPr lang="en-US" sz="2400" b="1" dirty="0" smtClean="0"/>
          </a:p>
          <a:p>
            <a:pPr marL="342900" indent="-342900">
              <a:buFont typeface="Arial" pitchFamily="34" charset="0"/>
              <a:buChar char="•"/>
            </a:pPr>
            <a:r>
              <a:rPr lang="el-GR" sz="2400" b="1" dirty="0" smtClean="0"/>
              <a:t>να </a:t>
            </a:r>
            <a:r>
              <a:rPr lang="el-GR" sz="2400" b="1" dirty="0"/>
              <a:t>εξετάζουν κριτικά την όποια "πληροφορία" συναντούν.</a:t>
            </a:r>
            <a:r>
              <a:rPr lang="el-GR" b="1" dirty="0"/>
              <a:t/>
            </a:r>
            <a:br>
              <a:rPr lang="el-GR" b="1" dirty="0"/>
            </a:br>
            <a:endParaRPr lang="el-GR" b="1" dirty="0"/>
          </a:p>
        </p:txBody>
      </p:sp>
      <p:sp>
        <p:nvSpPr>
          <p:cNvPr id="2" name="TextBox 1"/>
          <p:cNvSpPr txBox="1"/>
          <p:nvPr/>
        </p:nvSpPr>
        <p:spPr>
          <a:xfrm>
            <a:off x="-1" y="0"/>
            <a:ext cx="9143473" cy="861774"/>
          </a:xfrm>
          <a:prstGeom prst="rect">
            <a:avLst/>
          </a:prstGeom>
          <a:noFill/>
        </p:spPr>
        <p:txBody>
          <a:bodyPr wrap="square" rtlCol="0">
            <a:spAutoFit/>
          </a:bodyPr>
          <a:lstStyle/>
          <a:p>
            <a:pPr algn="r"/>
            <a:r>
              <a:rPr lang="en-US" b="1" i="1" dirty="0" smtClean="0">
                <a:solidFill>
                  <a:schemeClr val="bg1"/>
                </a:solidFill>
              </a:rPr>
              <a:t>National Educational Technology Standards </a:t>
            </a:r>
          </a:p>
          <a:p>
            <a:pPr algn="r"/>
            <a:r>
              <a:rPr lang="el-GR" sz="1400" b="1" i="1" dirty="0" smtClean="0">
                <a:solidFill>
                  <a:schemeClr val="bg1"/>
                </a:solidFill>
              </a:rPr>
              <a:t>(έγγραφο </a:t>
            </a:r>
            <a:r>
              <a:rPr lang="el-GR" sz="1400" b="1" i="1" dirty="0">
                <a:solidFill>
                  <a:schemeClr val="bg1"/>
                </a:solidFill>
              </a:rPr>
              <a:t>προδιαγραφών για την τεχνολογική εκπαίδευση)</a:t>
            </a:r>
            <a:endParaRPr lang="el-GR" sz="2400" b="1" i="1" dirty="0">
              <a:solidFill>
                <a:schemeClr val="bg1"/>
              </a:solidFill>
            </a:endParaRPr>
          </a:p>
          <a:p>
            <a:pPr algn="r"/>
            <a:endParaRPr lang="el-GR" dirty="0">
              <a:solidFill>
                <a:schemeClr val="bg1"/>
              </a:solidFill>
            </a:endParaRPr>
          </a:p>
        </p:txBody>
      </p:sp>
      <p:pic>
        <p:nvPicPr>
          <p:cNvPr id="7"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863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09369" y="1988840"/>
            <a:ext cx="8424936" cy="2554545"/>
          </a:xfrm>
          <a:prstGeom prst="rect">
            <a:avLst/>
          </a:prstGeom>
          <a:solidFill>
            <a:schemeClr val="bg1">
              <a:alpha val="41000"/>
            </a:schemeClr>
          </a:solidFill>
        </p:spPr>
        <p:txBody>
          <a:bodyPr wrap="square" rtlCol="0">
            <a:spAutoFit/>
          </a:bodyPr>
          <a:lstStyle/>
          <a:p>
            <a:pPr algn="ctr"/>
            <a:r>
              <a:rPr lang="el-GR" sz="3200" dirty="0" smtClean="0"/>
              <a:t>…περιβάλλον </a:t>
            </a:r>
            <a:r>
              <a:rPr lang="el-GR" sz="3200" dirty="0"/>
              <a:t>για την ανάπτυξη </a:t>
            </a:r>
            <a:endParaRPr lang="el-GR" sz="3200" dirty="0" smtClean="0"/>
          </a:p>
          <a:p>
            <a:pPr algn="ctr"/>
            <a:r>
              <a:rPr lang="el-GR" sz="3200" dirty="0" smtClean="0"/>
              <a:t>των ικανοτήτων - δεξιοτήτων</a:t>
            </a:r>
            <a:endParaRPr lang="en-US" sz="3200" dirty="0" smtClean="0"/>
          </a:p>
          <a:p>
            <a:pPr algn="ctr"/>
            <a:endParaRPr lang="en-US" sz="3200" dirty="0" smtClean="0"/>
          </a:p>
          <a:p>
            <a:pPr algn="ctr"/>
            <a:r>
              <a:rPr lang="el-GR" sz="3200" dirty="0" smtClean="0"/>
              <a:t>είναι </a:t>
            </a:r>
            <a:r>
              <a:rPr lang="el-GR" sz="3600" b="1" dirty="0" smtClean="0"/>
              <a:t>και</a:t>
            </a:r>
            <a:r>
              <a:rPr lang="el-GR" sz="3200" dirty="0" smtClean="0"/>
              <a:t> </a:t>
            </a:r>
            <a:r>
              <a:rPr lang="el-GR" sz="3200" dirty="0"/>
              <a:t>τα </a:t>
            </a:r>
            <a:r>
              <a:rPr lang="el-GR" sz="4000" b="1" dirty="0" smtClean="0">
                <a:solidFill>
                  <a:srgbClr val="FF0000"/>
                </a:solidFill>
              </a:rPr>
              <a:t>κοινωνικά δίκτυα</a:t>
            </a:r>
            <a:endParaRPr lang="el-GR" sz="3200" b="1" dirty="0" smtClean="0">
              <a:solidFill>
                <a:srgbClr val="FF0000"/>
              </a:solidFill>
            </a:endParaRPr>
          </a:p>
          <a:p>
            <a:endParaRPr lang="el-GR" sz="2400" dirty="0"/>
          </a:p>
        </p:txBody>
      </p:sp>
    </p:spTree>
    <p:extLst>
      <p:ext uri="{BB962C8B-B14F-4D97-AF65-F5344CB8AC3E}">
        <p14:creationId xmlns:p14="http://schemas.microsoft.com/office/powerpoint/2010/main" val="3362920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2"/>
          <p:cNvSpPr>
            <a:spLocks noGrp="1" noChangeArrowheads="1"/>
          </p:cNvSpPr>
          <p:nvPr>
            <p:ph type="title"/>
          </p:nvPr>
        </p:nvSpPr>
        <p:spPr>
          <a:xfrm>
            <a:off x="914400" y="-206896"/>
            <a:ext cx="8229600" cy="971600"/>
          </a:xfrm>
        </p:spPr>
        <p:txBody>
          <a:bodyPr/>
          <a:lstStyle/>
          <a:p>
            <a:pPr algn="r"/>
            <a:r>
              <a:rPr lang="el-GR" sz="2400" dirty="0" smtClean="0">
                <a:solidFill>
                  <a:schemeClr val="bg1"/>
                </a:solidFill>
              </a:rPr>
              <a:t>Κοινωνικά Δίκτυα</a:t>
            </a:r>
            <a:r>
              <a:rPr lang="en-US" sz="2400" dirty="0" smtClean="0">
                <a:solidFill>
                  <a:schemeClr val="bg1"/>
                </a:solidFill>
              </a:rPr>
              <a:t> </a:t>
            </a:r>
            <a:r>
              <a:rPr lang="el-GR" sz="2400" dirty="0" smtClean="0">
                <a:solidFill>
                  <a:schemeClr val="bg1"/>
                </a:solidFill>
              </a:rPr>
              <a:t>στην υπηρεσία της εκπαίδευσης</a:t>
            </a:r>
            <a:endParaRPr lang="el-GR" sz="1600" dirty="0" smtClean="0">
              <a:solidFill>
                <a:schemeClr val="bg1"/>
              </a:solidFill>
            </a:endParaRPr>
          </a:p>
        </p:txBody>
      </p:sp>
      <p:sp>
        <p:nvSpPr>
          <p:cNvPr id="4" name="Rectangle 3"/>
          <p:cNvSpPr/>
          <p:nvPr/>
        </p:nvSpPr>
        <p:spPr>
          <a:xfrm>
            <a:off x="7020272" y="2026006"/>
            <a:ext cx="8712968" cy="369332"/>
          </a:xfrm>
          <a:prstGeom prst="rect">
            <a:avLst/>
          </a:prstGeom>
        </p:spPr>
        <p:txBody>
          <a:bodyPr wrap="square">
            <a:spAutoFit/>
          </a:bodyPr>
          <a:lstStyle/>
          <a:p>
            <a:r>
              <a:rPr lang="el-GR" dirty="0"/>
              <a:t> </a:t>
            </a:r>
          </a:p>
        </p:txBody>
      </p:sp>
      <p:graphicFrame>
        <p:nvGraphicFramePr>
          <p:cNvPr id="5" name="Diagram 4"/>
          <p:cNvGraphicFramePr/>
          <p:nvPr>
            <p:extLst>
              <p:ext uri="{D42A27DB-BD31-4B8C-83A1-F6EECF244321}">
                <p14:modId xmlns:p14="http://schemas.microsoft.com/office/powerpoint/2010/main" val="3277914351"/>
              </p:ext>
            </p:extLst>
          </p:nvPr>
        </p:nvGraphicFramePr>
        <p:xfrm>
          <a:off x="0" y="1412775"/>
          <a:ext cx="8820472" cy="49685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3" descr="C:\DATA\basilis\DOCUMENT\ed95_251_7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378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cloudconnected.pblogs.gr/files/f/301869-PB100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0"/>
            <a:ext cx="916570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907704" y="1914576"/>
            <a:ext cx="7236296" cy="2585323"/>
          </a:xfrm>
          <a:prstGeom prst="rect">
            <a:avLst/>
          </a:prstGeom>
          <a:solidFill>
            <a:schemeClr val="bg1">
              <a:alpha val="43000"/>
            </a:schemeClr>
          </a:solidFill>
        </p:spPr>
        <p:txBody>
          <a:bodyPr wrap="square" rtlCol="0">
            <a:spAutoFit/>
          </a:bodyPr>
          <a:lstStyle/>
          <a:p>
            <a:endParaRPr lang="en-US" dirty="0" smtClean="0"/>
          </a:p>
          <a:p>
            <a:pPr marL="514350" indent="-514350">
              <a:buFont typeface="+mj-lt"/>
              <a:buAutoNum type="arabicPeriod"/>
            </a:pPr>
            <a:r>
              <a:rPr lang="el-GR" sz="2400" dirty="0" smtClean="0"/>
              <a:t>Οι </a:t>
            </a:r>
            <a:r>
              <a:rPr lang="el-GR" sz="2400" dirty="0"/>
              <a:t>νέοι συχνάζουν </a:t>
            </a:r>
            <a:r>
              <a:rPr lang="el-GR" sz="2400" dirty="0" smtClean="0"/>
              <a:t>και </a:t>
            </a:r>
            <a:r>
              <a:rPr lang="el-GR" sz="2400" dirty="0"/>
              <a:t>ξοδεύουν αρκετό χρόνο στα </a:t>
            </a:r>
            <a:r>
              <a:rPr lang="el-GR" sz="2400" dirty="0" smtClean="0"/>
              <a:t>κοινωνικά δίκτυα </a:t>
            </a:r>
          </a:p>
          <a:p>
            <a:pPr marL="514350" indent="-514350" algn="ctr">
              <a:buFont typeface="+mj-lt"/>
              <a:buAutoNum type="arabicPeriod"/>
            </a:pPr>
            <a:endParaRPr lang="el-GR" sz="2400" dirty="0" smtClean="0"/>
          </a:p>
          <a:p>
            <a:pPr marL="514350" indent="-514350">
              <a:buFont typeface="+mj-lt"/>
              <a:buAutoNum type="arabicPeriod"/>
            </a:pPr>
            <a:r>
              <a:rPr lang="el-GR" sz="2400" dirty="0" smtClean="0"/>
              <a:t>Τα μέσα αυτά </a:t>
            </a:r>
            <a:r>
              <a:rPr lang="el-GR" sz="2400" dirty="0"/>
              <a:t>αποτελούν ένα ιδανικό </a:t>
            </a:r>
            <a:r>
              <a:rPr lang="el-GR" sz="2400" dirty="0" smtClean="0"/>
              <a:t>αλλά ίσως επικίνδυνο χώρο ανάπτυξης </a:t>
            </a:r>
            <a:r>
              <a:rPr lang="el-GR" sz="2400" dirty="0"/>
              <a:t>των ικανοτήτων που χρειάζονται οι μαθητές </a:t>
            </a:r>
            <a:r>
              <a:rPr lang="el-GR" sz="2400" dirty="0" smtClean="0"/>
              <a:t>σήμερα… </a:t>
            </a:r>
          </a:p>
        </p:txBody>
      </p:sp>
      <p:pic>
        <p:nvPicPr>
          <p:cNvPr id="5" name="Picture 3" descr="C:\DATA\basilis\DOCUMENT\ed95_251_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57" y="66080"/>
            <a:ext cx="1631323" cy="48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119349" y="0"/>
            <a:ext cx="2006640" cy="461665"/>
          </a:xfrm>
          <a:prstGeom prst="rect">
            <a:avLst/>
          </a:prstGeom>
          <a:noFill/>
        </p:spPr>
        <p:txBody>
          <a:bodyPr wrap="none" rtlCol="0">
            <a:spAutoFit/>
          </a:bodyPr>
          <a:lstStyle/>
          <a:p>
            <a:r>
              <a:rPr lang="el-GR" sz="2400" dirty="0" smtClean="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rPr>
              <a:t>Νέα δεδομένα</a:t>
            </a:r>
            <a:endParaRPr lang="el-GR" sz="2400" dirty="0">
              <a:ln w="18415" cmpd="sng">
                <a:solidFill>
                  <a:srgbClr val="FFFFFF"/>
                </a:solidFill>
                <a:prstDash val="solid"/>
              </a:ln>
              <a:solidFill>
                <a:srgbClr val="FFFFFF"/>
              </a:solidFill>
              <a:effectLst>
                <a:glow rad="139700">
                  <a:schemeClr val="accent1">
                    <a:satMod val="175000"/>
                    <a:alpha val="40000"/>
                  </a:schemeClr>
                </a:glow>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106061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TotalTime>
  <Words>734</Words>
  <Application>Microsoft Office PowerPoint</Application>
  <PresentationFormat>On-screen Show (4:3)</PresentationFormat>
  <Paragraphs>202</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Κοινωνικά Δίκτυα στην υπηρεσία της εκπαίδευσης</vt:lpstr>
      <vt:lpstr>PowerPoint Presentation</vt:lpstr>
      <vt:lpstr>PowerPoint Presentation</vt:lpstr>
      <vt:lpstr>Κοινωνική δικτύωση: ενδεικτικές χρήσεις</vt:lpstr>
      <vt:lpstr>Κοινωνική δικτύωση: ενδεικτικά προβλήματα</vt:lpstr>
      <vt:lpstr>PowerPoint Presentation</vt:lpstr>
      <vt:lpstr>Κοινωνικά Δίκτυα: Ενεργός συμμετοχή, Παθητική στάση ή Απουσία; 1ο Σεμινάριο - Τετάρτη 4 Απριλίου 2011</vt:lpstr>
      <vt:lpstr>Κοινωνικά Δίκτυα: Ενεργός συμμετοχή, Παθητική στάση ή Απουσία; 2ο Σεμινάριο - Δευτέρα 23 Μαΐου 2011</vt:lpstr>
      <vt:lpstr>PowerPoint Presentation</vt:lpstr>
      <vt:lpstr>PowerPoint Presentation</vt:lpstr>
      <vt:lpstr>PowerPoint Presentation</vt:lpstr>
      <vt:lpstr>Κοινωνικά δίκτυα στην υπηρεσία των εκπαιδευτικών </vt:lpstr>
      <vt:lpstr>Blogs στην υπηρεσία των μαθητών (Διαδικτυακές σχολικές εφημερίδες)</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YK</cp:lastModifiedBy>
  <cp:revision>50</cp:revision>
  <dcterms:created xsi:type="dcterms:W3CDTF">2012-06-26T13:12:24Z</dcterms:created>
  <dcterms:modified xsi:type="dcterms:W3CDTF">2012-07-03T07:31:37Z</dcterms:modified>
</cp:coreProperties>
</file>