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9" r:id="rId4"/>
    <p:sldId id="264" r:id="rId5"/>
    <p:sldId id="260" r:id="rId6"/>
    <p:sldId id="269" r:id="rId7"/>
    <p:sldId id="266" r:id="rId8"/>
    <p:sldId id="270" r:id="rId9"/>
    <p:sldId id="267" r:id="rId10"/>
    <p:sldId id="268" r:id="rId11"/>
    <p:sldId id="261"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F27193-736B-4B8E-8F65-10795D8B90A2}" type="datetimeFigureOut">
              <a:rPr lang="el-GR" smtClean="0"/>
              <a:t>28/6/2011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74010-C04A-4CF0-98FD-522E62FA215F}"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 name="2 - Θέση σημειώσεων"/>
          <p:cNvSpPr>
            <a:spLocks noGrp="1"/>
          </p:cNvSpPr>
          <p:nvPr>
            <p:ph type="body" idx="1"/>
          </p:nvPr>
        </p:nvSpPr>
        <p:spPr/>
        <p:txBody>
          <a:bodyPr>
            <a:normAutofit lnSpcReduction="10000"/>
          </a:bodyPr>
          <a:lstStyle/>
          <a:p>
            <a:pPr fontAlgn="auto">
              <a:spcBef>
                <a:spcPts val="0"/>
              </a:spcBef>
              <a:spcAft>
                <a:spcPts val="0"/>
              </a:spcAft>
              <a:defRPr/>
            </a:pPr>
            <a:r>
              <a:rPr lang="el-GR" dirty="0" smtClean="0"/>
              <a:t>Αντιθέτως, η </a:t>
            </a:r>
            <a:r>
              <a:rPr lang="el-GR" i="1" dirty="0" smtClean="0"/>
              <a:t>πληροφόρηση</a:t>
            </a:r>
            <a:r>
              <a:rPr lang="el-GR" dirty="0" smtClean="0"/>
              <a:t>, δηλαδή η ευρεία διάδοση της πληροφορίας, που είναι σήμερα συνδεδεμένη με την έκταση (παγκόσμια) και με την ποικιλομορφία και την ποσότητα των πληροφοριών, </a:t>
            </a:r>
            <a:r>
              <a:rPr lang="el-GR" b="1" dirty="0" smtClean="0"/>
              <a:t>δεν </a:t>
            </a:r>
            <a:r>
              <a:rPr lang="el-GR" dirty="0" smtClean="0"/>
              <a:t>προϋποθέτει τη γνώση.</a:t>
            </a:r>
          </a:p>
          <a:p>
            <a:pPr fontAlgn="auto">
              <a:spcBef>
                <a:spcPts val="0"/>
              </a:spcBef>
              <a:spcAft>
                <a:spcPts val="0"/>
              </a:spcAft>
              <a:defRPr/>
            </a:pPr>
            <a:endParaRPr lang="el-GR" dirty="0" smtClean="0"/>
          </a:p>
          <a:p>
            <a:pPr fontAlgn="auto">
              <a:spcBef>
                <a:spcPts val="0"/>
              </a:spcBef>
              <a:spcAft>
                <a:spcPts val="0"/>
              </a:spcAft>
              <a:defRPr/>
            </a:pPr>
            <a:r>
              <a:rPr lang="el-GR" dirty="0" smtClean="0"/>
              <a:t> Η ποσότητα και η ταχύτητά της υπαγορεύουν </a:t>
            </a:r>
            <a:r>
              <a:rPr lang="el-GR" dirty="0" err="1" smtClean="0"/>
              <a:t>ό,τι</a:t>
            </a:r>
            <a:r>
              <a:rPr lang="el-GR" dirty="0" smtClean="0"/>
              <a:t> ερευνητικά έχει περιγραφεί ως </a:t>
            </a:r>
            <a:r>
              <a:rPr lang="el-GR" i="1" dirty="0" smtClean="0"/>
              <a:t>επιφανειακή και παθητική προσέγγιση</a:t>
            </a:r>
            <a:r>
              <a:rPr lang="el-GR" dirty="0" smtClean="0"/>
              <a:t>, δηλαδή μια πρόχειρη επεξεργασία της πληροφορίας που έχει ως αποτέλεσμα την </a:t>
            </a:r>
            <a:r>
              <a:rPr lang="el-GR" i="1" dirty="0" smtClean="0"/>
              <a:t>απουσία </a:t>
            </a:r>
            <a:r>
              <a:rPr lang="el-GR" dirty="0" smtClean="0"/>
              <a:t>κατανόησης των σχέσεων μεταξύ των πληροφοριών και των συμπερασμάτων στα οποία οδηγούν οι πληροφορίες, την αποτυχία διεξαγωγής ή απόδοσης νοήματος στις πληροφορίες, και μια ουδέτερη στάση απέναντι σε αυτές, η οποία απορρέει από την αδυναμία να ανιχνευθεί η πιθανή προσωπική τους σημασία ή να εντοπισθεί ένα ελάχιστο προσωπικό ενδιαφέρον.</a:t>
            </a:r>
          </a:p>
          <a:p>
            <a:pPr fontAlgn="auto">
              <a:spcBef>
                <a:spcPts val="0"/>
              </a:spcBef>
              <a:spcAft>
                <a:spcPts val="0"/>
              </a:spcAft>
              <a:defRPr/>
            </a:pPr>
            <a:endParaRPr lang="el-GR" dirty="0" smtClean="0"/>
          </a:p>
          <a:p>
            <a:pPr fontAlgn="auto">
              <a:spcBef>
                <a:spcPts val="0"/>
              </a:spcBef>
              <a:spcAft>
                <a:spcPts val="0"/>
              </a:spcAft>
              <a:defRPr/>
            </a:pPr>
            <a:r>
              <a:rPr lang="el-GR" dirty="0" smtClean="0"/>
              <a:t>Πρόκειται δηλαδή για μια μηχανιστική, πρόχειρη αναπαράσταση των πληροφοριών στο νου.</a:t>
            </a:r>
          </a:p>
          <a:p>
            <a:pPr fontAlgn="auto">
              <a:spcBef>
                <a:spcPts val="0"/>
              </a:spcBef>
              <a:spcAft>
                <a:spcPts val="0"/>
              </a:spcAft>
              <a:defRPr/>
            </a:pPr>
            <a:endParaRPr lang="el-GR" dirty="0" smtClean="0"/>
          </a:p>
          <a:p>
            <a:pPr fontAlgn="auto">
              <a:spcBef>
                <a:spcPts val="0"/>
              </a:spcBef>
              <a:spcAft>
                <a:spcPts val="0"/>
              </a:spcAft>
              <a:defRPr/>
            </a:pPr>
            <a:r>
              <a:rPr lang="el-GR" b="1" i="1" dirty="0" smtClean="0"/>
              <a:t>Η πληροφόρηση δεν προϋποθέτει τη γνώση</a:t>
            </a:r>
            <a:r>
              <a:rPr lang="el-GR" dirty="0" smtClean="0"/>
              <a:t>. Το να πληροφορηθεί κανείς ότι σε μια μακρινή χώρα συνέβη ένα συνταρακτικό γεγονός δεν προϋποθέτει γνώσεις για τη γεωγραφία ή την ιστορία αυτής της χώρας. Αν το άτομο που προσλαμβάνει την πληροφορία δεν έχει την προαπαιτούμενη γνώση, τη συγκρατεί απλώς ως μια </a:t>
            </a:r>
            <a:r>
              <a:rPr lang="el-GR" i="1" dirty="0" smtClean="0"/>
              <a:t>εντυπωσιακή</a:t>
            </a:r>
            <a:r>
              <a:rPr lang="el-GR" dirty="0" smtClean="0"/>
              <a:t> πληροφορία, δηλαδή μια πληροφορία που του έλκυσε την προσοχή.</a:t>
            </a:r>
          </a:p>
          <a:p>
            <a:pPr fontAlgn="auto">
              <a:spcBef>
                <a:spcPts val="0"/>
              </a:spcBef>
              <a:spcAft>
                <a:spcPts val="0"/>
              </a:spcAft>
              <a:defRPr/>
            </a:pPr>
            <a:endParaRPr lang="el-GR" dirty="0" smtClean="0"/>
          </a:p>
          <a:p>
            <a:pPr fontAlgn="auto">
              <a:spcBef>
                <a:spcPts val="0"/>
              </a:spcBef>
              <a:spcAft>
                <a:spcPts val="0"/>
              </a:spcAft>
              <a:defRPr/>
            </a:pPr>
            <a:endParaRPr lang="el-GR" dirty="0" smtClean="0"/>
          </a:p>
        </p:txBody>
      </p:sp>
      <p:sp>
        <p:nvSpPr>
          <p:cNvPr id="2560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2CFDD68-E3A9-4021-8353-1ED866CDDD40}" type="slidenum">
              <a:rPr lang="el-GR"/>
              <a:pPr/>
              <a:t>6</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A61ED79-766D-44CB-A317-875D5AF1F21C}" type="datetimeFigureOut">
              <a:rPr lang="el-GR" smtClean="0"/>
              <a:t>28/6/2011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832C3A0-0C7E-4E2E-A113-7AD074C20A01}"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61ED79-766D-44CB-A317-875D5AF1F21C}" type="datetimeFigureOut">
              <a:rPr lang="el-GR" smtClean="0"/>
              <a:t>28/6/2011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2C3A0-0C7E-4E2E-A113-7AD074C20A01}"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edia.uoa.gr/davou" TargetMode="External"/><Relationship Id="rId2" Type="http://schemas.openxmlformats.org/officeDocument/2006/relationships/hyperlink" Target="mailto:bdavou@media.uoa.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214423"/>
            <a:ext cx="7772400" cy="2386028"/>
          </a:xfrm>
        </p:spPr>
        <p:txBody>
          <a:bodyPr/>
          <a:lstStyle/>
          <a:p>
            <a:r>
              <a:rPr lang="el-GR" i="1" dirty="0" smtClean="0">
                <a:solidFill>
                  <a:schemeClr val="accent5">
                    <a:lumMod val="75000"/>
                  </a:schemeClr>
                </a:solidFill>
              </a:rPr>
              <a:t>Διαμεσολαβήσεις</a:t>
            </a:r>
            <a:br>
              <a:rPr lang="el-GR" i="1" dirty="0" smtClean="0">
                <a:solidFill>
                  <a:schemeClr val="accent5">
                    <a:lumMod val="75000"/>
                  </a:schemeClr>
                </a:solidFill>
              </a:rPr>
            </a:br>
            <a:r>
              <a:rPr lang="el-GR" i="1" dirty="0" smtClean="0">
                <a:solidFill>
                  <a:schemeClr val="accent5">
                    <a:lumMod val="75000"/>
                  </a:schemeClr>
                </a:solidFill>
              </a:rPr>
              <a:t> της γνώσης και της μάθησης:</a:t>
            </a:r>
            <a:br>
              <a:rPr lang="el-GR" i="1" dirty="0" smtClean="0">
                <a:solidFill>
                  <a:schemeClr val="accent5">
                    <a:lumMod val="75000"/>
                  </a:schemeClr>
                </a:solidFill>
              </a:rPr>
            </a:br>
            <a:r>
              <a:rPr lang="el-GR" i="1" dirty="0" smtClean="0">
                <a:solidFill>
                  <a:schemeClr val="accent5">
                    <a:lumMod val="75000"/>
                  </a:schemeClr>
                </a:solidFill>
              </a:rPr>
              <a:t>Μερικές κρίσιμες επισημάνσεις</a:t>
            </a:r>
            <a:endParaRPr lang="el-GR" i="1" dirty="0">
              <a:solidFill>
                <a:schemeClr val="accent5">
                  <a:lumMod val="75000"/>
                </a:schemeClr>
              </a:solidFill>
            </a:endParaRPr>
          </a:p>
        </p:txBody>
      </p:sp>
      <p:sp>
        <p:nvSpPr>
          <p:cNvPr id="3" name="2 - Υπότιτλος"/>
          <p:cNvSpPr>
            <a:spLocks noGrp="1"/>
          </p:cNvSpPr>
          <p:nvPr>
            <p:ph type="subTitle" idx="1"/>
          </p:nvPr>
        </p:nvSpPr>
        <p:spPr>
          <a:xfrm>
            <a:off x="1371600" y="4000504"/>
            <a:ext cx="6400800" cy="2214578"/>
          </a:xfrm>
        </p:spPr>
        <p:txBody>
          <a:bodyPr>
            <a:normAutofit fontScale="92500" lnSpcReduction="20000"/>
          </a:bodyPr>
          <a:lstStyle/>
          <a:p>
            <a:r>
              <a:rPr lang="el-GR" dirty="0" smtClean="0">
                <a:solidFill>
                  <a:schemeClr val="accent5">
                    <a:lumMod val="75000"/>
                  </a:schemeClr>
                </a:solidFill>
              </a:rPr>
              <a:t>Μπετίνα Ντάβου</a:t>
            </a:r>
          </a:p>
          <a:p>
            <a:r>
              <a:rPr lang="el-GR" dirty="0" smtClean="0">
                <a:solidFill>
                  <a:schemeClr val="accent5">
                    <a:lumMod val="75000"/>
                  </a:schemeClr>
                </a:solidFill>
              </a:rPr>
              <a:t>Πανεπιστήμιο Αθηνών</a:t>
            </a:r>
            <a:endParaRPr lang="en-US" dirty="0" smtClean="0">
              <a:solidFill>
                <a:schemeClr val="accent5">
                  <a:lumMod val="75000"/>
                </a:schemeClr>
              </a:solidFill>
            </a:endParaRPr>
          </a:p>
          <a:p>
            <a:endParaRPr lang="en-US" dirty="0" smtClean="0">
              <a:solidFill>
                <a:schemeClr val="accent5">
                  <a:lumMod val="75000"/>
                </a:schemeClr>
              </a:solidFill>
            </a:endParaRPr>
          </a:p>
          <a:p>
            <a:r>
              <a:rPr lang="en-US" sz="2600" dirty="0" smtClean="0">
                <a:solidFill>
                  <a:schemeClr val="accent5">
                    <a:lumMod val="75000"/>
                  </a:schemeClr>
                </a:solidFill>
                <a:hlinkClick r:id="rId2"/>
              </a:rPr>
              <a:t>bdavou@media.uoa.gr</a:t>
            </a:r>
            <a:endParaRPr lang="en-US" sz="2600" dirty="0" smtClean="0">
              <a:solidFill>
                <a:schemeClr val="accent5">
                  <a:lumMod val="75000"/>
                </a:schemeClr>
              </a:solidFill>
            </a:endParaRPr>
          </a:p>
          <a:p>
            <a:r>
              <a:rPr lang="en-US" sz="2600" dirty="0" smtClean="0">
                <a:solidFill>
                  <a:schemeClr val="accent5">
                    <a:lumMod val="75000"/>
                  </a:schemeClr>
                </a:solidFill>
                <a:hlinkClick r:id="rId3"/>
              </a:rPr>
              <a:t>www.media.uoa.gr/davou</a:t>
            </a:r>
            <a:r>
              <a:rPr lang="en-US" sz="2600" dirty="0" smtClean="0">
                <a:solidFill>
                  <a:schemeClr val="accent5">
                    <a:lumMod val="75000"/>
                  </a:schemeClr>
                </a:solidFill>
              </a:rPr>
              <a:t> </a:t>
            </a:r>
            <a:endParaRPr lang="el-GR" sz="2600" dirty="0">
              <a:solidFill>
                <a:schemeClr val="accent5">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85728"/>
            <a:ext cx="8229600" cy="1214446"/>
          </a:xfrm>
        </p:spPr>
        <p:txBody>
          <a:bodyPr>
            <a:normAutofit/>
          </a:bodyPr>
          <a:lstStyle/>
          <a:p>
            <a:pPr algn="l"/>
            <a:r>
              <a:rPr lang="el-GR" sz="3000" dirty="0">
                <a:solidFill>
                  <a:schemeClr val="accent5">
                    <a:lumMod val="75000"/>
                  </a:schemeClr>
                </a:solidFill>
              </a:rPr>
              <a:t>Η ενεργητική και εις βάθος προσέγγιση προϋποθέτει τέσσερις τουλάχιστον συνθήκες:</a:t>
            </a:r>
          </a:p>
        </p:txBody>
      </p:sp>
      <p:sp>
        <p:nvSpPr>
          <p:cNvPr id="18435" name="Rectangle 3"/>
          <p:cNvSpPr>
            <a:spLocks noGrp="1" noChangeArrowheads="1"/>
          </p:cNvSpPr>
          <p:nvPr>
            <p:ph type="body" idx="1"/>
          </p:nvPr>
        </p:nvSpPr>
        <p:spPr>
          <a:xfrm>
            <a:off x="142844" y="1571612"/>
            <a:ext cx="8715436" cy="4929222"/>
          </a:xfrm>
        </p:spPr>
        <p:txBody>
          <a:bodyPr>
            <a:normAutofit lnSpcReduction="10000"/>
          </a:bodyPr>
          <a:lstStyle/>
          <a:p>
            <a:pPr>
              <a:buFont typeface="Wingdings" pitchFamily="2" charset="2"/>
              <a:buNone/>
            </a:pPr>
            <a:r>
              <a:rPr lang="el-GR" sz="3000" b="1" dirty="0"/>
              <a:t>   </a:t>
            </a:r>
            <a:r>
              <a:rPr lang="el-GR" sz="3000" b="1" dirty="0">
                <a:solidFill>
                  <a:schemeClr val="accent5">
                    <a:lumMod val="75000"/>
                  </a:schemeClr>
                </a:solidFill>
              </a:rPr>
              <a:t>(α)</a:t>
            </a:r>
            <a:r>
              <a:rPr lang="el-GR" sz="3000" dirty="0">
                <a:solidFill>
                  <a:schemeClr val="accent5">
                    <a:lumMod val="75000"/>
                  </a:schemeClr>
                </a:solidFill>
              </a:rPr>
              <a:t> να ενδιαφέρεται το άτομο για </a:t>
            </a:r>
            <a:r>
              <a:rPr lang="el-GR" sz="3000" dirty="0" smtClean="0">
                <a:solidFill>
                  <a:schemeClr val="accent5">
                    <a:lumMod val="75000"/>
                  </a:schemeClr>
                </a:solidFill>
              </a:rPr>
              <a:t>τη συνοχή, τη σημασία και την προέλευση των πληροφοριών,</a:t>
            </a:r>
            <a:endParaRPr lang="el-GR" sz="3000" dirty="0">
              <a:solidFill>
                <a:schemeClr val="accent5">
                  <a:lumMod val="75000"/>
                </a:schemeClr>
              </a:solidFill>
            </a:endParaRPr>
          </a:p>
          <a:p>
            <a:pPr>
              <a:buFont typeface="Wingdings" pitchFamily="2" charset="2"/>
              <a:buNone/>
            </a:pPr>
            <a:r>
              <a:rPr lang="el-GR" sz="3000" b="1" dirty="0">
                <a:solidFill>
                  <a:schemeClr val="accent5">
                    <a:lumMod val="75000"/>
                  </a:schemeClr>
                </a:solidFill>
              </a:rPr>
              <a:t>   (β)</a:t>
            </a:r>
            <a:r>
              <a:rPr lang="el-GR" sz="3000" dirty="0">
                <a:solidFill>
                  <a:schemeClr val="accent5">
                    <a:lumMod val="75000"/>
                  </a:schemeClr>
                </a:solidFill>
              </a:rPr>
              <a:t> να έχει τη δυνατότητα να τις κρίνει και να τις   αξιολογεί,</a:t>
            </a:r>
          </a:p>
          <a:p>
            <a:pPr>
              <a:buFont typeface="Wingdings" pitchFamily="2" charset="2"/>
              <a:buNone/>
            </a:pPr>
            <a:r>
              <a:rPr lang="el-GR" sz="3000" b="1" dirty="0">
                <a:solidFill>
                  <a:schemeClr val="accent5">
                    <a:lumMod val="75000"/>
                  </a:schemeClr>
                </a:solidFill>
              </a:rPr>
              <a:t>   (γ)</a:t>
            </a:r>
            <a:r>
              <a:rPr lang="el-GR" sz="3000" dirty="0">
                <a:solidFill>
                  <a:schemeClr val="accent5">
                    <a:lumMod val="75000"/>
                  </a:schemeClr>
                </a:solidFill>
              </a:rPr>
              <a:t> να </a:t>
            </a:r>
            <a:r>
              <a:rPr lang="el-GR" sz="3000" dirty="0" smtClean="0">
                <a:solidFill>
                  <a:schemeClr val="accent5">
                    <a:lumMod val="75000"/>
                  </a:schemeClr>
                </a:solidFill>
              </a:rPr>
              <a:t>μπορεί να επιλέγει τις </a:t>
            </a:r>
            <a:r>
              <a:rPr lang="el-GR" sz="3000" dirty="0">
                <a:solidFill>
                  <a:schemeClr val="accent5">
                    <a:lumMod val="75000"/>
                  </a:schemeClr>
                </a:solidFill>
              </a:rPr>
              <a:t>πιο σημαντικές και περιεκτικές σε νόημα, ώστε να </a:t>
            </a:r>
            <a:r>
              <a:rPr lang="el-GR" sz="3000" dirty="0" smtClean="0">
                <a:solidFill>
                  <a:schemeClr val="accent5">
                    <a:lumMod val="75000"/>
                  </a:schemeClr>
                </a:solidFill>
              </a:rPr>
              <a:t>εμβαθύνει </a:t>
            </a:r>
            <a:r>
              <a:rPr lang="el-GR" sz="3000" dirty="0">
                <a:solidFill>
                  <a:schemeClr val="accent5">
                    <a:lumMod val="75000"/>
                  </a:schemeClr>
                </a:solidFill>
              </a:rPr>
              <a:t>στη σημασία τους και </a:t>
            </a:r>
            <a:r>
              <a:rPr lang="el-GR" sz="3000" dirty="0" smtClean="0">
                <a:solidFill>
                  <a:schemeClr val="accent5">
                    <a:lumMod val="75000"/>
                  </a:schemeClr>
                </a:solidFill>
              </a:rPr>
              <a:t>να οδηγείται σε συμπεράσματα,</a:t>
            </a:r>
            <a:endParaRPr lang="el-GR" sz="3000" dirty="0">
              <a:solidFill>
                <a:schemeClr val="accent5">
                  <a:lumMod val="75000"/>
                </a:schemeClr>
              </a:solidFill>
            </a:endParaRPr>
          </a:p>
          <a:p>
            <a:pPr>
              <a:buFont typeface="Wingdings" pitchFamily="2" charset="2"/>
              <a:buNone/>
            </a:pPr>
            <a:r>
              <a:rPr lang="el-GR" sz="3000" b="1" dirty="0">
                <a:solidFill>
                  <a:schemeClr val="accent5">
                    <a:lumMod val="75000"/>
                  </a:schemeClr>
                </a:solidFill>
              </a:rPr>
              <a:t>    (δ)</a:t>
            </a:r>
            <a:r>
              <a:rPr lang="el-GR" sz="3000" dirty="0">
                <a:solidFill>
                  <a:schemeClr val="accent5">
                    <a:lumMod val="75000"/>
                  </a:schemeClr>
                </a:solidFill>
              </a:rPr>
              <a:t> να έχει αναπτύξει την ικανότητα να αξιολογεί τις ίδιες τις νοητικές του </a:t>
            </a:r>
            <a:r>
              <a:rPr lang="el-GR" sz="3000" dirty="0" smtClean="0">
                <a:solidFill>
                  <a:schemeClr val="accent5">
                    <a:lumMod val="75000"/>
                  </a:schemeClr>
                </a:solidFill>
              </a:rPr>
              <a:t>λειτουργίες και </a:t>
            </a:r>
            <a:r>
              <a:rPr lang="el-GR" sz="3000" dirty="0">
                <a:solidFill>
                  <a:schemeClr val="accent5">
                    <a:lumMod val="75000"/>
                  </a:schemeClr>
                </a:solidFill>
              </a:rPr>
              <a:t>να τις προσαρμόζει καταλλήλως (</a:t>
            </a:r>
            <a:r>
              <a:rPr lang="el-GR" sz="3000" dirty="0" err="1">
                <a:solidFill>
                  <a:schemeClr val="accent5">
                    <a:lumMod val="75000"/>
                  </a:schemeClr>
                </a:solidFill>
              </a:rPr>
              <a:t>μεταγνώση</a:t>
            </a:r>
            <a:r>
              <a:rPr lang="el-GR" sz="3000" dirty="0">
                <a:solidFill>
                  <a:schemeClr val="accent5">
                    <a:lumMod val="75000"/>
                  </a:schemeClr>
                </a:solidFill>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l"/>
            <a:r>
              <a:rPr lang="el-GR" i="1" dirty="0" smtClean="0">
                <a:solidFill>
                  <a:schemeClr val="accent5">
                    <a:lumMod val="75000"/>
                  </a:schemeClr>
                </a:solidFill>
              </a:rPr>
              <a:t>Αναφορές:</a:t>
            </a:r>
            <a:endParaRPr lang="el-GR" i="1" dirty="0">
              <a:solidFill>
                <a:schemeClr val="accent5">
                  <a:lumMod val="75000"/>
                </a:schemeClr>
              </a:solidFill>
            </a:endParaRPr>
          </a:p>
        </p:txBody>
      </p:sp>
      <p:sp>
        <p:nvSpPr>
          <p:cNvPr id="3" name="2 - Θέση περιεχομένου"/>
          <p:cNvSpPr>
            <a:spLocks noGrp="1"/>
          </p:cNvSpPr>
          <p:nvPr>
            <p:ph idx="1"/>
          </p:nvPr>
        </p:nvSpPr>
        <p:spPr>
          <a:xfrm>
            <a:off x="457200" y="1785925"/>
            <a:ext cx="8229600" cy="4143405"/>
          </a:xfrm>
        </p:spPr>
        <p:txBody>
          <a:bodyPr>
            <a:normAutofit fontScale="92500" lnSpcReduction="20000"/>
          </a:bodyPr>
          <a:lstStyle/>
          <a:p>
            <a:pPr>
              <a:buNone/>
            </a:pPr>
            <a:r>
              <a:rPr lang="en-US" dirty="0" smtClean="0">
                <a:solidFill>
                  <a:schemeClr val="accent5">
                    <a:lumMod val="75000"/>
                  </a:schemeClr>
                </a:solidFill>
              </a:rPr>
              <a:t>Abbot, R. (1999)</a:t>
            </a:r>
            <a:r>
              <a:rPr lang="el-GR" dirty="0" smtClean="0">
                <a:solidFill>
                  <a:schemeClr val="accent5">
                    <a:lumMod val="75000"/>
                  </a:schemeClr>
                </a:solidFill>
              </a:rPr>
              <a:t> </a:t>
            </a:r>
            <a:r>
              <a:rPr lang="en-US" i="1" dirty="0" smtClean="0">
                <a:solidFill>
                  <a:schemeClr val="accent5">
                    <a:lumMod val="75000"/>
                  </a:schemeClr>
                </a:solidFill>
              </a:rPr>
              <a:t>The World as Information</a:t>
            </a:r>
            <a:r>
              <a:rPr lang="el-GR" i="1" dirty="0" smtClean="0">
                <a:solidFill>
                  <a:schemeClr val="accent5">
                    <a:lumMod val="75000"/>
                  </a:schemeClr>
                </a:solidFill>
              </a:rPr>
              <a:t>, </a:t>
            </a:r>
            <a:r>
              <a:rPr lang="en-US" dirty="0" smtClean="0">
                <a:solidFill>
                  <a:schemeClr val="accent5">
                    <a:lumMod val="75000"/>
                  </a:schemeClr>
                </a:solidFill>
              </a:rPr>
              <a:t>Exeter: Intellect.</a:t>
            </a:r>
            <a:endParaRPr lang="en-US" dirty="0" smtClean="0">
              <a:solidFill>
                <a:schemeClr val="accent5">
                  <a:lumMod val="75000"/>
                </a:schemeClr>
              </a:solidFill>
            </a:endParaRPr>
          </a:p>
          <a:p>
            <a:pPr>
              <a:buNone/>
            </a:pPr>
            <a:r>
              <a:rPr lang="en-US" dirty="0" err="1">
                <a:solidFill>
                  <a:schemeClr val="accent5">
                    <a:lumMod val="75000"/>
                  </a:schemeClr>
                </a:solidFill>
              </a:rPr>
              <a:t>Giddens</a:t>
            </a:r>
            <a:r>
              <a:rPr lang="en-US" dirty="0">
                <a:solidFill>
                  <a:schemeClr val="accent5">
                    <a:lumMod val="75000"/>
                  </a:schemeClr>
                </a:solidFill>
              </a:rPr>
              <a:t>, A. (1991) </a:t>
            </a:r>
            <a:r>
              <a:rPr lang="en-US" i="1" dirty="0">
                <a:solidFill>
                  <a:schemeClr val="accent5">
                    <a:lumMod val="75000"/>
                  </a:schemeClr>
                </a:solidFill>
              </a:rPr>
              <a:t>Modernity and Self Identity, </a:t>
            </a:r>
            <a:r>
              <a:rPr lang="en-US" dirty="0">
                <a:solidFill>
                  <a:schemeClr val="accent5">
                    <a:lumMod val="75000"/>
                  </a:schemeClr>
                </a:solidFill>
              </a:rPr>
              <a:t>Cornwall: Polity Press. </a:t>
            </a:r>
            <a:endParaRPr lang="el-GR" dirty="0">
              <a:solidFill>
                <a:schemeClr val="accent5">
                  <a:lumMod val="75000"/>
                </a:schemeClr>
              </a:solidFill>
            </a:endParaRPr>
          </a:p>
          <a:p>
            <a:pPr>
              <a:buNone/>
            </a:pPr>
            <a:r>
              <a:rPr lang="en-US" dirty="0" err="1" smtClean="0">
                <a:solidFill>
                  <a:schemeClr val="accent5">
                    <a:lumMod val="75000"/>
                  </a:schemeClr>
                </a:solidFill>
              </a:rPr>
              <a:t>Marton</a:t>
            </a:r>
            <a:r>
              <a:rPr lang="en-US" dirty="0" smtClean="0">
                <a:solidFill>
                  <a:schemeClr val="accent5">
                    <a:lumMod val="75000"/>
                  </a:schemeClr>
                </a:solidFill>
              </a:rPr>
              <a:t>, F. &amp; </a:t>
            </a:r>
            <a:r>
              <a:rPr lang="en-US" dirty="0" err="1" smtClean="0">
                <a:solidFill>
                  <a:schemeClr val="accent5">
                    <a:lumMod val="75000"/>
                  </a:schemeClr>
                </a:solidFill>
              </a:rPr>
              <a:t>Saljo</a:t>
            </a:r>
            <a:r>
              <a:rPr lang="en-US" dirty="0" smtClean="0">
                <a:solidFill>
                  <a:schemeClr val="accent5">
                    <a:lumMod val="75000"/>
                  </a:schemeClr>
                </a:solidFill>
              </a:rPr>
              <a:t>, R., </a:t>
            </a:r>
            <a:r>
              <a:rPr lang="el-GR" dirty="0" smtClean="0">
                <a:solidFill>
                  <a:schemeClr val="accent5">
                    <a:lumMod val="75000"/>
                  </a:schemeClr>
                </a:solidFill>
              </a:rPr>
              <a:t>(1976) </a:t>
            </a:r>
            <a:r>
              <a:rPr lang="en-US" dirty="0" smtClean="0">
                <a:solidFill>
                  <a:schemeClr val="accent5">
                    <a:lumMod val="75000"/>
                  </a:schemeClr>
                </a:solidFill>
              </a:rPr>
              <a:t>“On Qualitative Differences in Learning I - Outcome and Process, </a:t>
            </a:r>
            <a:r>
              <a:rPr lang="en-US" i="1" dirty="0" smtClean="0">
                <a:solidFill>
                  <a:schemeClr val="accent5">
                    <a:lumMod val="75000"/>
                  </a:schemeClr>
                </a:solidFill>
              </a:rPr>
              <a:t>British Journal of Educational Psychology</a:t>
            </a:r>
            <a:r>
              <a:rPr lang="en-US" dirty="0" smtClean="0">
                <a:solidFill>
                  <a:schemeClr val="accent5">
                    <a:lumMod val="75000"/>
                  </a:schemeClr>
                </a:solidFill>
              </a:rPr>
              <a:t>, 46, 4-11</a:t>
            </a:r>
            <a:r>
              <a:rPr lang="el-GR" dirty="0" smtClean="0">
                <a:solidFill>
                  <a:schemeClr val="accent5">
                    <a:lumMod val="75000"/>
                  </a:schemeClr>
                </a:solidFill>
              </a:rPr>
              <a:t>.</a:t>
            </a:r>
          </a:p>
          <a:p>
            <a:pPr>
              <a:buNone/>
            </a:pPr>
            <a:r>
              <a:rPr lang="en-US" dirty="0" err="1" smtClean="0">
                <a:solidFill>
                  <a:schemeClr val="accent5">
                    <a:lumMod val="75000"/>
                  </a:schemeClr>
                </a:solidFill>
              </a:rPr>
              <a:t>Wilden</a:t>
            </a:r>
            <a:r>
              <a:rPr lang="en-US" dirty="0" smtClean="0">
                <a:solidFill>
                  <a:schemeClr val="accent5">
                    <a:lumMod val="75000"/>
                  </a:schemeClr>
                </a:solidFill>
              </a:rPr>
              <a:t>, A. (1980)</a:t>
            </a:r>
            <a:r>
              <a:rPr lang="el-GR" dirty="0" smtClean="0">
                <a:solidFill>
                  <a:schemeClr val="accent5">
                    <a:lumMod val="75000"/>
                  </a:schemeClr>
                </a:solidFill>
              </a:rPr>
              <a:t> </a:t>
            </a:r>
            <a:r>
              <a:rPr lang="en-US" i="1" dirty="0" smtClean="0">
                <a:solidFill>
                  <a:schemeClr val="accent5">
                    <a:lumMod val="75000"/>
                  </a:schemeClr>
                </a:solidFill>
              </a:rPr>
              <a:t>System and Structure</a:t>
            </a:r>
            <a:r>
              <a:rPr lang="el-GR" i="1" dirty="0" smtClean="0">
                <a:solidFill>
                  <a:schemeClr val="accent5">
                    <a:lumMod val="75000"/>
                  </a:schemeClr>
                </a:solidFill>
              </a:rPr>
              <a:t>, </a:t>
            </a:r>
            <a:r>
              <a:rPr lang="en-US" dirty="0" smtClean="0">
                <a:solidFill>
                  <a:schemeClr val="accent5">
                    <a:lumMod val="75000"/>
                  </a:schemeClr>
                </a:solidFill>
              </a:rPr>
              <a:t>London: </a:t>
            </a:r>
            <a:r>
              <a:rPr lang="en-US" dirty="0" err="1" smtClean="0">
                <a:solidFill>
                  <a:schemeClr val="accent5">
                    <a:lumMod val="75000"/>
                  </a:schemeClr>
                </a:solidFill>
              </a:rPr>
              <a:t>Tavistock</a:t>
            </a:r>
            <a:r>
              <a:rPr lang="en-US" dirty="0" smtClean="0">
                <a:solidFill>
                  <a:schemeClr val="accent5">
                    <a:lumMod val="75000"/>
                  </a:schemeClr>
                </a:solidFill>
              </a:rPr>
              <a:t> Publications.</a:t>
            </a:r>
          </a:p>
          <a:p>
            <a:endParaRPr lang="el-GR" dirty="0">
              <a:solidFill>
                <a:schemeClr val="accent5">
                  <a:lumMod val="7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357166"/>
            <a:ext cx="8429684" cy="6286544"/>
          </a:xfrm>
        </p:spPr>
        <p:txBody>
          <a:bodyPr>
            <a:normAutofit fontScale="70000" lnSpcReduction="20000"/>
          </a:bodyPr>
          <a:lstStyle/>
          <a:p>
            <a:pPr>
              <a:lnSpc>
                <a:spcPct val="160000"/>
              </a:lnSpc>
              <a:buNone/>
              <a:defRPr/>
            </a:pPr>
            <a:r>
              <a:rPr lang="en-US" sz="4000" dirty="0"/>
              <a:t> </a:t>
            </a:r>
            <a:r>
              <a:rPr lang="en-US" sz="4000" dirty="0" smtClean="0"/>
              <a:t> </a:t>
            </a:r>
            <a:r>
              <a:rPr lang="en-US" sz="4000" dirty="0" smtClean="0">
                <a:ea typeface="Verdana" pitchFamily="34" charset="0"/>
                <a:cs typeface="Verdana" pitchFamily="34" charset="0"/>
              </a:rPr>
              <a:t> </a:t>
            </a:r>
            <a:r>
              <a:rPr lang="en-US" sz="4000" dirty="0" smtClean="0">
                <a:solidFill>
                  <a:schemeClr val="accent5">
                    <a:lumMod val="75000"/>
                  </a:schemeClr>
                </a:solidFill>
                <a:ea typeface="Verdana" pitchFamily="34" charset="0"/>
                <a:cs typeface="Verdana" pitchFamily="34" charset="0"/>
              </a:rPr>
              <a:t> </a:t>
            </a:r>
            <a:r>
              <a:rPr lang="el-GR" sz="4000" dirty="0" smtClean="0">
                <a:solidFill>
                  <a:schemeClr val="accent5">
                    <a:lumMod val="75000"/>
                  </a:schemeClr>
                </a:solidFill>
                <a:ea typeface="Verdana" pitchFamily="34" charset="0"/>
                <a:cs typeface="Verdana" pitchFamily="34" charset="0"/>
              </a:rPr>
              <a:t>«</a:t>
            </a:r>
            <a:r>
              <a:rPr lang="el-GR" sz="4000" dirty="0">
                <a:solidFill>
                  <a:schemeClr val="accent5">
                    <a:lumMod val="75000"/>
                  </a:schemeClr>
                </a:solidFill>
                <a:ea typeface="Verdana" pitchFamily="34" charset="0"/>
                <a:cs typeface="Verdana" pitchFamily="34" charset="0"/>
              </a:rPr>
              <a:t>Κάθε μέρα καταγράφονται 20 εκατομμύρια λέξεις σε κείμενα που περιέχουν νέες τεχνικές πληροφορίες, τις οποίες για να επεξεργαστεί ο ενδιαφερόμενος αναγνώστης θα χρειαζόταν έξι εβδομάδων οκτάωρο ημερήσιο διάβασμα με ταχύτητα 1000 λέξεων το λεπτό. Αλλά στο μεταξύ (και εφ’ όσον νέες πληροφορίες παράγονται συνεχώς) θα έχει δημιουργήσει νέο έλλειμμα πληροφόρησης, αντίστοιχο μιας πενταετίας και πάνω». </a:t>
            </a:r>
            <a:endParaRPr lang="el-GR" sz="4000" dirty="0">
              <a:solidFill>
                <a:schemeClr val="accent5">
                  <a:lumMod val="75000"/>
                </a:schemeClr>
              </a:solidFill>
              <a:ea typeface="Verdana" pitchFamily="34" charset="0"/>
              <a:cs typeface="Verdana" pitchFamily="34" charset="0"/>
              <a:hlinkClick r:id="rId2" action="ppaction://hlinksldjump"/>
            </a:endParaRPr>
          </a:p>
          <a:p>
            <a:pPr algn="r">
              <a:buNone/>
              <a:defRPr/>
            </a:pPr>
            <a:endParaRPr lang="el-GR" sz="2800" dirty="0" smtClean="0">
              <a:solidFill>
                <a:schemeClr val="accent5">
                  <a:lumMod val="75000"/>
                </a:schemeClr>
              </a:solidFill>
            </a:endParaRPr>
          </a:p>
          <a:p>
            <a:pPr algn="r">
              <a:buNone/>
              <a:defRPr/>
            </a:pPr>
            <a:r>
              <a:rPr lang="en-US" sz="2800" dirty="0" smtClean="0">
                <a:solidFill>
                  <a:schemeClr val="accent5">
                    <a:lumMod val="75000"/>
                  </a:schemeClr>
                </a:solidFill>
              </a:rPr>
              <a:t>R</a:t>
            </a:r>
            <a:r>
              <a:rPr lang="en-US" sz="2800" dirty="0">
                <a:solidFill>
                  <a:schemeClr val="accent5">
                    <a:lumMod val="75000"/>
                  </a:schemeClr>
                </a:solidFill>
              </a:rPr>
              <a:t>. Abbot</a:t>
            </a:r>
            <a:r>
              <a:rPr lang="el-GR" sz="2800" dirty="0">
                <a:solidFill>
                  <a:schemeClr val="accent5">
                    <a:lumMod val="75000"/>
                  </a:schemeClr>
                </a:solidFill>
              </a:rPr>
              <a:t>, </a:t>
            </a:r>
            <a:r>
              <a:rPr lang="en-US" sz="2800" i="1" dirty="0">
                <a:solidFill>
                  <a:schemeClr val="accent5">
                    <a:lumMod val="75000"/>
                  </a:schemeClr>
                </a:solidFill>
              </a:rPr>
              <a:t>The World as Information</a:t>
            </a:r>
            <a:r>
              <a:rPr lang="el-GR" sz="2800" i="1" dirty="0">
                <a:solidFill>
                  <a:schemeClr val="accent5">
                    <a:lumMod val="75000"/>
                  </a:schemeClr>
                </a:solidFill>
              </a:rPr>
              <a:t>,</a:t>
            </a:r>
            <a:r>
              <a:rPr lang="el-GR" sz="2800" dirty="0">
                <a:solidFill>
                  <a:schemeClr val="accent5">
                    <a:lumMod val="75000"/>
                  </a:schemeClr>
                </a:solidFill>
              </a:rPr>
              <a:t> 1999</a:t>
            </a:r>
            <a:r>
              <a:rPr lang="en-US" sz="2800" dirty="0">
                <a:solidFill>
                  <a:schemeClr val="accent5">
                    <a:lumMod val="75000"/>
                  </a:schemeClr>
                </a:solidFill>
              </a:rPr>
              <a:t>.</a:t>
            </a:r>
            <a:endParaRPr lang="el-GR" dirty="0">
              <a:solidFill>
                <a:schemeClr val="accent5">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14356"/>
            <a:ext cx="8229600" cy="5214975"/>
          </a:xfrm>
        </p:spPr>
        <p:txBody>
          <a:bodyPr>
            <a:normAutofit fontScale="92500" lnSpcReduction="10000"/>
          </a:bodyPr>
          <a:lstStyle/>
          <a:p>
            <a:pPr>
              <a:lnSpc>
                <a:spcPct val="150000"/>
              </a:lnSpc>
              <a:buNone/>
              <a:defRPr/>
            </a:pPr>
            <a:r>
              <a:rPr lang="el-GR" dirty="0" smtClean="0"/>
              <a:t>  </a:t>
            </a:r>
            <a:r>
              <a:rPr lang="el-GR" sz="3000" dirty="0" smtClean="0"/>
              <a:t>  </a:t>
            </a:r>
            <a:r>
              <a:rPr lang="el-GR" sz="3000" dirty="0" smtClean="0">
                <a:solidFill>
                  <a:schemeClr val="accent5">
                    <a:lumMod val="75000"/>
                  </a:schemeClr>
                </a:solidFill>
              </a:rPr>
              <a:t>«</a:t>
            </a:r>
            <a:r>
              <a:rPr lang="el-GR" sz="3000" dirty="0">
                <a:solidFill>
                  <a:schemeClr val="accent5">
                    <a:lumMod val="75000"/>
                  </a:schemeClr>
                </a:solidFill>
              </a:rPr>
              <a:t>Η έκρηξη της γνώσης των τελευταίων περίπου τριάντα χρόνων, μικρή μόνον σχέση έχει με τη γνώση αυτή καθαυτή. Σχετίζεται κυρίως με τη γνώση ως εμπόρευμα που παράγεται από τη «βιομηχανία της γνώσης». Και όπως κάθε άλλη μορφή βιομηχανικής παραγωγής […] σήμερα, η κυριότερη παρενέργεια είναι η ρύπανση: η ρύπανση του νου».</a:t>
            </a:r>
          </a:p>
          <a:p>
            <a:pPr>
              <a:lnSpc>
                <a:spcPct val="90000"/>
              </a:lnSpc>
              <a:defRPr/>
            </a:pPr>
            <a:endParaRPr lang="el-GR" dirty="0">
              <a:solidFill>
                <a:schemeClr val="accent5">
                  <a:lumMod val="75000"/>
                </a:schemeClr>
              </a:solidFill>
            </a:endParaRPr>
          </a:p>
          <a:p>
            <a:pPr algn="r">
              <a:lnSpc>
                <a:spcPct val="90000"/>
              </a:lnSpc>
              <a:buNone/>
              <a:defRPr/>
            </a:pPr>
            <a:r>
              <a:rPr lang="en-US" sz="2800" dirty="0">
                <a:solidFill>
                  <a:schemeClr val="accent5">
                    <a:lumMod val="75000"/>
                  </a:schemeClr>
                </a:solidFill>
              </a:rPr>
              <a:t>A. </a:t>
            </a:r>
            <a:r>
              <a:rPr lang="en-US" sz="2800" dirty="0" err="1">
                <a:solidFill>
                  <a:schemeClr val="accent5">
                    <a:lumMod val="75000"/>
                  </a:schemeClr>
                </a:solidFill>
              </a:rPr>
              <a:t>Wilden</a:t>
            </a:r>
            <a:r>
              <a:rPr lang="el-GR" sz="2800" dirty="0">
                <a:solidFill>
                  <a:schemeClr val="accent5">
                    <a:lumMod val="75000"/>
                  </a:schemeClr>
                </a:solidFill>
              </a:rPr>
              <a:t>, </a:t>
            </a:r>
            <a:r>
              <a:rPr lang="en-US" sz="2800" i="1" dirty="0">
                <a:solidFill>
                  <a:schemeClr val="accent5">
                    <a:lumMod val="75000"/>
                  </a:schemeClr>
                </a:solidFill>
              </a:rPr>
              <a:t>System and Structure</a:t>
            </a:r>
            <a:r>
              <a:rPr lang="el-GR" sz="2800" i="1" dirty="0">
                <a:solidFill>
                  <a:schemeClr val="accent5">
                    <a:lumMod val="75000"/>
                  </a:schemeClr>
                </a:solidFill>
              </a:rPr>
              <a:t>, </a:t>
            </a:r>
            <a:r>
              <a:rPr lang="el-GR" sz="2800" dirty="0">
                <a:solidFill>
                  <a:schemeClr val="accent5">
                    <a:lumMod val="75000"/>
                  </a:schemeClr>
                </a:solidFill>
              </a:rPr>
              <a:t>1980.</a:t>
            </a:r>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1285884"/>
          </a:xfrm>
        </p:spPr>
        <p:txBody>
          <a:bodyPr/>
          <a:lstStyle/>
          <a:p>
            <a:pPr algn="l"/>
            <a:r>
              <a:rPr lang="el-GR" i="1" dirty="0" smtClean="0">
                <a:solidFill>
                  <a:schemeClr val="accent5">
                    <a:lumMod val="75000"/>
                  </a:schemeClr>
                </a:solidFill>
              </a:rPr>
              <a:t>Επισήμανση 1</a:t>
            </a:r>
            <a:r>
              <a:rPr lang="el-GR" i="1" baseline="30000" dirty="0" smtClean="0">
                <a:solidFill>
                  <a:schemeClr val="accent5">
                    <a:lumMod val="75000"/>
                  </a:schemeClr>
                </a:solidFill>
              </a:rPr>
              <a:t>η</a:t>
            </a:r>
            <a:r>
              <a:rPr lang="el-GR" i="1" dirty="0" smtClean="0">
                <a:solidFill>
                  <a:schemeClr val="accent5">
                    <a:lumMod val="75000"/>
                  </a:schemeClr>
                </a:solidFill>
              </a:rPr>
              <a:t>:</a:t>
            </a:r>
            <a:endParaRPr lang="el-GR" i="1" dirty="0">
              <a:solidFill>
                <a:schemeClr val="accent5">
                  <a:lumMod val="75000"/>
                </a:schemeClr>
              </a:solidFill>
            </a:endParaRPr>
          </a:p>
        </p:txBody>
      </p:sp>
      <p:sp>
        <p:nvSpPr>
          <p:cNvPr id="3" name="2 - Θέση περιεχομένου"/>
          <p:cNvSpPr>
            <a:spLocks noGrp="1"/>
          </p:cNvSpPr>
          <p:nvPr>
            <p:ph idx="1"/>
          </p:nvPr>
        </p:nvSpPr>
        <p:spPr>
          <a:xfrm>
            <a:off x="457200" y="2000241"/>
            <a:ext cx="8229600" cy="3786214"/>
          </a:xfrm>
        </p:spPr>
        <p:txBody>
          <a:bodyPr>
            <a:normAutofit/>
          </a:bodyPr>
          <a:lstStyle/>
          <a:p>
            <a:r>
              <a:rPr lang="el-GR" dirty="0" smtClean="0">
                <a:solidFill>
                  <a:schemeClr val="accent5">
                    <a:lumMod val="75000"/>
                  </a:schemeClr>
                </a:solidFill>
              </a:rPr>
              <a:t>Εκρηκτική αύξηση της ποσότητας των πληροφοριών, την ίδια στιγμή που οι εγγενείς δομικοί περιορισμοί του νου εξακολουθούν να ισχύουν.</a:t>
            </a:r>
          </a:p>
          <a:p>
            <a:r>
              <a:rPr lang="el-GR" dirty="0" smtClean="0">
                <a:solidFill>
                  <a:schemeClr val="accent5">
                    <a:lumMod val="75000"/>
                  </a:schemeClr>
                </a:solidFill>
              </a:rPr>
              <a:t>Πτώση της ποιότητας των πληροφοριών (αποσπασματικές, δραματοποιημένες, εφήμερες, συνοπτικές).</a:t>
            </a:r>
          </a:p>
          <a:p>
            <a:endParaRPr lang="el-GR" dirty="0" smtClean="0"/>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928694"/>
          </a:xfrm>
        </p:spPr>
        <p:txBody>
          <a:bodyPr/>
          <a:lstStyle/>
          <a:p>
            <a:pPr algn="l"/>
            <a:r>
              <a:rPr lang="el-GR" i="1" dirty="0" smtClean="0">
                <a:solidFill>
                  <a:schemeClr val="accent5">
                    <a:lumMod val="75000"/>
                  </a:schemeClr>
                </a:solidFill>
              </a:rPr>
              <a:t>Επισήμανση 2</a:t>
            </a:r>
            <a:r>
              <a:rPr lang="el-GR" i="1" baseline="30000" dirty="0" smtClean="0">
                <a:solidFill>
                  <a:schemeClr val="accent5">
                    <a:lumMod val="75000"/>
                  </a:schemeClr>
                </a:solidFill>
              </a:rPr>
              <a:t>η</a:t>
            </a:r>
            <a:r>
              <a:rPr lang="el-GR" i="1" dirty="0" smtClean="0">
                <a:solidFill>
                  <a:schemeClr val="accent5">
                    <a:lumMod val="75000"/>
                  </a:schemeClr>
                </a:solidFill>
              </a:rPr>
              <a:t>:</a:t>
            </a:r>
            <a:endParaRPr lang="el-GR" i="1" dirty="0">
              <a:solidFill>
                <a:schemeClr val="accent5">
                  <a:lumMod val="75000"/>
                </a:schemeClr>
              </a:solidFill>
            </a:endParaRPr>
          </a:p>
        </p:txBody>
      </p:sp>
      <p:sp>
        <p:nvSpPr>
          <p:cNvPr id="3" name="2 - Θέση περιεχομένου"/>
          <p:cNvSpPr>
            <a:spLocks noGrp="1"/>
          </p:cNvSpPr>
          <p:nvPr>
            <p:ph idx="1"/>
          </p:nvPr>
        </p:nvSpPr>
        <p:spPr>
          <a:xfrm>
            <a:off x="457200" y="1500174"/>
            <a:ext cx="8229600" cy="4929222"/>
          </a:xfrm>
        </p:spPr>
        <p:txBody>
          <a:bodyPr>
            <a:normAutofit fontScale="92500" lnSpcReduction="20000"/>
          </a:bodyPr>
          <a:lstStyle/>
          <a:p>
            <a:pPr>
              <a:lnSpc>
                <a:spcPct val="120000"/>
              </a:lnSpc>
            </a:pPr>
            <a:r>
              <a:rPr lang="el-GR" dirty="0" smtClean="0">
                <a:solidFill>
                  <a:schemeClr val="accent5">
                    <a:lumMod val="75000"/>
                  </a:schemeClr>
                </a:solidFill>
              </a:rPr>
              <a:t>«</a:t>
            </a:r>
            <a:r>
              <a:rPr lang="el-GR" dirty="0">
                <a:solidFill>
                  <a:schemeClr val="accent5">
                    <a:lumMod val="75000"/>
                  </a:schemeClr>
                </a:solidFill>
              </a:rPr>
              <a:t>Ε</a:t>
            </a:r>
            <a:r>
              <a:rPr lang="el-GR" dirty="0" smtClean="0">
                <a:solidFill>
                  <a:schemeClr val="accent5">
                    <a:lumMod val="75000"/>
                  </a:schemeClr>
                </a:solidFill>
              </a:rPr>
              <a:t>πίδραση </a:t>
            </a:r>
            <a:r>
              <a:rPr lang="el-GR" dirty="0">
                <a:solidFill>
                  <a:schemeClr val="accent5">
                    <a:lumMod val="75000"/>
                  </a:schemeClr>
                </a:solidFill>
              </a:rPr>
              <a:t>της συρραφής» </a:t>
            </a:r>
            <a:r>
              <a:rPr lang="el-GR" dirty="0" smtClean="0">
                <a:solidFill>
                  <a:schemeClr val="accent5">
                    <a:lumMod val="75000"/>
                  </a:schemeClr>
                </a:solidFill>
              </a:rPr>
              <a:t>(</a:t>
            </a:r>
            <a:r>
              <a:rPr lang="en-US" dirty="0" err="1" smtClean="0">
                <a:solidFill>
                  <a:schemeClr val="accent5">
                    <a:lumMod val="75000"/>
                  </a:schemeClr>
                </a:solidFill>
              </a:rPr>
              <a:t>Giddens</a:t>
            </a:r>
            <a:r>
              <a:rPr lang="el-GR" dirty="0" smtClean="0">
                <a:solidFill>
                  <a:schemeClr val="accent5">
                    <a:lumMod val="75000"/>
                  </a:schemeClr>
                </a:solidFill>
              </a:rPr>
              <a:t>, 1991): η </a:t>
            </a:r>
            <a:r>
              <a:rPr lang="el-GR" dirty="0">
                <a:solidFill>
                  <a:schemeClr val="accent5">
                    <a:lumMod val="75000"/>
                  </a:schemeClr>
                </a:solidFill>
              </a:rPr>
              <a:t>παράλληλη παράθεση ιστοριών και στοιχείων που δεν έχουν τίποτα κοινό πλην του ότι είναι επίκαιρα και </a:t>
            </a:r>
            <a:r>
              <a:rPr lang="el-GR" dirty="0" smtClean="0">
                <a:solidFill>
                  <a:schemeClr val="accent5">
                    <a:lumMod val="75000"/>
                  </a:schemeClr>
                </a:solidFill>
              </a:rPr>
              <a:t>συμπερασματικά, </a:t>
            </a:r>
            <a:r>
              <a:rPr lang="el-GR" dirty="0">
                <a:solidFill>
                  <a:schemeClr val="accent5">
                    <a:lumMod val="75000"/>
                  </a:schemeClr>
                </a:solidFill>
              </a:rPr>
              <a:t>αντικαθιστά τις ενιαίες αφηγήσεις που θα </a:t>
            </a:r>
            <a:r>
              <a:rPr lang="el-GR" dirty="0" smtClean="0">
                <a:solidFill>
                  <a:schemeClr val="accent5">
                    <a:lumMod val="75000"/>
                  </a:schemeClr>
                </a:solidFill>
              </a:rPr>
              <a:t>συνέβαλαν </a:t>
            </a:r>
            <a:r>
              <a:rPr lang="el-GR" dirty="0">
                <a:solidFill>
                  <a:schemeClr val="accent5">
                    <a:lumMod val="75000"/>
                  </a:schemeClr>
                </a:solidFill>
              </a:rPr>
              <a:t>σε μια εις βάθος κατανόηση των </a:t>
            </a:r>
            <a:r>
              <a:rPr lang="el-GR" dirty="0" smtClean="0">
                <a:solidFill>
                  <a:schemeClr val="accent5">
                    <a:lumMod val="75000"/>
                  </a:schemeClr>
                </a:solidFill>
              </a:rPr>
              <a:t>γεγονότων.</a:t>
            </a:r>
          </a:p>
          <a:p>
            <a:pPr>
              <a:lnSpc>
                <a:spcPct val="110000"/>
              </a:lnSpc>
            </a:pPr>
            <a:r>
              <a:rPr lang="el-GR" dirty="0" smtClean="0">
                <a:solidFill>
                  <a:schemeClr val="accent5">
                    <a:lumMod val="75000"/>
                  </a:schemeClr>
                </a:solidFill>
              </a:rPr>
              <a:t>Αποδυνάμωση της ενεργητικής και εις βάθος προσέγγισης των πληροφοριών και προτροπή στην παθητική, βιαστική, και πρόχειρη επεξεργασία τους.</a:t>
            </a:r>
          </a:p>
          <a:p>
            <a:endParaRPr lang="el-GR" dirty="0" smtClean="0"/>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260350"/>
            <a:ext cx="8229600" cy="865188"/>
          </a:xfrm>
        </p:spPr>
        <p:txBody>
          <a:bodyPr>
            <a:noAutofit/>
          </a:bodyPr>
          <a:lstStyle/>
          <a:p>
            <a:pPr algn="l" eaLnBrk="1" hangingPunct="1">
              <a:defRPr/>
            </a:pPr>
            <a:r>
              <a:rPr lang="el-GR" sz="3200" dirty="0" smtClean="0">
                <a:solidFill>
                  <a:schemeClr val="accent5">
                    <a:lumMod val="75000"/>
                  </a:schemeClr>
                </a:solidFill>
              </a:rPr>
              <a:t>Παθητική, βιαστική και πρόχειρη επεξεργασία:</a:t>
            </a:r>
            <a:endParaRPr lang="el-GR" sz="3200" dirty="0" smtClean="0">
              <a:solidFill>
                <a:schemeClr val="accent5">
                  <a:lumMod val="75000"/>
                </a:schemeClr>
              </a:solidFill>
            </a:endParaRPr>
          </a:p>
        </p:txBody>
      </p:sp>
      <p:sp>
        <p:nvSpPr>
          <p:cNvPr id="35843" name="Rectangle 3"/>
          <p:cNvSpPr>
            <a:spLocks noGrp="1" noChangeArrowheads="1"/>
          </p:cNvSpPr>
          <p:nvPr>
            <p:ph type="body" idx="1"/>
          </p:nvPr>
        </p:nvSpPr>
        <p:spPr>
          <a:xfrm>
            <a:off x="214313" y="1357313"/>
            <a:ext cx="8643937" cy="4951412"/>
          </a:xfrm>
        </p:spPr>
        <p:txBody>
          <a:bodyPr/>
          <a:lstStyle/>
          <a:p>
            <a:pPr>
              <a:defRPr/>
            </a:pPr>
            <a:r>
              <a:rPr lang="el-GR" sz="2800" kern="1200" dirty="0" smtClean="0">
                <a:solidFill>
                  <a:schemeClr val="accent5">
                    <a:lumMod val="75000"/>
                  </a:schemeClr>
                </a:solidFill>
              </a:rPr>
              <a:t>επιφανειακή</a:t>
            </a:r>
            <a:r>
              <a:rPr lang="en-US" sz="2800" kern="1200" dirty="0" smtClean="0">
                <a:solidFill>
                  <a:schemeClr val="accent5">
                    <a:lumMod val="75000"/>
                  </a:schemeClr>
                </a:solidFill>
              </a:rPr>
              <a:t>,</a:t>
            </a:r>
            <a:r>
              <a:rPr lang="el-GR" sz="2800" kern="1200" dirty="0" smtClean="0">
                <a:solidFill>
                  <a:schemeClr val="accent5">
                    <a:lumMod val="75000"/>
                  </a:schemeClr>
                </a:solidFill>
              </a:rPr>
              <a:t> παθητική προσέγγιση</a:t>
            </a:r>
          </a:p>
          <a:p>
            <a:pPr>
              <a:defRPr/>
            </a:pPr>
            <a:r>
              <a:rPr lang="el-GR" sz="2800" dirty="0" smtClean="0">
                <a:solidFill>
                  <a:schemeClr val="accent5">
                    <a:lumMod val="75000"/>
                  </a:schemeClr>
                </a:solidFill>
              </a:rPr>
              <a:t>μικρός έλεγχος εγκυρότητας</a:t>
            </a:r>
            <a:r>
              <a:rPr lang="el-GR" sz="2800" kern="1200" dirty="0" smtClean="0">
                <a:solidFill>
                  <a:schemeClr val="accent5">
                    <a:lumMod val="75000"/>
                  </a:schemeClr>
                </a:solidFill>
              </a:rPr>
              <a:t> </a:t>
            </a:r>
            <a:endParaRPr lang="el-GR" sz="2800" kern="1200" dirty="0" smtClean="0">
              <a:solidFill>
                <a:schemeClr val="accent5">
                  <a:lumMod val="75000"/>
                </a:schemeClr>
              </a:solidFill>
            </a:endParaRPr>
          </a:p>
          <a:p>
            <a:pPr>
              <a:defRPr/>
            </a:pPr>
            <a:r>
              <a:rPr lang="el-GR" sz="2800" kern="1200" dirty="0" smtClean="0">
                <a:solidFill>
                  <a:schemeClr val="accent5">
                    <a:lumMod val="75000"/>
                  </a:schemeClr>
                </a:solidFill>
              </a:rPr>
              <a:t>απουσία </a:t>
            </a:r>
            <a:r>
              <a:rPr lang="el-GR" sz="2800" kern="1200" dirty="0" smtClean="0">
                <a:solidFill>
                  <a:schemeClr val="accent5">
                    <a:lumMod val="75000"/>
                  </a:schemeClr>
                </a:solidFill>
              </a:rPr>
              <a:t>κατανόησης των σχέσεων μεταξύ των πληροφοριών και των συμπερασμάτων στα οποία οδηγούν οι πληροφορίες</a:t>
            </a:r>
          </a:p>
          <a:p>
            <a:pPr>
              <a:defRPr/>
            </a:pPr>
            <a:r>
              <a:rPr lang="el-GR" sz="2800" kern="1200" dirty="0" smtClean="0">
                <a:solidFill>
                  <a:schemeClr val="accent5">
                    <a:lumMod val="75000"/>
                  </a:schemeClr>
                </a:solidFill>
              </a:rPr>
              <a:t>αποτυχία διεξαγωγής ή απόδοσης νοήματος στις πληροφορίες</a:t>
            </a:r>
          </a:p>
          <a:p>
            <a:pPr>
              <a:defRPr/>
            </a:pPr>
            <a:r>
              <a:rPr lang="el-GR" sz="2800" kern="1200" dirty="0" smtClean="0">
                <a:solidFill>
                  <a:schemeClr val="accent5">
                    <a:lumMod val="75000"/>
                  </a:schemeClr>
                </a:solidFill>
              </a:rPr>
              <a:t>ουδέτερη στάση απέναντι στις πληροφορίες</a:t>
            </a:r>
          </a:p>
          <a:p>
            <a:pPr>
              <a:defRPr/>
            </a:pPr>
            <a:r>
              <a:rPr lang="el-GR" sz="2800" kern="1200" dirty="0" smtClean="0">
                <a:solidFill>
                  <a:schemeClr val="accent5">
                    <a:lumMod val="75000"/>
                  </a:schemeClr>
                </a:solidFill>
              </a:rPr>
              <a:t>αδυναμία να ανιχνευθεί προσωπική σημασία ή να εντοπισθεί προσωπικό ενδιαφέρον</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1214446"/>
          </a:xfrm>
        </p:spPr>
        <p:txBody>
          <a:bodyPr/>
          <a:lstStyle/>
          <a:p>
            <a:pPr algn="l"/>
            <a:r>
              <a:rPr lang="el-GR" i="1" dirty="0" smtClean="0">
                <a:solidFill>
                  <a:schemeClr val="accent5">
                    <a:lumMod val="75000"/>
                  </a:schemeClr>
                </a:solidFill>
              </a:rPr>
              <a:t>Επισήμανση 3</a:t>
            </a:r>
            <a:r>
              <a:rPr lang="el-GR" i="1" baseline="30000" dirty="0" smtClean="0">
                <a:solidFill>
                  <a:schemeClr val="accent5">
                    <a:lumMod val="75000"/>
                  </a:schemeClr>
                </a:solidFill>
              </a:rPr>
              <a:t>η</a:t>
            </a:r>
            <a:r>
              <a:rPr lang="el-GR" i="1" dirty="0" smtClean="0">
                <a:solidFill>
                  <a:schemeClr val="accent5">
                    <a:lumMod val="75000"/>
                  </a:schemeClr>
                </a:solidFill>
              </a:rPr>
              <a:t>:</a:t>
            </a:r>
            <a:endParaRPr lang="el-GR" dirty="0"/>
          </a:p>
        </p:txBody>
      </p:sp>
      <p:sp>
        <p:nvSpPr>
          <p:cNvPr id="3" name="2 - Θέση περιεχομένου"/>
          <p:cNvSpPr>
            <a:spLocks noGrp="1"/>
          </p:cNvSpPr>
          <p:nvPr>
            <p:ph idx="1"/>
          </p:nvPr>
        </p:nvSpPr>
        <p:spPr>
          <a:xfrm>
            <a:off x="457200" y="1928803"/>
            <a:ext cx="8229600" cy="3786214"/>
          </a:xfrm>
        </p:spPr>
        <p:txBody>
          <a:bodyPr>
            <a:normAutofit lnSpcReduction="10000"/>
          </a:bodyPr>
          <a:lstStyle/>
          <a:p>
            <a:pPr>
              <a:buNone/>
            </a:pPr>
            <a:r>
              <a:rPr lang="el-GR" dirty="0" smtClean="0">
                <a:solidFill>
                  <a:schemeClr val="accent5">
                    <a:lumMod val="75000"/>
                  </a:schemeClr>
                </a:solidFill>
              </a:rPr>
              <a:t>    Η επεξεργασία της γνώσης και η μάθηση ευδοκιμούν:</a:t>
            </a:r>
          </a:p>
          <a:p>
            <a:r>
              <a:rPr lang="el-GR" dirty="0" smtClean="0">
                <a:solidFill>
                  <a:schemeClr val="accent5">
                    <a:lumMod val="75000"/>
                  </a:schemeClr>
                </a:solidFill>
              </a:rPr>
              <a:t>στο πλαίσιο της δυναμικής των σχέσεων</a:t>
            </a:r>
          </a:p>
          <a:p>
            <a:r>
              <a:rPr lang="el-GR" dirty="0" smtClean="0">
                <a:solidFill>
                  <a:schemeClr val="accent5">
                    <a:lumMod val="75000"/>
                  </a:schemeClr>
                </a:solidFill>
              </a:rPr>
              <a:t>με χρονική και τοπική </a:t>
            </a:r>
            <a:r>
              <a:rPr lang="el-GR" dirty="0" err="1" smtClean="0">
                <a:solidFill>
                  <a:schemeClr val="accent5">
                    <a:lumMod val="75000"/>
                  </a:schemeClr>
                </a:solidFill>
              </a:rPr>
              <a:t>συμπαρουσία</a:t>
            </a:r>
            <a:endParaRPr lang="el-GR" dirty="0" smtClean="0">
              <a:solidFill>
                <a:schemeClr val="accent5">
                  <a:lumMod val="75000"/>
                </a:schemeClr>
              </a:solidFill>
            </a:endParaRPr>
          </a:p>
          <a:p>
            <a:r>
              <a:rPr lang="el-GR" dirty="0" smtClean="0">
                <a:solidFill>
                  <a:schemeClr val="accent5">
                    <a:lumMod val="75000"/>
                  </a:schemeClr>
                </a:solidFill>
              </a:rPr>
              <a:t>με την αξιοποίηση όλων των        αισθητηριακών οδών</a:t>
            </a:r>
          </a:p>
          <a:p>
            <a:r>
              <a:rPr lang="el-GR" dirty="0" smtClean="0">
                <a:solidFill>
                  <a:schemeClr val="accent5">
                    <a:lumMod val="75000"/>
                  </a:schemeClr>
                </a:solidFill>
              </a:rPr>
              <a:t>την ανταλλαγή συναισθημάτων</a:t>
            </a:r>
          </a:p>
          <a:p>
            <a:endParaRPr lang="el-GR" dirty="0" smtClean="0">
              <a:solidFill>
                <a:schemeClr val="accent5">
                  <a:lumMod val="75000"/>
                </a:schemeClr>
              </a:solidFill>
            </a:endParaRP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4290"/>
            <a:ext cx="8229600" cy="928694"/>
          </a:xfrm>
        </p:spPr>
        <p:txBody>
          <a:bodyPr/>
          <a:lstStyle/>
          <a:p>
            <a:pPr algn="l"/>
            <a:r>
              <a:rPr lang="el-GR" i="1" dirty="0" smtClean="0">
                <a:solidFill>
                  <a:schemeClr val="accent5">
                    <a:lumMod val="75000"/>
                  </a:schemeClr>
                </a:solidFill>
              </a:rPr>
              <a:t>Αθροιστικά επακόλουθα:</a:t>
            </a:r>
            <a:endParaRPr lang="el-GR" i="1" dirty="0">
              <a:solidFill>
                <a:schemeClr val="accent5">
                  <a:lumMod val="75000"/>
                </a:schemeClr>
              </a:solidFill>
            </a:endParaRPr>
          </a:p>
        </p:txBody>
      </p:sp>
      <p:sp>
        <p:nvSpPr>
          <p:cNvPr id="3" name="2 - Θέση περιεχομένου"/>
          <p:cNvSpPr>
            <a:spLocks noGrp="1"/>
          </p:cNvSpPr>
          <p:nvPr>
            <p:ph idx="1"/>
          </p:nvPr>
        </p:nvSpPr>
        <p:spPr>
          <a:xfrm>
            <a:off x="285720" y="1214422"/>
            <a:ext cx="8572560" cy="5429288"/>
          </a:xfrm>
        </p:spPr>
        <p:txBody>
          <a:bodyPr>
            <a:normAutofit fontScale="77500" lnSpcReduction="20000"/>
          </a:bodyPr>
          <a:lstStyle/>
          <a:p>
            <a:pPr>
              <a:lnSpc>
                <a:spcPct val="120000"/>
              </a:lnSpc>
              <a:defRPr/>
            </a:pPr>
            <a:r>
              <a:rPr lang="el-GR" dirty="0" smtClean="0">
                <a:solidFill>
                  <a:schemeClr val="accent5">
                    <a:lumMod val="75000"/>
                  </a:schemeClr>
                </a:solidFill>
              </a:rPr>
              <a:t>Αποπροσωποποίηση της γνώσης (εκτός σχεσιακού πλαισίου, με παρτενέρ έναν «άγνωστο άλλο»)</a:t>
            </a:r>
          </a:p>
          <a:p>
            <a:pPr>
              <a:lnSpc>
                <a:spcPct val="120000"/>
              </a:lnSpc>
              <a:defRPr/>
            </a:pPr>
            <a:r>
              <a:rPr lang="el-GR" dirty="0" smtClean="0">
                <a:solidFill>
                  <a:schemeClr val="accent5">
                    <a:lumMod val="75000"/>
                  </a:schemeClr>
                </a:solidFill>
              </a:rPr>
              <a:t>Μόνιμη </a:t>
            </a:r>
            <a:r>
              <a:rPr lang="el-GR" dirty="0">
                <a:solidFill>
                  <a:schemeClr val="accent5">
                    <a:lumMod val="75000"/>
                  </a:schemeClr>
                </a:solidFill>
              </a:rPr>
              <a:t>αίσθηση ελλιπούς κατανόησης</a:t>
            </a:r>
          </a:p>
          <a:p>
            <a:pPr>
              <a:lnSpc>
                <a:spcPct val="120000"/>
              </a:lnSpc>
              <a:defRPr/>
            </a:pPr>
            <a:r>
              <a:rPr lang="el-GR" dirty="0" smtClean="0">
                <a:solidFill>
                  <a:schemeClr val="accent5">
                    <a:lumMod val="75000"/>
                  </a:schemeClr>
                </a:solidFill>
              </a:rPr>
              <a:t>Δέος </a:t>
            </a:r>
            <a:r>
              <a:rPr lang="el-GR" dirty="0">
                <a:solidFill>
                  <a:schemeClr val="accent5">
                    <a:lumMod val="75000"/>
                  </a:schemeClr>
                </a:solidFill>
              </a:rPr>
              <a:t>απέναντι στις τόσες πληροφορίες που σε μια ιδανική κατάσταση απεριόριστων νοητικών ικανοτήτων θα μπορούσαν να μετατραπούν σε γνώση</a:t>
            </a:r>
          </a:p>
          <a:p>
            <a:pPr>
              <a:lnSpc>
                <a:spcPct val="120000"/>
              </a:lnSpc>
              <a:defRPr/>
            </a:pPr>
            <a:r>
              <a:rPr lang="el-GR" dirty="0">
                <a:solidFill>
                  <a:schemeClr val="accent5">
                    <a:lumMod val="75000"/>
                  </a:schemeClr>
                </a:solidFill>
              </a:rPr>
              <a:t>Έγκληση προς μια διαρκή «ενημέρωση» της ήδη υπάρχουσας γνώσης που παλιώνει με ταχύτατους ρυθμούς</a:t>
            </a:r>
          </a:p>
          <a:p>
            <a:pPr>
              <a:lnSpc>
                <a:spcPct val="120000"/>
              </a:lnSpc>
              <a:defRPr/>
            </a:pPr>
            <a:r>
              <a:rPr lang="el-GR" dirty="0">
                <a:solidFill>
                  <a:schemeClr val="accent5">
                    <a:lumMod val="75000"/>
                  </a:schemeClr>
                </a:solidFill>
              </a:rPr>
              <a:t>Σύγχυση λόγω του πλήθους και της αποσπασματικότητας των πληροφοριών</a:t>
            </a:r>
          </a:p>
          <a:p>
            <a:pPr>
              <a:lnSpc>
                <a:spcPct val="120000"/>
              </a:lnSpc>
              <a:defRPr/>
            </a:pPr>
            <a:r>
              <a:rPr lang="el-GR" dirty="0">
                <a:solidFill>
                  <a:schemeClr val="accent5">
                    <a:lumMod val="75000"/>
                  </a:schemeClr>
                </a:solidFill>
              </a:rPr>
              <a:t>Δυσκολία διεξαγωγής προσωπικού νοήματος</a:t>
            </a:r>
          </a:p>
          <a:p>
            <a:pPr>
              <a:lnSpc>
                <a:spcPct val="120000"/>
              </a:lnSpc>
              <a:defRPr/>
            </a:pPr>
            <a:r>
              <a:rPr lang="el-GR" dirty="0">
                <a:solidFill>
                  <a:schemeClr val="accent5">
                    <a:lumMod val="75000"/>
                  </a:schemeClr>
                </a:solidFill>
              </a:rPr>
              <a:t>Παραίτηση ή παντοδυναμία και ημιμάθεια</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28604"/>
            <a:ext cx="8229600" cy="1071570"/>
          </a:xfrm>
        </p:spPr>
        <p:txBody>
          <a:bodyPr>
            <a:normAutofit/>
          </a:bodyPr>
          <a:lstStyle/>
          <a:p>
            <a:pPr algn="l"/>
            <a:r>
              <a:rPr lang="el-GR" i="1" dirty="0" smtClean="0">
                <a:solidFill>
                  <a:schemeClr val="accent5">
                    <a:lumMod val="75000"/>
                  </a:schemeClr>
                </a:solidFill>
              </a:rPr>
              <a:t>Προφυλάξεις από τη </a:t>
            </a:r>
            <a:r>
              <a:rPr lang="el-GR" i="1" dirty="0" smtClean="0">
                <a:solidFill>
                  <a:schemeClr val="accent5">
                    <a:lumMod val="75000"/>
                  </a:schemeClr>
                </a:solidFill>
              </a:rPr>
              <a:t>«ρύπανση»:</a:t>
            </a:r>
            <a:endParaRPr lang="el-GR" dirty="0"/>
          </a:p>
        </p:txBody>
      </p:sp>
      <p:sp>
        <p:nvSpPr>
          <p:cNvPr id="3" name="2 - Θέση περιεχομένου"/>
          <p:cNvSpPr>
            <a:spLocks noGrp="1"/>
          </p:cNvSpPr>
          <p:nvPr>
            <p:ph idx="1"/>
          </p:nvPr>
        </p:nvSpPr>
        <p:spPr>
          <a:xfrm>
            <a:off x="457200" y="1714488"/>
            <a:ext cx="8229600" cy="5000660"/>
          </a:xfrm>
        </p:spPr>
        <p:txBody>
          <a:bodyPr>
            <a:normAutofit fontScale="85000" lnSpcReduction="20000"/>
          </a:bodyPr>
          <a:lstStyle/>
          <a:p>
            <a:pPr>
              <a:lnSpc>
                <a:spcPct val="120000"/>
              </a:lnSpc>
            </a:pPr>
            <a:r>
              <a:rPr lang="el-GR" dirty="0" smtClean="0">
                <a:solidFill>
                  <a:schemeClr val="accent5">
                    <a:lumMod val="75000"/>
                  </a:schemeClr>
                </a:solidFill>
              </a:rPr>
              <a:t>Ενδυνάμωση των «πραγματικών» σχέσεων και δραστηριοτήτων στην «εκτός σύνδεσης» πραγματικότητα, που εξακολουθούν να είναι σημαντικές για όλους τους ανθρώπους, ανεξαρτήτως ηλικίας.</a:t>
            </a:r>
          </a:p>
          <a:p>
            <a:pPr>
              <a:lnSpc>
                <a:spcPct val="120000"/>
              </a:lnSpc>
            </a:pPr>
            <a:r>
              <a:rPr lang="el-GR" dirty="0" smtClean="0">
                <a:solidFill>
                  <a:schemeClr val="accent5">
                    <a:lumMod val="75000"/>
                  </a:schemeClr>
                </a:solidFill>
              </a:rPr>
              <a:t>Άσκηση στην κριτική στάση μέσα στον </a:t>
            </a:r>
            <a:r>
              <a:rPr lang="el-GR" dirty="0" err="1" smtClean="0">
                <a:solidFill>
                  <a:schemeClr val="accent5">
                    <a:lumMod val="75000"/>
                  </a:schemeClr>
                </a:solidFill>
              </a:rPr>
              <a:t>πολυπληροφοριακό</a:t>
            </a:r>
            <a:r>
              <a:rPr lang="el-GR" dirty="0" smtClean="0">
                <a:solidFill>
                  <a:schemeClr val="accent5">
                    <a:lumMod val="75000"/>
                  </a:schemeClr>
                </a:solidFill>
              </a:rPr>
              <a:t> κόσμο, από πολύ νωρίς στη ζωή και πάντοτε σε σχέση με την </a:t>
            </a:r>
            <a:r>
              <a:rPr lang="el-GR" i="1" dirty="0" smtClean="0">
                <a:solidFill>
                  <a:schemeClr val="accent5">
                    <a:lumMod val="75000"/>
                  </a:schemeClr>
                </a:solidFill>
              </a:rPr>
              <a:t>προσωπική  σημασία </a:t>
            </a:r>
            <a:r>
              <a:rPr lang="el-GR" dirty="0" smtClean="0">
                <a:solidFill>
                  <a:schemeClr val="accent5">
                    <a:lumMod val="75000"/>
                  </a:schemeClr>
                </a:solidFill>
              </a:rPr>
              <a:t>των πληροφοριών.</a:t>
            </a:r>
          </a:p>
          <a:p>
            <a:pPr>
              <a:lnSpc>
                <a:spcPct val="120000"/>
              </a:lnSpc>
            </a:pPr>
            <a:r>
              <a:rPr lang="el-GR" dirty="0" smtClean="0">
                <a:solidFill>
                  <a:schemeClr val="accent5">
                    <a:lumMod val="75000"/>
                  </a:schemeClr>
                </a:solidFill>
              </a:rPr>
              <a:t>Ενεργητική και εις βάθος προσέγγιση των πληροφοριών, της γνώση και της μάθησης.</a:t>
            </a:r>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873</Words>
  <Application>Microsoft Office PowerPoint</Application>
  <PresentationFormat>Προβολή στην οθόνη (4:3)</PresentationFormat>
  <Paragraphs>61</Paragraphs>
  <Slides>11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Διαμεσολαβήσεις  της γνώσης και της μάθησης: Μερικές κρίσιμες επισημάνσεις</vt:lpstr>
      <vt:lpstr>Διαφάνεια 2</vt:lpstr>
      <vt:lpstr>Διαφάνεια 3</vt:lpstr>
      <vt:lpstr>Επισήμανση 1η:</vt:lpstr>
      <vt:lpstr>Επισήμανση 2η:</vt:lpstr>
      <vt:lpstr>Παθητική, βιαστική και πρόχειρη επεξεργασία:</vt:lpstr>
      <vt:lpstr>Επισήμανση 3η:</vt:lpstr>
      <vt:lpstr>Αθροιστικά επακόλουθα:</vt:lpstr>
      <vt:lpstr>Προφυλάξεις από τη «ρύπανση»:</vt:lpstr>
      <vt:lpstr>Η ενεργητική και εις βάθος προσέγγιση προϋποθέτει τέσσερις τουλάχιστον συνθήκες:</vt:lpstr>
      <vt:lpstr>Αναφορές:</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Διαμεσολαβήσεις  της γνώσης και της μάθησης: Μερικές κρίσιμες επισημάνσεις</dc:title>
  <dc:creator>User</dc:creator>
  <cp:lastModifiedBy>User</cp:lastModifiedBy>
  <cp:revision>41</cp:revision>
  <dcterms:created xsi:type="dcterms:W3CDTF">2011-06-28T16:38:44Z</dcterms:created>
  <dcterms:modified xsi:type="dcterms:W3CDTF">2011-06-28T19:21:33Z</dcterms:modified>
</cp:coreProperties>
</file>