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Ορθογώνιο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Ορθογώνιο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Ορθογώνιο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Ορθογώνιο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Ορθογώνιο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Στρογγυλεμένο ορθογώνιο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Στρογγυλεμένο ορθογώνιο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Ορθογώνιο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Ορθογώνιο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Ορθογώνιο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Ορθογώνιο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Ορθογώνιο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DB813B0-D3A3-4FAB-B94F-CB90929F6475}" type="datetimeFigureOut">
              <a:rPr lang="el-GR" smtClean="0"/>
              <a:t>4/7/2012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F6E5173-962C-45F2-A499-1E32ECA9E30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yntrofia.pbwork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sifiakiparea.pbworks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2011.pbworks.com/" TargetMode="External"/><Relationship Id="rId2" Type="http://schemas.openxmlformats.org/officeDocument/2006/relationships/hyperlink" Target="http://protoporoi1.pbwork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sym.org/ws2007/proceeding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2800" dirty="0">
                <a:latin typeface="+mn-lt"/>
                <a:ea typeface="Calibri"/>
                <a:cs typeface="Times New Roman"/>
              </a:rPr>
              <a:t>Δημιουργώντας διαδικτυακές κοινότητες μάθησης μέσω </a:t>
            </a:r>
            <a:r>
              <a:rPr lang="en-US" sz="2800" dirty="0">
                <a:latin typeface="+mn-lt"/>
                <a:ea typeface="Calibri"/>
                <a:cs typeface="Times New Roman"/>
              </a:rPr>
              <a:t>wiki </a:t>
            </a:r>
            <a:r>
              <a:rPr lang="el-GR" sz="2800" dirty="0">
                <a:latin typeface="+mn-lt"/>
                <a:ea typeface="Calibri"/>
                <a:cs typeface="Times New Roman"/>
              </a:rPr>
              <a:t/>
            </a:r>
            <a:br>
              <a:rPr lang="el-GR" sz="2800" dirty="0">
                <a:latin typeface="+mn-lt"/>
                <a:ea typeface="Calibri"/>
                <a:cs typeface="Times New Roman"/>
              </a:rPr>
            </a:br>
            <a:endParaRPr lang="el-GR" sz="2800" dirty="0"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latin typeface="Calibri"/>
                <a:ea typeface="Calibri"/>
                <a:cs typeface="Times New Roman"/>
              </a:rPr>
              <a:t>Μαρία </a:t>
            </a:r>
            <a:r>
              <a:rPr lang="el-GR" dirty="0" err="1" smtClean="0">
                <a:latin typeface="Calibri"/>
                <a:ea typeface="Calibri"/>
                <a:cs typeface="Times New Roman"/>
              </a:rPr>
              <a:t>Νέζη</a:t>
            </a:r>
            <a:endParaRPr lang="el-GR" dirty="0" smtClean="0">
              <a:latin typeface="Calibri"/>
              <a:ea typeface="Calibri"/>
              <a:cs typeface="Times New Roman"/>
            </a:endParaRPr>
          </a:p>
          <a:p>
            <a:r>
              <a:rPr lang="el-GR" dirty="0">
                <a:latin typeface="Calibri"/>
                <a:ea typeface="Calibri"/>
                <a:cs typeface="Times New Roman"/>
              </a:rPr>
              <a:t>Κατερίνα </a:t>
            </a:r>
            <a:r>
              <a:rPr lang="el-GR" dirty="0" err="1" smtClean="0">
                <a:latin typeface="Calibri"/>
                <a:ea typeface="Calibri"/>
                <a:cs typeface="Times New Roman"/>
              </a:rPr>
              <a:t>Τρίμη</a:t>
            </a:r>
            <a:r>
              <a:rPr lang="el-GR" dirty="0" smtClean="0">
                <a:latin typeface="Calibri"/>
                <a:ea typeface="Calibri"/>
                <a:cs typeface="Times New Roman"/>
              </a:rPr>
              <a:t>-</a:t>
            </a:r>
            <a:r>
              <a:rPr lang="el-GR" dirty="0" err="1" smtClean="0">
                <a:latin typeface="Calibri"/>
                <a:ea typeface="Calibri"/>
                <a:cs typeface="Times New Roman"/>
              </a:rPr>
              <a:t>Κύρου</a:t>
            </a:r>
            <a:endParaRPr lang="el-GR" dirty="0" smtClean="0">
              <a:latin typeface="Calibri"/>
              <a:ea typeface="Calibri"/>
              <a:cs typeface="Times New Roman"/>
            </a:endParaRPr>
          </a:p>
          <a:p>
            <a:r>
              <a:rPr lang="el-GR" dirty="0" err="1">
                <a:latin typeface="Calibri"/>
                <a:ea typeface="Calibri"/>
                <a:cs typeface="Times New Roman"/>
              </a:rPr>
              <a:t>Νέλλη</a:t>
            </a:r>
            <a:r>
              <a:rPr lang="el-GR" dirty="0">
                <a:latin typeface="Calibri"/>
                <a:ea typeface="Calibri"/>
                <a:cs typeface="Times New Roman"/>
              </a:rPr>
              <a:t> </a:t>
            </a:r>
            <a:r>
              <a:rPr lang="el-GR" dirty="0" err="1">
                <a:latin typeface="Calibri"/>
                <a:ea typeface="Calibri"/>
                <a:cs typeface="Times New Roman"/>
              </a:rPr>
              <a:t>Τσενόγλου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93949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http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://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syntrofia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pbworks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.</a:t>
            </a:r>
            <a:r>
              <a:rPr lang="en-US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com</a:t>
            </a:r>
            <a: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</a:br>
            <a:r>
              <a:rPr lang="en-US" dirty="0" smtClean="0">
                <a:latin typeface="Calibri"/>
                <a:ea typeface="Calibri"/>
                <a:cs typeface="Times New Roman"/>
              </a:rPr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2008-2009, </a:t>
            </a:r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δραστηριότητα  </a:t>
            </a:r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μη τυπικού </a:t>
            </a:r>
            <a:r>
              <a:rPr lang="el-GR" sz="3200" dirty="0" err="1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γραμματισμού</a:t>
            </a:r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  «</a:t>
            </a:r>
            <a:r>
              <a:rPr lang="el-GR" sz="3200" i="1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Η </a:t>
            </a:r>
            <a:r>
              <a:rPr lang="el-GR" sz="3200" i="1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ελληνική παρουσία στις παραδουνάβιες </a:t>
            </a:r>
            <a:r>
              <a:rPr lang="el-GR" sz="3200" i="1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περιοχές</a:t>
            </a:r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»</a:t>
            </a:r>
          </a:p>
          <a:p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2009-2010, </a:t>
            </a:r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μάθημα της Αρχαίας Ελληνικής Γραμματείας από </a:t>
            </a:r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μετάφραση, </a:t>
            </a:r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ταξίδι ανάγνωσης της </a:t>
            </a:r>
            <a:r>
              <a:rPr lang="el-GR" sz="3200" i="1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Οδύσσειας.</a:t>
            </a:r>
            <a:endParaRPr lang="el-G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2235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http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://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psifiakiparea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pbworks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.</a:t>
            </a:r>
            <a:r>
              <a:rPr lang="en-US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com</a:t>
            </a:r>
            <a: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2011-2012</a:t>
            </a:r>
          </a:p>
          <a:p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</a:rPr>
              <a:t>τρία γνωστικά αντικείμενα (Νεοελληνική Γλώσσα, Νεοελληνική Λογοτεχνία, Μεσαιωνική Ιστορία) </a:t>
            </a:r>
            <a:endParaRPr lang="el-GR" sz="3200" dirty="0" smtClean="0">
              <a:solidFill>
                <a:srgbClr val="0070C0"/>
              </a:solidFill>
              <a:latin typeface="Calibri"/>
              <a:ea typeface="Calibri"/>
            </a:endParaRPr>
          </a:p>
          <a:p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</a:rPr>
              <a:t>τρία </a:t>
            </a:r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</a:rPr>
              <a:t>παράλληλα τμήματα της Β΄ </a:t>
            </a:r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</a:rPr>
              <a:t>τάξης</a:t>
            </a:r>
          </a:p>
          <a:p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</a:rPr>
              <a:t>πολιτιστικό </a:t>
            </a:r>
            <a:r>
              <a:rPr lang="el-GR" sz="3200" dirty="0">
                <a:solidFill>
                  <a:srgbClr val="0070C0"/>
                </a:solidFill>
                <a:latin typeface="Calibri"/>
                <a:ea typeface="Calibri"/>
              </a:rPr>
              <a:t>πρόγραμμα «</a:t>
            </a:r>
            <a:r>
              <a:rPr lang="el-GR" sz="3200" i="1" dirty="0" err="1">
                <a:solidFill>
                  <a:srgbClr val="0070C0"/>
                </a:solidFill>
                <a:latin typeface="Calibri"/>
                <a:ea typeface="Calibri"/>
              </a:rPr>
              <a:t>Καστροπολιτείες</a:t>
            </a:r>
            <a:r>
              <a:rPr lang="el-GR" sz="3200" i="1" dirty="0">
                <a:solidFill>
                  <a:srgbClr val="0070C0"/>
                </a:solidFill>
                <a:latin typeface="Calibri"/>
                <a:ea typeface="Calibri"/>
              </a:rPr>
              <a:t> του Μεσαίωνα. Το παράδειγμα της Γαλλίας</a:t>
            </a:r>
            <a:r>
              <a:rPr lang="el-GR" sz="3200" dirty="0" smtClean="0">
                <a:solidFill>
                  <a:srgbClr val="0070C0"/>
                </a:solidFill>
                <a:latin typeface="Calibri"/>
                <a:ea typeface="Calibri"/>
              </a:rPr>
              <a:t>.»</a:t>
            </a:r>
            <a:r>
              <a:rPr lang="el-GR" sz="3200" b="1" dirty="0" smtClean="0">
                <a:latin typeface="Calibri"/>
                <a:ea typeface="Calibri"/>
              </a:rPr>
              <a:t>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2688923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373088"/>
          </a:xfrm>
        </p:spPr>
        <p:txBody>
          <a:bodyPr>
            <a:normAutofit fontScale="90000"/>
          </a:bodyPr>
          <a:lstStyle/>
          <a:p>
            <a: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/>
            </a:r>
            <a:b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</a:br>
            <a:r>
              <a:rPr lang="en-US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http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://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protoporoi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1.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pbworks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.</a:t>
            </a:r>
            <a:r>
              <a:rPr lang="en-US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2"/>
              </a:rPr>
              <a:t>com</a:t>
            </a:r>
            <a: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</a:br>
            <a:r>
              <a:rPr lang="en-US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http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://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eclass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2011.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pbworks</a:t>
            </a:r>
            <a:r>
              <a:rPr lang="el-GR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.</a:t>
            </a:r>
            <a:r>
              <a:rPr lang="en-US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com</a:t>
            </a:r>
            <a: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600" dirty="0" smtClean="0">
                <a:solidFill>
                  <a:srgbClr val="0070C0"/>
                </a:solidFill>
                <a:latin typeface="Calibri"/>
                <a:ea typeface="Calibri"/>
              </a:rPr>
              <a:t>2011-2012, </a:t>
            </a:r>
          </a:p>
          <a:p>
            <a:r>
              <a:rPr lang="el-GR" sz="36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Δύο τμήματα της Γ΄ τάξης</a:t>
            </a:r>
          </a:p>
          <a:p>
            <a:r>
              <a:rPr lang="el-GR" sz="36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Αρχαία Τραγωδία, Νεοελληνική </a:t>
            </a:r>
            <a:r>
              <a:rPr lang="el-GR" sz="36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Λογοτεχνία</a:t>
            </a:r>
          </a:p>
          <a:p>
            <a:r>
              <a:rPr lang="el-GR" sz="3600" dirty="0" smtClean="0">
                <a:solidFill>
                  <a:srgbClr val="0070C0"/>
                </a:solidFill>
                <a:latin typeface="Calibri"/>
                <a:cs typeface="Times New Roman"/>
              </a:rPr>
              <a:t>Κλειστές διαδικτυακές </a:t>
            </a:r>
            <a:r>
              <a:rPr lang="el-GR" sz="3600" dirty="0" smtClean="0">
                <a:solidFill>
                  <a:srgbClr val="0070C0"/>
                </a:solidFill>
                <a:latin typeface="Calibri"/>
                <a:cs typeface="Times New Roman"/>
              </a:rPr>
              <a:t>κοινότητες.</a:t>
            </a:r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1172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445096"/>
          </a:xfrm>
        </p:spPr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/>
            </a:r>
            <a:br>
              <a:rPr lang="el-GR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</a:br>
            <a:r>
              <a:rPr lang="el-GR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Αποτελέσματα-Συμπεράσματα</a:t>
            </a:r>
            <a:r>
              <a:rPr lang="el-GR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</a:b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Υποστήριξη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στην </a:t>
            </a:r>
            <a:r>
              <a:rPr lang="el-GR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υλοποίηση </a:t>
            </a:r>
            <a:r>
              <a:rPr lang="en-US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projects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: </a:t>
            </a:r>
            <a:r>
              <a:rPr lang="en-US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διαμοιρασμός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του υλικού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- ανάδειξη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της ατομικής συμβολής στη συλλογική προσπάθεια </a:t>
            </a:r>
            <a:endParaRPr lang="el-GR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Δυνατότητα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άσκησης των μαθητών/τριών στη συνεργατική παραγωγή λόγου και στη συνειδητοποίηση εκ μέρους τους του δυναμικού χαρακτήρα της γραφής ως διαδικασίας</a:t>
            </a:r>
            <a:endParaRPr lang="el-GR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7187101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6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Αποτελέσματα-Συμπεράσματα</a:t>
            </a:r>
            <a:r>
              <a:rPr lang="el-GR" sz="36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sz="36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Δυνατότητα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επικοινωνίας, αλληλεπίδρασης και ανατροφοδότησης έτσι ώστε η σχολική τάξη να μεταβάλλεται σταδιακά σε κοινότητα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  <a:cs typeface="Calibri"/>
              </a:rPr>
              <a:t>μάθησης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</a:rPr>
              <a:t>Καθοριστικός ο  ρόλος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</a:rPr>
              <a:t>του εκπαιδευτικού στον τρόπο που θα εντάξει το εργαλείο στη σχολική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</a:rPr>
              <a:t>ζωή: η υποκείμενη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</a:rPr>
              <a:t>παιδαγωγική θεωρία του εκπαιδευτικού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</a:rPr>
              <a:t>θα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</a:rPr>
              <a:t>προσανατολίσει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</a:rPr>
              <a:t>σε </a:t>
            </a:r>
            <a:r>
              <a:rPr lang="el-GR" dirty="0">
                <a:solidFill>
                  <a:srgbClr val="0070C0"/>
                </a:solidFill>
                <a:latin typeface="Calibri"/>
                <a:ea typeface="Times New Roman"/>
              </a:rPr>
              <a:t>περισσότερο συμμετοχικές διδακτικές πρακτικές που ενισχύουν τη σταδιακή χειραφέτηση του 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</a:rPr>
              <a:t>μαθητή/</a:t>
            </a:r>
            <a:r>
              <a:rPr lang="el-GR" dirty="0" err="1" smtClean="0">
                <a:solidFill>
                  <a:srgbClr val="0070C0"/>
                </a:solidFill>
                <a:latin typeface="Calibri"/>
                <a:ea typeface="Times New Roman"/>
              </a:rPr>
              <a:t>τριας</a:t>
            </a:r>
            <a:r>
              <a:rPr lang="el-GR" dirty="0" smtClean="0">
                <a:solidFill>
                  <a:srgbClr val="0070C0"/>
                </a:solidFill>
                <a:latin typeface="Calibri"/>
                <a:ea typeface="Times New Roman"/>
              </a:rPr>
              <a:t>.</a:t>
            </a:r>
            <a:endParaRPr lang="el-GR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3942033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4584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el-GR" b="1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</a:br>
            <a:r>
              <a:rPr lang="el-GR" sz="3100" b="1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ΒΙΒΛΙΟΓΡΑΦΙΑ</a:t>
            </a:r>
            <a:r>
              <a:rPr lang="el-GR" dirty="0">
                <a:latin typeface="Calibri"/>
                <a:ea typeface="Calibri"/>
                <a:cs typeface="Times New Roman"/>
              </a:rPr>
              <a:t/>
            </a:r>
            <a:br>
              <a:rPr lang="el-GR" dirty="0"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5616624"/>
          </a:xfrm>
        </p:spPr>
        <p:txBody>
          <a:bodyPr numCol="1">
            <a:normAutofit fontScale="25000" lnSpcReduction="20000"/>
          </a:bodyPr>
          <a:lstStyle/>
          <a:p>
            <a:pPr marL="152400" indent="-152400" algn="just">
              <a:lnSpc>
                <a:spcPct val="120000"/>
              </a:lnSpc>
              <a:spcAft>
                <a:spcPts val="1000"/>
              </a:spcAft>
            </a:pPr>
            <a:r>
              <a:rPr lang="en-US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Baynham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Μ. (2002). </a:t>
            </a:r>
            <a:r>
              <a:rPr lang="el-GR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Πρακτικές </a:t>
            </a:r>
            <a:r>
              <a:rPr lang="el-GR" sz="4800" i="1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γραμματισμού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 Μτφ 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Αραποπούλου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Μ. Αθήνα: Μεταίχμιο.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180340" indent="-180340" algn="just">
              <a:lnSpc>
                <a:spcPct val="120000"/>
              </a:lnSpc>
              <a:spcAft>
                <a:spcPts val="1000"/>
              </a:spcAft>
            </a:pP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Bold, M. (2006).  Use of Wikis in Graduate Course Work. </a:t>
            </a:r>
            <a:r>
              <a:rPr lang="en-GB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Journal  of  Interactive Learning Research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</a:t>
            </a:r>
            <a:r>
              <a:rPr lang="en-GB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17 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(1), 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  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5-14.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180340" indent="-180340" algn="just">
              <a:lnSpc>
                <a:spcPct val="120000"/>
              </a:lnSpc>
              <a:spcAft>
                <a:spcPts val="1000"/>
              </a:spcAft>
            </a:pPr>
            <a:r>
              <a:rPr lang="en-US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Bruns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A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&amp; Humphreys, S. (2007). 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Building Collaborative Capacities in Learners. The </a:t>
            </a:r>
            <a:r>
              <a:rPr lang="en-GB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M/</a:t>
            </a:r>
            <a:r>
              <a:rPr lang="en-GB" sz="4800" i="1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cyclopedia</a:t>
            </a:r>
            <a:r>
              <a:rPr lang="en-GB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Project Revisited. </a:t>
            </a:r>
            <a:r>
              <a:rPr lang="en-US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Ιστοχώρος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: </a:t>
            </a:r>
            <a:r>
              <a:rPr lang="en-US" sz="4800" u="sng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  <a:hlinkClick r:id="rId2"/>
              </a:rPr>
              <a:t>http://www.wikisym.org/ws2007/proceedings.html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180340" indent="-180340" algn="just">
              <a:lnSpc>
                <a:spcPct val="120000"/>
              </a:lnSpc>
              <a:spcAft>
                <a:spcPts val="1000"/>
              </a:spcAft>
            </a:pP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Collis, B.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&amp; </a:t>
            </a:r>
            <a:r>
              <a:rPr lang="en-GB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Moonen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J. (2005). </a:t>
            </a:r>
            <a:r>
              <a:rPr lang="en-GB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An On-Going Journey: Technology as a Learning Workbench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 University of </a:t>
            </a:r>
            <a:r>
              <a:rPr lang="en-GB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Twente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</a:t>
            </a:r>
            <a:r>
              <a:rPr lang="en-GB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Enschede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The Netherlands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228600" indent="-228600" algn="just">
              <a:lnSpc>
                <a:spcPct val="120000"/>
              </a:lnSpc>
              <a:spcAft>
                <a:spcPts val="0"/>
              </a:spcAft>
            </a:pPr>
            <a:r>
              <a:rPr lang="en-GB" sz="4800" dirty="0" smtClean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Lund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A., &amp; </a:t>
            </a:r>
            <a:r>
              <a:rPr lang="en-GB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Smørdal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O. (2006). Is There a Space for the Teacher in a WIKI? In </a:t>
            </a:r>
            <a:r>
              <a:rPr lang="en-GB" sz="4800" i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WikiSym’06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(Odense, Denmark, 2006), ACM. 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180340" indent="-180340" algn="just">
              <a:lnSpc>
                <a:spcPct val="120000"/>
              </a:lnSpc>
              <a:spcAft>
                <a:spcPts val="1000"/>
              </a:spcAft>
            </a:pP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Μπαλτά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Β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., 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Νέζη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Μ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 &amp; 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Σεφερλή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Ν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 (2009). 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«Συνομιλώντας με τις φιγούρες του θεάτρου σκιών». Μία απόπειρα προσέγγισης παλαιότερων μορφών τέχνης με σύγχρονα διδακτικά μέσα: Η ανάπτυξη ενός </a:t>
            </a:r>
            <a:r>
              <a:rPr lang="en-US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webquest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για το θέατρο σκιών σε περιβάλλον 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wiki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Ανακοίνωση στο 1</a:t>
            </a:r>
            <a:r>
              <a:rPr lang="el-GR" sz="4800" baseline="300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ο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Εκπαιδευτικό Συνέδριο με θέμα «Ένταξη &amp; χρήση των Τεχνολογιών Πληροφορίας &amp; Επικοινωνιών στην Εκπαιδευτική Διαδικασία», ΕΤΠΕ - Πανεπιστήμιο Θεσσαλίας (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συνδιοργ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.), Βόλος: 24 - 26 / 4 / 2009. 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180340" indent="-180340" algn="just">
              <a:lnSpc>
                <a:spcPct val="120000"/>
              </a:lnSpc>
              <a:spcAft>
                <a:spcPts val="1000"/>
              </a:spcAft>
            </a:pPr>
            <a:r>
              <a:rPr lang="el-GR" sz="4800" dirty="0" err="1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Νέζη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, Μ. (2010), «Εκπαιδευτικές εφαρμογές 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wiki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» στο Επιμορφωτικό υλικό για την επιμόρφωση των εκπαιδευτικών στα Κέντρα Στήριξης Επιμόρφωσης,</a:t>
            </a:r>
            <a:r>
              <a:rPr lang="el-GR" sz="4800" b="1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Times New Roman"/>
                <a:cs typeface="Times New Roman"/>
              </a:rPr>
              <a:t>Τεύχος 3: Κλάδος ΠΕ02, ΙΤΥ, Πάτρα.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marL="180340" indent="-180340" algn="just">
              <a:lnSpc>
                <a:spcPct val="120000"/>
              </a:lnSpc>
              <a:spcAft>
                <a:spcPts val="1000"/>
              </a:spcAft>
            </a:pPr>
            <a:r>
              <a:rPr lang="el-GR" sz="4800" dirty="0" err="1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Νέζη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, Μ., 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Σεφερλή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, Ν. &amp; 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Τσενόγλου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, Ε. (2009). «Για μια συντροφιά ανάμεσά μας»: Η αξιοποίηση του Διαδικτύου (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Web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2.0) σε άτυπες μορφές </a:t>
            </a:r>
            <a:r>
              <a:rPr lang="el-GR" sz="4800" dirty="0" err="1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γραμματισμού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. Σχεδιασμός δικτύου αναγνώσεων σε περιβάλλον </a:t>
            </a:r>
            <a:r>
              <a:rPr lang="en-US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wiki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. Πρακτικά του 5</a:t>
            </a:r>
            <a:r>
              <a:rPr lang="el-GR" sz="4800" baseline="300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ου</a:t>
            </a:r>
            <a:r>
              <a:rPr lang="el-GR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 Πανελληνίου Συνεδρίου των Εκπαιδευτικών για τις ΤΠΕ. </a:t>
            </a:r>
            <a:r>
              <a:rPr lang="en-GB" sz="4800" dirty="0" err="1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Σύρος</a:t>
            </a:r>
            <a:r>
              <a:rPr lang="en-GB" sz="48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, 8-10/5/2009.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4800" b="1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 </a:t>
            </a:r>
            <a:endParaRPr lang="el-GR" sz="4800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587387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83</TotalTime>
  <Words>515</Words>
  <Application>Microsoft Office PowerPoint</Application>
  <PresentationFormat>Προβολή στην οθόνη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Αστικό</vt:lpstr>
      <vt:lpstr>Δημιουργώντας διαδικτυακές κοινότητες μάθησης μέσω wiki  </vt:lpstr>
      <vt:lpstr>http://syntrofia.pbworks.com  </vt:lpstr>
      <vt:lpstr>http://psifiakiparea.pbworks.com </vt:lpstr>
      <vt:lpstr> http://protoporoi1.pbworks.com http://eclass2011.pbworks.com </vt:lpstr>
      <vt:lpstr> Αποτελέσματα-Συμπεράσματα </vt:lpstr>
      <vt:lpstr>Αποτελέσματα-Συμπεράσματα </vt:lpstr>
      <vt:lpstr> ΒΙΒΛΙΟΓΡΑΦΙΑ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Δημιουργώντας διαδικτυακές κοινότητες μάθησης μέσω wiki</dc:title>
  <dc:creator>Παπακωνσταντίνου</dc:creator>
  <cp:lastModifiedBy>Παπακωνσταντίνου</cp:lastModifiedBy>
  <cp:revision>12</cp:revision>
  <dcterms:created xsi:type="dcterms:W3CDTF">2012-06-26T15:30:50Z</dcterms:created>
  <dcterms:modified xsi:type="dcterms:W3CDTF">2012-07-04T15:15:29Z</dcterms:modified>
</cp:coreProperties>
</file>