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Ορθογώνιο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Ορθογώνιο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Ορθογώνιο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Ορθογώνιο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Ορθογώνιο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Στρογγυλεμένο ορθογώνιο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Στρογγυλεμένο ορθογώνιο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Ορθογώνιο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Ορθογώνιο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Ορθογώνιο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Ορθογώνιο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sp>
        <p:nvSpPr>
          <p:cNvPr id="28" name="Θέση ημερομηνίας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DB813B0-D3A3-4FAB-B94F-CB90929F6475}" type="datetimeFigureOut">
              <a:rPr lang="el-GR" smtClean="0"/>
              <a:t>4/7/2012</a:t>
            </a:fld>
            <a:endParaRPr lang="el-GR"/>
          </a:p>
        </p:txBody>
      </p:sp>
      <p:sp>
        <p:nvSpPr>
          <p:cNvPr id="17" name="Θέση υποσέλιδου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29" name="Θέση αριθμού διαφάνειας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F6E5173-962C-45F2-A499-1E32ECA9E30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813B0-D3A3-4FAB-B94F-CB90929F6475}" type="datetimeFigureOut">
              <a:rPr lang="el-GR" smtClean="0"/>
              <a:t>4/7/2012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E5173-962C-45F2-A499-1E32ECA9E30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813B0-D3A3-4FAB-B94F-CB90929F6475}" type="datetimeFigureOut">
              <a:rPr lang="el-GR" smtClean="0"/>
              <a:t>4/7/2012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E5173-962C-45F2-A499-1E32ECA9E30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813B0-D3A3-4FAB-B94F-CB90929F6475}" type="datetimeFigureOut">
              <a:rPr lang="el-GR" smtClean="0"/>
              <a:t>4/7/2012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E5173-962C-45F2-A499-1E32ECA9E30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813B0-D3A3-4FAB-B94F-CB90929F6475}" type="datetimeFigureOut">
              <a:rPr lang="el-GR" smtClean="0"/>
              <a:t>4/7/2012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E5173-962C-45F2-A499-1E32ECA9E30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813B0-D3A3-4FAB-B94F-CB90929F6475}" type="datetimeFigureOut">
              <a:rPr lang="el-GR" smtClean="0"/>
              <a:t>4/7/2012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E5173-962C-45F2-A499-1E32ECA9E30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6" name="Θέση ημερομηνίας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DB813B0-D3A3-4FAB-B94F-CB90929F6475}" type="datetimeFigureOut">
              <a:rPr lang="el-GR" smtClean="0"/>
              <a:t>4/7/2012</a:t>
            </a:fld>
            <a:endParaRPr lang="el-GR"/>
          </a:p>
        </p:txBody>
      </p:sp>
      <p:sp>
        <p:nvSpPr>
          <p:cNvPr id="27" name="Θέση αριθμού διαφάνειας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F6E5173-962C-45F2-A499-1E32ECA9E309}" type="slidenum">
              <a:rPr lang="el-GR" smtClean="0"/>
              <a:t>‹#›</a:t>
            </a:fld>
            <a:endParaRPr lang="el-GR"/>
          </a:p>
        </p:txBody>
      </p:sp>
      <p:sp>
        <p:nvSpPr>
          <p:cNvPr id="28" name="Θέση υποσέλιδου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DB813B0-D3A3-4FAB-B94F-CB90929F6475}" type="datetimeFigureOut">
              <a:rPr lang="el-GR" smtClean="0"/>
              <a:t>4/7/2012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F6E5173-962C-45F2-A499-1E32ECA9E30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813B0-D3A3-4FAB-B94F-CB90929F6475}" type="datetimeFigureOut">
              <a:rPr lang="el-GR" smtClean="0"/>
              <a:t>4/7/2012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E5173-962C-45F2-A499-1E32ECA9E30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813B0-D3A3-4FAB-B94F-CB90929F6475}" type="datetimeFigureOut">
              <a:rPr lang="el-GR" smtClean="0"/>
              <a:t>4/7/2012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E5173-962C-45F2-A499-1E32ECA9E30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813B0-D3A3-4FAB-B94F-CB90929F6475}" type="datetimeFigureOut">
              <a:rPr lang="el-GR" smtClean="0"/>
              <a:t>4/7/2012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E5173-962C-45F2-A499-1E32ECA9E30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Ορθογώνιο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Ορθογώνιο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Ορθογώνιο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Ορθογώνιο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Ορθογώνιο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Στρογγυλεμένο ορθογώνιο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Στρογγυλεμένο ορθογώνιο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Ορθογώνιο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Ορθογώνιο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Ορθογώνιο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Ορθογώνιο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Ορθογώνιο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Ορθογώνιο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Θέση τίτλου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3" name="Θέση κειμένου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DB813B0-D3A3-4FAB-B94F-CB90929F6475}" type="datetimeFigureOut">
              <a:rPr lang="el-GR" smtClean="0"/>
              <a:t>4/7/2012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F6E5173-962C-45F2-A499-1E32ECA9E309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ll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syntrofia.pbworks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psifiakiparea.pbworks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class2011.pbworks.com/" TargetMode="External"/><Relationship Id="rId2" Type="http://schemas.openxmlformats.org/officeDocument/2006/relationships/hyperlink" Target="http://protoporoi1.pbworks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kisym.org/ws2007/proceedings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sz="2800" dirty="0">
                <a:latin typeface="+mn-lt"/>
                <a:ea typeface="Calibri"/>
                <a:cs typeface="Times New Roman"/>
              </a:rPr>
              <a:t>Δημιουργώντας διαδικτυακές κοινότητες μάθησης μέσω </a:t>
            </a:r>
            <a:r>
              <a:rPr lang="en-US" sz="2800" dirty="0">
                <a:latin typeface="+mn-lt"/>
                <a:ea typeface="Calibri"/>
                <a:cs typeface="Times New Roman"/>
              </a:rPr>
              <a:t>wiki </a:t>
            </a:r>
            <a:r>
              <a:rPr lang="el-GR" sz="2800" dirty="0">
                <a:latin typeface="+mn-lt"/>
                <a:ea typeface="Calibri"/>
                <a:cs typeface="Times New Roman"/>
              </a:rPr>
              <a:t/>
            </a:r>
            <a:br>
              <a:rPr lang="el-GR" sz="2800" dirty="0">
                <a:latin typeface="+mn-lt"/>
                <a:ea typeface="Calibri"/>
                <a:cs typeface="Times New Roman"/>
              </a:rPr>
            </a:br>
            <a:endParaRPr lang="el-GR" sz="2800" dirty="0"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>
                <a:latin typeface="Calibri"/>
                <a:ea typeface="Calibri"/>
                <a:cs typeface="Times New Roman"/>
              </a:rPr>
              <a:t>Μαρία </a:t>
            </a:r>
            <a:r>
              <a:rPr lang="el-GR" dirty="0" err="1" smtClean="0">
                <a:latin typeface="Calibri"/>
                <a:ea typeface="Calibri"/>
                <a:cs typeface="Times New Roman"/>
              </a:rPr>
              <a:t>Νέζη</a:t>
            </a:r>
            <a:endParaRPr lang="el-GR" dirty="0" smtClean="0">
              <a:latin typeface="Calibri"/>
              <a:ea typeface="Calibri"/>
              <a:cs typeface="Times New Roman"/>
            </a:endParaRPr>
          </a:p>
          <a:p>
            <a:r>
              <a:rPr lang="el-GR" dirty="0">
                <a:latin typeface="Calibri"/>
                <a:ea typeface="Calibri"/>
                <a:cs typeface="Times New Roman"/>
              </a:rPr>
              <a:t>Κατερίνα </a:t>
            </a:r>
            <a:r>
              <a:rPr lang="el-GR" dirty="0" err="1" smtClean="0">
                <a:latin typeface="Calibri"/>
                <a:ea typeface="Calibri"/>
                <a:cs typeface="Times New Roman"/>
              </a:rPr>
              <a:t>Τρίμη</a:t>
            </a:r>
            <a:r>
              <a:rPr lang="el-GR" dirty="0" smtClean="0">
                <a:latin typeface="Calibri"/>
                <a:ea typeface="Calibri"/>
                <a:cs typeface="Times New Roman"/>
              </a:rPr>
              <a:t>-</a:t>
            </a:r>
            <a:r>
              <a:rPr lang="el-GR" dirty="0" err="1" smtClean="0">
                <a:latin typeface="Calibri"/>
                <a:ea typeface="Calibri"/>
                <a:cs typeface="Times New Roman"/>
              </a:rPr>
              <a:t>Κύρου</a:t>
            </a:r>
            <a:endParaRPr lang="el-GR" dirty="0" smtClean="0">
              <a:latin typeface="Calibri"/>
              <a:ea typeface="Calibri"/>
              <a:cs typeface="Times New Roman"/>
            </a:endParaRPr>
          </a:p>
          <a:p>
            <a:r>
              <a:rPr lang="el-GR" dirty="0" err="1">
                <a:latin typeface="Calibri"/>
                <a:ea typeface="Calibri"/>
                <a:cs typeface="Times New Roman"/>
              </a:rPr>
              <a:t>Νέλλη</a:t>
            </a:r>
            <a:r>
              <a:rPr lang="el-GR" dirty="0">
                <a:latin typeface="Calibri"/>
                <a:ea typeface="Calibri"/>
                <a:cs typeface="Times New Roman"/>
              </a:rPr>
              <a:t> </a:t>
            </a:r>
            <a:r>
              <a:rPr lang="el-GR" dirty="0" err="1">
                <a:latin typeface="Calibri"/>
                <a:ea typeface="Calibri"/>
                <a:cs typeface="Times New Roman"/>
              </a:rPr>
              <a:t>Τσενόγλου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9939492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2"/>
              </a:rPr>
              <a:t>http</a:t>
            </a:r>
            <a:r>
              <a:rPr lang="el-GR" u="sng" dirty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2"/>
              </a:rPr>
              <a:t>://</a:t>
            </a:r>
            <a:r>
              <a:rPr lang="en-US" u="sng" dirty="0" err="1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2"/>
              </a:rPr>
              <a:t>syntrofia</a:t>
            </a:r>
            <a:r>
              <a:rPr lang="el-GR" u="sng" dirty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2"/>
              </a:rPr>
              <a:t>.</a:t>
            </a:r>
            <a:r>
              <a:rPr lang="en-US" u="sng" dirty="0" err="1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2"/>
              </a:rPr>
              <a:t>pbworks</a:t>
            </a:r>
            <a:r>
              <a:rPr lang="el-GR" u="sng" dirty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2"/>
              </a:rPr>
              <a:t>.</a:t>
            </a:r>
            <a:r>
              <a:rPr lang="en-US" u="sng" dirty="0" smtClean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2"/>
              </a:rPr>
              <a:t>com</a:t>
            </a:r>
            <a:r>
              <a:rPr lang="el-GR" u="sng" dirty="0" smtClean="0">
                <a:solidFill>
                  <a:srgbClr val="0000FF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el-GR" u="sng" dirty="0" smtClean="0">
                <a:solidFill>
                  <a:srgbClr val="0000FF"/>
                </a:solidFill>
                <a:latin typeface="Calibri"/>
                <a:ea typeface="Calibri"/>
                <a:cs typeface="Times New Roman"/>
              </a:rPr>
            </a:br>
            <a:r>
              <a:rPr lang="en-US" dirty="0" smtClean="0">
                <a:latin typeface="Calibri"/>
                <a:ea typeface="Calibri"/>
                <a:cs typeface="Times New Roman"/>
              </a:rPr>
              <a:t>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200" dirty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2008-2009, </a:t>
            </a:r>
            <a:r>
              <a:rPr lang="el-GR" sz="3200" dirty="0" smtClean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δραστηριότητα  </a:t>
            </a:r>
            <a:r>
              <a:rPr lang="el-GR" sz="3200" dirty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μη τυπικού </a:t>
            </a:r>
            <a:r>
              <a:rPr lang="el-GR" sz="3200" dirty="0" err="1" smtClean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γραμματισμού</a:t>
            </a:r>
            <a:r>
              <a:rPr lang="el-GR" sz="3200" dirty="0" smtClean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  «</a:t>
            </a:r>
            <a:r>
              <a:rPr lang="el-GR" sz="3200" i="1" dirty="0" smtClean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Η </a:t>
            </a:r>
            <a:r>
              <a:rPr lang="el-GR" sz="3200" i="1" dirty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ελληνική παρουσία στις παραδουνάβιες </a:t>
            </a:r>
            <a:r>
              <a:rPr lang="el-GR" sz="3200" i="1" dirty="0" smtClean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περιοχές</a:t>
            </a:r>
            <a:r>
              <a:rPr lang="el-GR" sz="3200" dirty="0" smtClean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»</a:t>
            </a:r>
          </a:p>
          <a:p>
            <a:r>
              <a:rPr lang="el-GR" sz="3200" dirty="0" smtClean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2009-2010, </a:t>
            </a:r>
            <a:r>
              <a:rPr lang="el-GR" sz="3200" dirty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μάθημα της Αρχαίας Ελληνικής Γραμματείας από </a:t>
            </a:r>
            <a:r>
              <a:rPr lang="el-GR" sz="3200" dirty="0" smtClean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μετάφραση, </a:t>
            </a:r>
            <a:r>
              <a:rPr lang="el-GR" sz="3200" dirty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ταξίδι ανάγνωσης της </a:t>
            </a:r>
            <a:r>
              <a:rPr lang="el-GR" sz="3200" i="1" dirty="0" smtClean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Οδύσσειας.</a:t>
            </a:r>
            <a:endParaRPr lang="el-GR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22359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2"/>
              </a:rPr>
              <a:t>http</a:t>
            </a:r>
            <a:r>
              <a:rPr lang="el-GR" u="sng" dirty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2"/>
              </a:rPr>
              <a:t>://</a:t>
            </a:r>
            <a:r>
              <a:rPr lang="en-US" u="sng" dirty="0" err="1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2"/>
              </a:rPr>
              <a:t>psifiakiparea</a:t>
            </a:r>
            <a:r>
              <a:rPr lang="el-GR" u="sng" dirty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2"/>
              </a:rPr>
              <a:t>.</a:t>
            </a:r>
            <a:r>
              <a:rPr lang="en-US" u="sng" dirty="0" err="1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2"/>
              </a:rPr>
              <a:t>pbworks</a:t>
            </a:r>
            <a:r>
              <a:rPr lang="el-GR" u="sng" dirty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2"/>
              </a:rPr>
              <a:t>.</a:t>
            </a:r>
            <a:r>
              <a:rPr lang="en-US" u="sng" dirty="0" smtClean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2"/>
              </a:rPr>
              <a:t>com</a:t>
            </a:r>
            <a:r>
              <a:rPr lang="el-GR" u="sng" dirty="0" smtClean="0">
                <a:solidFill>
                  <a:srgbClr val="0000FF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el-GR" u="sng" dirty="0" smtClean="0">
                <a:solidFill>
                  <a:srgbClr val="0000FF"/>
                </a:solidFill>
                <a:latin typeface="Calibri"/>
                <a:ea typeface="Calibri"/>
                <a:cs typeface="Times New Roman"/>
              </a:rPr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200" dirty="0" smtClean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2011-2012</a:t>
            </a:r>
          </a:p>
          <a:p>
            <a:r>
              <a:rPr lang="el-GR" sz="3200" dirty="0">
                <a:solidFill>
                  <a:srgbClr val="0070C0"/>
                </a:solidFill>
                <a:latin typeface="Calibri"/>
                <a:ea typeface="Calibri"/>
              </a:rPr>
              <a:t>τρία γνωστικά αντικείμενα (Νεοελληνική Γλώσσα, Νεοελληνική Λογοτεχνία, Μεσαιωνική Ιστορία) </a:t>
            </a:r>
            <a:endParaRPr lang="el-GR" sz="3200" dirty="0" smtClean="0">
              <a:solidFill>
                <a:srgbClr val="0070C0"/>
              </a:solidFill>
              <a:latin typeface="Calibri"/>
              <a:ea typeface="Calibri"/>
            </a:endParaRPr>
          </a:p>
          <a:p>
            <a:r>
              <a:rPr lang="el-GR" sz="3200" dirty="0" smtClean="0">
                <a:solidFill>
                  <a:srgbClr val="0070C0"/>
                </a:solidFill>
                <a:latin typeface="Calibri"/>
                <a:ea typeface="Calibri"/>
              </a:rPr>
              <a:t>τρία </a:t>
            </a:r>
            <a:r>
              <a:rPr lang="el-GR" sz="3200" dirty="0">
                <a:solidFill>
                  <a:srgbClr val="0070C0"/>
                </a:solidFill>
                <a:latin typeface="Calibri"/>
                <a:ea typeface="Calibri"/>
              </a:rPr>
              <a:t>παράλληλα τμήματα της Β΄ </a:t>
            </a:r>
            <a:r>
              <a:rPr lang="el-GR" sz="3200" dirty="0" smtClean="0">
                <a:solidFill>
                  <a:srgbClr val="0070C0"/>
                </a:solidFill>
                <a:latin typeface="Calibri"/>
                <a:ea typeface="Calibri"/>
              </a:rPr>
              <a:t>τάξης</a:t>
            </a:r>
          </a:p>
          <a:p>
            <a:r>
              <a:rPr lang="el-GR" sz="3200" dirty="0" smtClean="0">
                <a:solidFill>
                  <a:srgbClr val="0070C0"/>
                </a:solidFill>
                <a:latin typeface="Calibri"/>
                <a:ea typeface="Calibri"/>
              </a:rPr>
              <a:t>πολιτιστικό </a:t>
            </a:r>
            <a:r>
              <a:rPr lang="el-GR" sz="3200" dirty="0">
                <a:solidFill>
                  <a:srgbClr val="0070C0"/>
                </a:solidFill>
                <a:latin typeface="Calibri"/>
                <a:ea typeface="Calibri"/>
              </a:rPr>
              <a:t>πρόγραμμα «</a:t>
            </a:r>
            <a:r>
              <a:rPr lang="el-GR" sz="3200" i="1" dirty="0" err="1">
                <a:solidFill>
                  <a:srgbClr val="0070C0"/>
                </a:solidFill>
                <a:latin typeface="Calibri"/>
                <a:ea typeface="Calibri"/>
              </a:rPr>
              <a:t>Καστροπολιτείες</a:t>
            </a:r>
            <a:r>
              <a:rPr lang="el-GR" sz="3200" i="1" dirty="0">
                <a:solidFill>
                  <a:srgbClr val="0070C0"/>
                </a:solidFill>
                <a:latin typeface="Calibri"/>
                <a:ea typeface="Calibri"/>
              </a:rPr>
              <a:t> του Μεσαίωνα. Το παράδειγμα της Γαλλίας</a:t>
            </a:r>
            <a:r>
              <a:rPr lang="el-GR" sz="3200" dirty="0" smtClean="0">
                <a:solidFill>
                  <a:srgbClr val="0070C0"/>
                </a:solidFill>
                <a:latin typeface="Calibri"/>
                <a:ea typeface="Calibri"/>
              </a:rPr>
              <a:t>.»</a:t>
            </a:r>
            <a:r>
              <a:rPr lang="el-GR" sz="3200" b="1" dirty="0" smtClean="0">
                <a:latin typeface="Calibri"/>
                <a:ea typeface="Calibri"/>
              </a:rPr>
              <a:t> </a:t>
            </a: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226889233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373088"/>
          </a:xfrm>
        </p:spPr>
        <p:txBody>
          <a:bodyPr>
            <a:normAutofit fontScale="90000"/>
          </a:bodyPr>
          <a:lstStyle/>
          <a:p>
            <a:r>
              <a:rPr lang="el-GR" u="sng" dirty="0" smtClean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2"/>
              </a:rPr>
              <a:t/>
            </a:r>
            <a:br>
              <a:rPr lang="el-GR" u="sng" dirty="0" smtClean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2"/>
              </a:rPr>
            </a:br>
            <a:r>
              <a:rPr lang="en-US" u="sng" dirty="0" smtClean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2"/>
              </a:rPr>
              <a:t>http</a:t>
            </a:r>
            <a:r>
              <a:rPr lang="el-GR" u="sng" dirty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2"/>
              </a:rPr>
              <a:t>://</a:t>
            </a:r>
            <a:r>
              <a:rPr lang="en-US" u="sng" dirty="0" err="1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2"/>
              </a:rPr>
              <a:t>protoporoi</a:t>
            </a:r>
            <a:r>
              <a:rPr lang="el-GR" u="sng" dirty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2"/>
              </a:rPr>
              <a:t>1.</a:t>
            </a:r>
            <a:r>
              <a:rPr lang="en-US" u="sng" dirty="0" err="1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2"/>
              </a:rPr>
              <a:t>pbworks</a:t>
            </a:r>
            <a:r>
              <a:rPr lang="el-GR" u="sng" dirty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2"/>
              </a:rPr>
              <a:t>.</a:t>
            </a:r>
            <a:r>
              <a:rPr lang="en-US" u="sng" dirty="0" smtClean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2"/>
              </a:rPr>
              <a:t>com</a:t>
            </a:r>
            <a:r>
              <a:rPr lang="el-GR" u="sng" dirty="0" smtClean="0">
                <a:solidFill>
                  <a:srgbClr val="0000FF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el-GR" u="sng" dirty="0" smtClean="0">
                <a:solidFill>
                  <a:srgbClr val="0000FF"/>
                </a:solidFill>
                <a:latin typeface="Calibri"/>
                <a:ea typeface="Calibri"/>
                <a:cs typeface="Times New Roman"/>
              </a:rPr>
            </a:br>
            <a:r>
              <a:rPr lang="en-US" u="sng" dirty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3"/>
              </a:rPr>
              <a:t>http</a:t>
            </a:r>
            <a:r>
              <a:rPr lang="el-GR" u="sng" dirty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3"/>
              </a:rPr>
              <a:t>://</a:t>
            </a:r>
            <a:r>
              <a:rPr lang="en-US" u="sng" dirty="0" err="1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3"/>
              </a:rPr>
              <a:t>eclass</a:t>
            </a:r>
            <a:r>
              <a:rPr lang="el-GR" u="sng" dirty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3"/>
              </a:rPr>
              <a:t>2011.</a:t>
            </a:r>
            <a:r>
              <a:rPr lang="en-US" u="sng" dirty="0" err="1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3"/>
              </a:rPr>
              <a:t>pbworks</a:t>
            </a:r>
            <a:r>
              <a:rPr lang="el-GR" u="sng" dirty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3"/>
              </a:rPr>
              <a:t>.</a:t>
            </a:r>
            <a:r>
              <a:rPr lang="en-US" u="sng" dirty="0" smtClean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3"/>
              </a:rPr>
              <a:t>com</a:t>
            </a:r>
            <a:r>
              <a:rPr lang="el-GR" u="sng" dirty="0" smtClean="0">
                <a:solidFill>
                  <a:srgbClr val="0000FF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el-GR" u="sng" dirty="0" smtClean="0">
                <a:solidFill>
                  <a:srgbClr val="0000FF"/>
                </a:solidFill>
                <a:latin typeface="Calibri"/>
                <a:ea typeface="Calibri"/>
                <a:cs typeface="Times New Roman"/>
              </a:rPr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3600" dirty="0" smtClean="0">
                <a:solidFill>
                  <a:srgbClr val="0070C0"/>
                </a:solidFill>
                <a:latin typeface="Calibri"/>
                <a:ea typeface="Calibri"/>
              </a:rPr>
              <a:t>2011-2012, </a:t>
            </a:r>
          </a:p>
          <a:p>
            <a:r>
              <a:rPr lang="el-GR" sz="3600" dirty="0" smtClean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Δύο τμήματα της Γ΄ τάξης</a:t>
            </a:r>
          </a:p>
          <a:p>
            <a:r>
              <a:rPr lang="el-GR" sz="3600" dirty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Αρχαία Τραγωδία, Νεοελληνική </a:t>
            </a:r>
            <a:r>
              <a:rPr lang="el-GR" sz="3600" dirty="0" smtClean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Λογοτεχνία</a:t>
            </a:r>
          </a:p>
          <a:p>
            <a:r>
              <a:rPr lang="el-GR" sz="3600" dirty="0" smtClean="0">
                <a:solidFill>
                  <a:srgbClr val="0070C0"/>
                </a:solidFill>
                <a:latin typeface="Calibri"/>
                <a:cs typeface="Times New Roman"/>
              </a:rPr>
              <a:t>Κλειστές διαδικτυακές </a:t>
            </a:r>
            <a:r>
              <a:rPr lang="el-GR" sz="3600" dirty="0" smtClean="0">
                <a:solidFill>
                  <a:srgbClr val="0070C0"/>
                </a:solidFill>
                <a:latin typeface="Calibri"/>
                <a:cs typeface="Times New Roman"/>
              </a:rPr>
              <a:t>κοινότητες.</a:t>
            </a:r>
          </a:p>
          <a:p>
            <a:endParaRPr lang="el-G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11726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445096"/>
          </a:xfrm>
        </p:spPr>
        <p:txBody>
          <a:bodyPr>
            <a:normAutofit fontScale="9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l-GR" b="1" dirty="0" smtClean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/>
            </a:r>
            <a:br>
              <a:rPr lang="el-GR" b="1" dirty="0" smtClean="0">
                <a:solidFill>
                  <a:srgbClr val="0070C0"/>
                </a:solidFill>
                <a:latin typeface="Calibri"/>
                <a:ea typeface="Calibri"/>
                <a:cs typeface="Calibri"/>
              </a:rPr>
            </a:br>
            <a:r>
              <a:rPr lang="el-GR" b="1" dirty="0" smtClean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Αποτελέσματα-Συμπεράσματα</a:t>
            </a:r>
            <a:r>
              <a:rPr lang="el-GR" dirty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el-GR" dirty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</a:br>
            <a:endParaRPr lang="el-GR" dirty="0">
              <a:solidFill>
                <a:srgbClr val="0070C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el-GR" dirty="0" smtClean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Υποστήριξη </a:t>
            </a:r>
            <a:r>
              <a:rPr lang="el-GR" dirty="0" smtClean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στην </a:t>
            </a:r>
            <a:r>
              <a:rPr lang="el-GR" dirty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υλοποίηση </a:t>
            </a:r>
            <a:r>
              <a:rPr lang="en-US" dirty="0" smtClean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projects</a:t>
            </a:r>
            <a:r>
              <a:rPr lang="el-GR" dirty="0" smtClean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: </a:t>
            </a:r>
            <a:r>
              <a:rPr lang="en-US" dirty="0" smtClean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el-GR" dirty="0" smtClean="0">
                <a:solidFill>
                  <a:srgbClr val="0070C0"/>
                </a:solidFill>
                <a:latin typeface="Calibri"/>
                <a:ea typeface="Times New Roman"/>
                <a:cs typeface="Calibri"/>
              </a:rPr>
              <a:t>διαμοιρασμός </a:t>
            </a:r>
            <a:r>
              <a:rPr lang="el-GR" dirty="0">
                <a:solidFill>
                  <a:srgbClr val="0070C0"/>
                </a:solidFill>
                <a:latin typeface="Calibri"/>
                <a:ea typeface="Times New Roman"/>
                <a:cs typeface="Calibri"/>
              </a:rPr>
              <a:t>του υλικού </a:t>
            </a:r>
            <a:r>
              <a:rPr lang="el-GR" dirty="0" smtClean="0">
                <a:solidFill>
                  <a:srgbClr val="0070C0"/>
                </a:solidFill>
                <a:latin typeface="Calibri"/>
                <a:ea typeface="Times New Roman"/>
                <a:cs typeface="Calibri"/>
              </a:rPr>
              <a:t>- ανάδειξη </a:t>
            </a:r>
            <a:r>
              <a:rPr lang="el-GR" dirty="0">
                <a:solidFill>
                  <a:srgbClr val="0070C0"/>
                </a:solidFill>
                <a:latin typeface="Calibri"/>
                <a:ea typeface="Times New Roman"/>
                <a:cs typeface="Calibri"/>
              </a:rPr>
              <a:t>της ατομικής συμβολής στη συλλογική προσπάθεια </a:t>
            </a:r>
            <a:endParaRPr lang="el-GR" dirty="0">
              <a:solidFill>
                <a:srgbClr val="0070C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el-GR" dirty="0" smtClean="0">
                <a:solidFill>
                  <a:srgbClr val="0070C0"/>
                </a:solidFill>
                <a:latin typeface="Calibri"/>
                <a:ea typeface="Times New Roman"/>
                <a:cs typeface="Calibri"/>
              </a:rPr>
              <a:t>Δυνατότητα </a:t>
            </a:r>
            <a:r>
              <a:rPr lang="el-GR" dirty="0">
                <a:solidFill>
                  <a:srgbClr val="0070C0"/>
                </a:solidFill>
                <a:latin typeface="Calibri"/>
                <a:ea typeface="Times New Roman"/>
                <a:cs typeface="Calibri"/>
              </a:rPr>
              <a:t>άσκησης των μαθητών/τριών στη συνεργατική παραγωγή λόγου και στη συνειδητοποίηση εκ μέρους τους του δυναμικού χαρακτήρα της γραφής ως διαδικασίας</a:t>
            </a:r>
            <a:endParaRPr lang="el-GR" dirty="0">
              <a:solidFill>
                <a:srgbClr val="0070C0"/>
              </a:solidFill>
              <a:latin typeface="Calibri"/>
              <a:ea typeface="Calibri"/>
              <a:cs typeface="Times New Roman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37187101"/>
      </p:ext>
    </p:extLst>
  </p:cSld>
  <p:clrMapOvr>
    <a:masterClrMapping/>
  </p:clrMapOvr>
  <p:transition spd="slow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3600" b="1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Αποτελέσματα-Συμπεράσματα</a:t>
            </a:r>
            <a:r>
              <a:rPr lang="el-GR" sz="3600" dirty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el-GR" sz="3600" dirty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el-GR" dirty="0" smtClean="0">
                <a:solidFill>
                  <a:srgbClr val="0070C0"/>
                </a:solidFill>
                <a:latin typeface="Calibri"/>
                <a:ea typeface="Times New Roman"/>
                <a:cs typeface="Calibri"/>
              </a:rPr>
              <a:t>Δυνατότητα </a:t>
            </a:r>
            <a:r>
              <a:rPr lang="el-GR" dirty="0">
                <a:solidFill>
                  <a:srgbClr val="0070C0"/>
                </a:solidFill>
                <a:latin typeface="Calibri"/>
                <a:ea typeface="Times New Roman"/>
                <a:cs typeface="Calibri"/>
              </a:rPr>
              <a:t>επικοινωνίας, αλληλεπίδρασης και ανατροφοδότησης έτσι ώστε η σχολική τάξη να μεταβάλλεται σταδιακά σε κοινότητα </a:t>
            </a:r>
            <a:r>
              <a:rPr lang="el-GR" dirty="0" smtClean="0">
                <a:solidFill>
                  <a:srgbClr val="0070C0"/>
                </a:solidFill>
                <a:latin typeface="Calibri"/>
                <a:ea typeface="Times New Roman"/>
                <a:cs typeface="Calibri"/>
              </a:rPr>
              <a:t>μάθησης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el-GR" dirty="0" smtClean="0">
                <a:solidFill>
                  <a:srgbClr val="0070C0"/>
                </a:solidFill>
                <a:latin typeface="Calibri"/>
                <a:ea typeface="Times New Roman"/>
              </a:rPr>
              <a:t>Καθοριστικός ο  ρόλος </a:t>
            </a:r>
            <a:r>
              <a:rPr lang="el-GR" dirty="0">
                <a:solidFill>
                  <a:srgbClr val="0070C0"/>
                </a:solidFill>
                <a:latin typeface="Calibri"/>
                <a:ea typeface="Times New Roman"/>
              </a:rPr>
              <a:t>του εκπαιδευτικού στον τρόπο που θα εντάξει το εργαλείο στη σχολική </a:t>
            </a:r>
            <a:r>
              <a:rPr lang="el-GR" dirty="0" smtClean="0">
                <a:solidFill>
                  <a:srgbClr val="0070C0"/>
                </a:solidFill>
                <a:latin typeface="Calibri"/>
                <a:ea typeface="Times New Roman"/>
              </a:rPr>
              <a:t>ζωή: η υποκείμενη </a:t>
            </a:r>
            <a:r>
              <a:rPr lang="el-GR" dirty="0">
                <a:solidFill>
                  <a:srgbClr val="0070C0"/>
                </a:solidFill>
                <a:latin typeface="Calibri"/>
                <a:ea typeface="Times New Roman"/>
              </a:rPr>
              <a:t>παιδαγωγική θεωρία του εκπαιδευτικού </a:t>
            </a:r>
            <a:r>
              <a:rPr lang="el-GR" dirty="0" smtClean="0">
                <a:solidFill>
                  <a:srgbClr val="0070C0"/>
                </a:solidFill>
                <a:latin typeface="Calibri"/>
                <a:ea typeface="Times New Roman"/>
              </a:rPr>
              <a:t>θα </a:t>
            </a:r>
            <a:r>
              <a:rPr lang="el-GR" dirty="0">
                <a:solidFill>
                  <a:srgbClr val="0070C0"/>
                </a:solidFill>
                <a:latin typeface="Calibri"/>
                <a:ea typeface="Times New Roman"/>
              </a:rPr>
              <a:t>προσανατολίσει </a:t>
            </a:r>
            <a:r>
              <a:rPr lang="el-GR" dirty="0" smtClean="0">
                <a:solidFill>
                  <a:srgbClr val="0070C0"/>
                </a:solidFill>
                <a:latin typeface="Calibri"/>
                <a:ea typeface="Times New Roman"/>
              </a:rPr>
              <a:t>σε </a:t>
            </a:r>
            <a:r>
              <a:rPr lang="el-GR" dirty="0">
                <a:solidFill>
                  <a:srgbClr val="0070C0"/>
                </a:solidFill>
                <a:latin typeface="Calibri"/>
                <a:ea typeface="Times New Roman"/>
              </a:rPr>
              <a:t>περισσότερο συμμετοχικές διδακτικές πρακτικές που ενισχύουν τη σταδιακή χειραφέτηση του </a:t>
            </a:r>
            <a:r>
              <a:rPr lang="el-GR" dirty="0" smtClean="0">
                <a:solidFill>
                  <a:srgbClr val="0070C0"/>
                </a:solidFill>
                <a:latin typeface="Calibri"/>
                <a:ea typeface="Times New Roman"/>
              </a:rPr>
              <a:t>μαθητή/</a:t>
            </a:r>
            <a:r>
              <a:rPr lang="el-GR" dirty="0" err="1" smtClean="0">
                <a:solidFill>
                  <a:srgbClr val="0070C0"/>
                </a:solidFill>
                <a:latin typeface="Calibri"/>
                <a:ea typeface="Times New Roman"/>
              </a:rPr>
              <a:t>τριας</a:t>
            </a:r>
            <a:r>
              <a:rPr lang="el-GR" dirty="0" smtClean="0">
                <a:solidFill>
                  <a:srgbClr val="0070C0"/>
                </a:solidFill>
                <a:latin typeface="Calibri"/>
                <a:ea typeface="Times New Roman"/>
              </a:rPr>
              <a:t>.</a:t>
            </a:r>
            <a:endParaRPr lang="el-GR" dirty="0">
              <a:solidFill>
                <a:srgbClr val="0070C0"/>
              </a:solidFill>
              <a:latin typeface="Calibri"/>
              <a:ea typeface="Calibri"/>
              <a:cs typeface="Times New Roman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73942033"/>
      </p:ext>
    </p:extLst>
  </p:cSld>
  <p:clrMapOvr>
    <a:masterClrMapping/>
  </p:clrMapOvr>
  <p:transition spd="slow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845840"/>
          </a:xfrm>
        </p:spPr>
        <p:txBody>
          <a:bodyPr>
            <a:normAutofit fontScale="9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l-GR" b="1" dirty="0" smtClean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el-GR" b="1" dirty="0" smtClean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</a:br>
            <a:r>
              <a:rPr lang="el-GR" sz="3100" b="1" dirty="0" smtClean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ΒΙΒΛΙΟΓΡΑΦΙΑ</a:t>
            </a:r>
            <a:r>
              <a:rPr lang="el-GR" dirty="0">
                <a:latin typeface="Calibri"/>
                <a:ea typeface="Calibri"/>
                <a:cs typeface="Times New Roman"/>
              </a:rPr>
              <a:t/>
            </a:r>
            <a:br>
              <a:rPr lang="el-GR" dirty="0">
                <a:latin typeface="Calibri"/>
                <a:ea typeface="Calibri"/>
                <a:cs typeface="Times New Roman"/>
              </a:rPr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5616624"/>
          </a:xfrm>
        </p:spPr>
        <p:txBody>
          <a:bodyPr numCol="1">
            <a:normAutofit fontScale="25000" lnSpcReduction="20000"/>
          </a:bodyPr>
          <a:lstStyle/>
          <a:p>
            <a:pPr marL="152400" indent="-152400" algn="just">
              <a:lnSpc>
                <a:spcPct val="120000"/>
              </a:lnSpc>
              <a:spcAft>
                <a:spcPts val="1000"/>
              </a:spcAft>
            </a:pPr>
            <a:r>
              <a:rPr lang="en-US" sz="4800" dirty="0" err="1">
                <a:solidFill>
                  <a:srgbClr val="0070C0"/>
                </a:solidFill>
                <a:latin typeface="Calibri"/>
                <a:ea typeface="Times New Roman"/>
                <a:cs typeface="Times New Roman"/>
              </a:rPr>
              <a:t>Baynham</a:t>
            </a:r>
            <a:r>
              <a:rPr lang="el-GR" sz="4800" dirty="0">
                <a:solidFill>
                  <a:srgbClr val="0070C0"/>
                </a:solidFill>
                <a:latin typeface="Calibri"/>
                <a:ea typeface="Times New Roman"/>
                <a:cs typeface="Times New Roman"/>
              </a:rPr>
              <a:t>, Μ. (2002). </a:t>
            </a:r>
            <a:r>
              <a:rPr lang="el-GR" sz="4800" i="1" dirty="0">
                <a:solidFill>
                  <a:srgbClr val="0070C0"/>
                </a:solidFill>
                <a:latin typeface="Calibri"/>
                <a:ea typeface="Times New Roman"/>
                <a:cs typeface="Times New Roman"/>
              </a:rPr>
              <a:t>Πρακτικές </a:t>
            </a:r>
            <a:r>
              <a:rPr lang="el-GR" sz="4800" i="1" dirty="0" err="1">
                <a:solidFill>
                  <a:srgbClr val="0070C0"/>
                </a:solidFill>
                <a:latin typeface="Calibri"/>
                <a:ea typeface="Times New Roman"/>
                <a:cs typeface="Times New Roman"/>
              </a:rPr>
              <a:t>γραμματισμού</a:t>
            </a:r>
            <a:r>
              <a:rPr lang="el-GR" sz="4800" dirty="0">
                <a:solidFill>
                  <a:srgbClr val="0070C0"/>
                </a:solidFill>
                <a:latin typeface="Calibri"/>
                <a:ea typeface="Times New Roman"/>
                <a:cs typeface="Times New Roman"/>
              </a:rPr>
              <a:t>. Μτφ </a:t>
            </a:r>
            <a:r>
              <a:rPr lang="el-GR" sz="4800" dirty="0" err="1">
                <a:solidFill>
                  <a:srgbClr val="0070C0"/>
                </a:solidFill>
                <a:latin typeface="Calibri"/>
                <a:ea typeface="Times New Roman"/>
                <a:cs typeface="Times New Roman"/>
              </a:rPr>
              <a:t>Αραποπούλου</a:t>
            </a:r>
            <a:r>
              <a:rPr lang="el-GR" sz="4800" dirty="0">
                <a:solidFill>
                  <a:srgbClr val="0070C0"/>
                </a:solidFill>
                <a:latin typeface="Calibri"/>
                <a:ea typeface="Times New Roman"/>
                <a:cs typeface="Times New Roman"/>
              </a:rPr>
              <a:t> Μ. Αθήνα: Μεταίχμιο.</a:t>
            </a:r>
            <a:endParaRPr lang="el-GR" sz="4800" dirty="0">
              <a:solidFill>
                <a:srgbClr val="0070C0"/>
              </a:solidFill>
              <a:latin typeface="Calibri"/>
              <a:ea typeface="Calibri"/>
              <a:cs typeface="Times New Roman"/>
            </a:endParaRPr>
          </a:p>
          <a:p>
            <a:pPr marL="180340" indent="-180340" algn="just">
              <a:lnSpc>
                <a:spcPct val="120000"/>
              </a:lnSpc>
              <a:spcAft>
                <a:spcPts val="1000"/>
              </a:spcAft>
            </a:pPr>
            <a:r>
              <a:rPr lang="en-GB" sz="4800" dirty="0">
                <a:solidFill>
                  <a:srgbClr val="0070C0"/>
                </a:solidFill>
                <a:latin typeface="Calibri"/>
                <a:ea typeface="Times New Roman"/>
                <a:cs typeface="Times New Roman"/>
              </a:rPr>
              <a:t>Bold, M. (2006).  Use of Wikis in Graduate Course Work. </a:t>
            </a:r>
            <a:r>
              <a:rPr lang="en-GB" sz="4800" i="1" dirty="0">
                <a:solidFill>
                  <a:srgbClr val="0070C0"/>
                </a:solidFill>
                <a:latin typeface="Calibri"/>
                <a:ea typeface="Times New Roman"/>
                <a:cs typeface="Times New Roman"/>
              </a:rPr>
              <a:t>Journal  of  Interactive Learning Research</a:t>
            </a:r>
            <a:r>
              <a:rPr lang="en-GB" sz="4800" dirty="0">
                <a:solidFill>
                  <a:srgbClr val="0070C0"/>
                </a:solidFill>
                <a:latin typeface="Calibri"/>
                <a:ea typeface="Times New Roman"/>
                <a:cs typeface="Times New Roman"/>
              </a:rPr>
              <a:t>, </a:t>
            </a:r>
            <a:r>
              <a:rPr lang="en-GB" sz="4800" i="1" dirty="0">
                <a:solidFill>
                  <a:srgbClr val="0070C0"/>
                </a:solidFill>
                <a:latin typeface="Calibri"/>
                <a:ea typeface="Times New Roman"/>
                <a:cs typeface="Times New Roman"/>
              </a:rPr>
              <a:t>17 </a:t>
            </a:r>
            <a:r>
              <a:rPr lang="en-GB" sz="4800" dirty="0">
                <a:solidFill>
                  <a:srgbClr val="0070C0"/>
                </a:solidFill>
                <a:latin typeface="Calibri"/>
                <a:ea typeface="Times New Roman"/>
                <a:cs typeface="Times New Roman"/>
              </a:rPr>
              <a:t>(1), </a:t>
            </a:r>
            <a:r>
              <a:rPr lang="en-US" sz="4800" dirty="0">
                <a:solidFill>
                  <a:srgbClr val="0070C0"/>
                </a:solidFill>
                <a:latin typeface="Calibri"/>
                <a:ea typeface="Times New Roman"/>
                <a:cs typeface="Times New Roman"/>
              </a:rPr>
              <a:t>   </a:t>
            </a:r>
            <a:r>
              <a:rPr lang="en-GB" sz="4800" dirty="0">
                <a:solidFill>
                  <a:srgbClr val="0070C0"/>
                </a:solidFill>
                <a:latin typeface="Calibri"/>
                <a:ea typeface="Times New Roman"/>
                <a:cs typeface="Times New Roman"/>
              </a:rPr>
              <a:t>5-14.</a:t>
            </a:r>
            <a:endParaRPr lang="el-GR" sz="4800" dirty="0">
              <a:solidFill>
                <a:srgbClr val="0070C0"/>
              </a:solidFill>
              <a:latin typeface="Calibri"/>
              <a:ea typeface="Calibri"/>
              <a:cs typeface="Times New Roman"/>
            </a:endParaRPr>
          </a:p>
          <a:p>
            <a:pPr marL="180340" indent="-180340" algn="just">
              <a:lnSpc>
                <a:spcPct val="120000"/>
              </a:lnSpc>
              <a:spcAft>
                <a:spcPts val="1000"/>
              </a:spcAft>
            </a:pPr>
            <a:r>
              <a:rPr lang="en-US" sz="4800" dirty="0" err="1">
                <a:solidFill>
                  <a:srgbClr val="0070C0"/>
                </a:solidFill>
                <a:latin typeface="Calibri"/>
                <a:ea typeface="Times New Roman"/>
                <a:cs typeface="Times New Roman"/>
              </a:rPr>
              <a:t>Bruns</a:t>
            </a:r>
            <a:r>
              <a:rPr lang="en-US" sz="4800" dirty="0">
                <a:solidFill>
                  <a:srgbClr val="0070C0"/>
                </a:solidFill>
                <a:latin typeface="Calibri"/>
                <a:ea typeface="Times New Roman"/>
                <a:cs typeface="Times New Roman"/>
              </a:rPr>
              <a:t>, A</a:t>
            </a:r>
            <a:r>
              <a:rPr lang="en-GB" sz="4800" dirty="0">
                <a:solidFill>
                  <a:srgbClr val="0070C0"/>
                </a:solidFill>
                <a:latin typeface="Calibri"/>
                <a:ea typeface="Times New Roman"/>
                <a:cs typeface="Times New Roman"/>
              </a:rPr>
              <a:t>.</a:t>
            </a:r>
            <a:r>
              <a:rPr lang="en-US" sz="4800" dirty="0">
                <a:solidFill>
                  <a:srgbClr val="0070C0"/>
                </a:solidFill>
                <a:latin typeface="Calibri"/>
                <a:ea typeface="Times New Roman"/>
                <a:cs typeface="Times New Roman"/>
              </a:rPr>
              <a:t> &amp; Humphreys, S. (2007). </a:t>
            </a:r>
            <a:r>
              <a:rPr lang="en-GB" sz="4800" dirty="0">
                <a:solidFill>
                  <a:srgbClr val="0070C0"/>
                </a:solidFill>
                <a:latin typeface="Calibri"/>
                <a:ea typeface="Times New Roman"/>
                <a:cs typeface="Times New Roman"/>
              </a:rPr>
              <a:t>Building Collaborative Capacities in Learners. The </a:t>
            </a:r>
            <a:r>
              <a:rPr lang="en-GB" sz="4800" i="1" dirty="0">
                <a:solidFill>
                  <a:srgbClr val="0070C0"/>
                </a:solidFill>
                <a:latin typeface="Calibri"/>
                <a:ea typeface="Times New Roman"/>
                <a:cs typeface="Times New Roman"/>
              </a:rPr>
              <a:t>M/</a:t>
            </a:r>
            <a:r>
              <a:rPr lang="en-GB" sz="4800" i="1" dirty="0" err="1">
                <a:solidFill>
                  <a:srgbClr val="0070C0"/>
                </a:solidFill>
                <a:latin typeface="Calibri"/>
                <a:ea typeface="Times New Roman"/>
                <a:cs typeface="Times New Roman"/>
              </a:rPr>
              <a:t>cyclopedia</a:t>
            </a:r>
            <a:r>
              <a:rPr lang="en-GB" sz="4800" i="1" dirty="0">
                <a:solidFill>
                  <a:srgbClr val="0070C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GB" sz="4800" dirty="0">
                <a:solidFill>
                  <a:srgbClr val="0070C0"/>
                </a:solidFill>
                <a:latin typeface="Calibri"/>
                <a:ea typeface="Times New Roman"/>
                <a:cs typeface="Times New Roman"/>
              </a:rPr>
              <a:t>Project Revisited. </a:t>
            </a:r>
            <a:r>
              <a:rPr lang="en-US" sz="4800" dirty="0" err="1">
                <a:solidFill>
                  <a:srgbClr val="0070C0"/>
                </a:solidFill>
                <a:latin typeface="Calibri"/>
                <a:ea typeface="Times New Roman"/>
                <a:cs typeface="Times New Roman"/>
              </a:rPr>
              <a:t>Ιστοχώρος</a:t>
            </a:r>
            <a:r>
              <a:rPr lang="en-US" sz="4800" dirty="0">
                <a:solidFill>
                  <a:srgbClr val="0070C0"/>
                </a:solidFill>
                <a:latin typeface="Calibri"/>
                <a:ea typeface="Times New Roman"/>
                <a:cs typeface="Times New Roman"/>
              </a:rPr>
              <a:t>: </a:t>
            </a:r>
            <a:r>
              <a:rPr lang="en-US" sz="4800" u="sng" dirty="0">
                <a:solidFill>
                  <a:srgbClr val="0070C0"/>
                </a:solidFill>
                <a:latin typeface="Calibri"/>
                <a:ea typeface="Times New Roman"/>
                <a:cs typeface="Times New Roman"/>
                <a:hlinkClick r:id="rId2"/>
              </a:rPr>
              <a:t>http://www.wikisym.org/ws2007/proceedings.html</a:t>
            </a:r>
            <a:r>
              <a:rPr lang="en-US" sz="4800" dirty="0">
                <a:solidFill>
                  <a:srgbClr val="0070C0"/>
                </a:solidFill>
                <a:latin typeface="Calibri"/>
                <a:ea typeface="Times New Roman"/>
                <a:cs typeface="Times New Roman"/>
              </a:rPr>
              <a:t>.</a:t>
            </a:r>
            <a:endParaRPr lang="el-GR" sz="4800" dirty="0">
              <a:solidFill>
                <a:srgbClr val="0070C0"/>
              </a:solidFill>
              <a:latin typeface="Calibri"/>
              <a:ea typeface="Calibri"/>
              <a:cs typeface="Times New Roman"/>
            </a:endParaRPr>
          </a:p>
          <a:p>
            <a:pPr marL="180340" indent="-180340" algn="just">
              <a:lnSpc>
                <a:spcPct val="120000"/>
              </a:lnSpc>
              <a:spcAft>
                <a:spcPts val="1000"/>
              </a:spcAft>
            </a:pPr>
            <a:r>
              <a:rPr lang="en-GB" sz="4800" dirty="0">
                <a:solidFill>
                  <a:srgbClr val="0070C0"/>
                </a:solidFill>
                <a:latin typeface="Calibri"/>
                <a:ea typeface="Times New Roman"/>
                <a:cs typeface="Times New Roman"/>
              </a:rPr>
              <a:t>Collis, B.</a:t>
            </a:r>
            <a:r>
              <a:rPr lang="en-US" sz="4800" dirty="0">
                <a:solidFill>
                  <a:srgbClr val="0070C0"/>
                </a:solidFill>
                <a:latin typeface="Calibri"/>
                <a:ea typeface="Times New Roman"/>
                <a:cs typeface="Times New Roman"/>
              </a:rPr>
              <a:t>,</a:t>
            </a:r>
            <a:r>
              <a:rPr lang="en-GB" sz="4800" dirty="0">
                <a:solidFill>
                  <a:srgbClr val="0070C0"/>
                </a:solidFill>
                <a:latin typeface="Calibri"/>
                <a:ea typeface="Times New Roman"/>
                <a:cs typeface="Times New Roman"/>
              </a:rPr>
              <a:t> &amp; </a:t>
            </a:r>
            <a:r>
              <a:rPr lang="en-GB" sz="4800" dirty="0" err="1">
                <a:solidFill>
                  <a:srgbClr val="0070C0"/>
                </a:solidFill>
                <a:latin typeface="Calibri"/>
                <a:ea typeface="Times New Roman"/>
                <a:cs typeface="Times New Roman"/>
              </a:rPr>
              <a:t>Moonen</a:t>
            </a:r>
            <a:r>
              <a:rPr lang="en-GB" sz="4800" dirty="0">
                <a:solidFill>
                  <a:srgbClr val="0070C0"/>
                </a:solidFill>
                <a:latin typeface="Calibri"/>
                <a:ea typeface="Times New Roman"/>
                <a:cs typeface="Times New Roman"/>
              </a:rPr>
              <a:t>, J. (2005). </a:t>
            </a:r>
            <a:r>
              <a:rPr lang="en-GB" sz="4800" i="1" dirty="0">
                <a:solidFill>
                  <a:srgbClr val="0070C0"/>
                </a:solidFill>
                <a:latin typeface="Calibri"/>
                <a:ea typeface="Times New Roman"/>
                <a:cs typeface="Times New Roman"/>
              </a:rPr>
              <a:t>An On-Going Journey: Technology as a Learning Workbench</a:t>
            </a:r>
            <a:r>
              <a:rPr lang="en-GB" sz="4800" dirty="0">
                <a:solidFill>
                  <a:srgbClr val="0070C0"/>
                </a:solidFill>
                <a:latin typeface="Calibri"/>
                <a:ea typeface="Times New Roman"/>
                <a:cs typeface="Times New Roman"/>
              </a:rPr>
              <a:t>. University of </a:t>
            </a:r>
            <a:r>
              <a:rPr lang="en-GB" sz="4800" dirty="0" err="1">
                <a:solidFill>
                  <a:srgbClr val="0070C0"/>
                </a:solidFill>
                <a:latin typeface="Calibri"/>
                <a:ea typeface="Times New Roman"/>
                <a:cs typeface="Times New Roman"/>
              </a:rPr>
              <a:t>Twente</a:t>
            </a:r>
            <a:r>
              <a:rPr lang="en-GB" sz="4800" dirty="0">
                <a:solidFill>
                  <a:srgbClr val="0070C0"/>
                </a:solidFill>
                <a:latin typeface="Calibri"/>
                <a:ea typeface="Times New Roman"/>
                <a:cs typeface="Times New Roman"/>
              </a:rPr>
              <a:t>, </a:t>
            </a:r>
            <a:r>
              <a:rPr lang="en-GB" sz="4800" dirty="0" err="1">
                <a:solidFill>
                  <a:srgbClr val="0070C0"/>
                </a:solidFill>
                <a:latin typeface="Calibri"/>
                <a:ea typeface="Times New Roman"/>
                <a:cs typeface="Times New Roman"/>
              </a:rPr>
              <a:t>Enschede</a:t>
            </a:r>
            <a:r>
              <a:rPr lang="en-GB" sz="4800" dirty="0">
                <a:solidFill>
                  <a:srgbClr val="0070C0"/>
                </a:solidFill>
                <a:latin typeface="Calibri"/>
                <a:ea typeface="Times New Roman"/>
                <a:cs typeface="Times New Roman"/>
              </a:rPr>
              <a:t>, The Netherlands</a:t>
            </a:r>
            <a:endParaRPr lang="el-GR" sz="4800" dirty="0">
              <a:solidFill>
                <a:srgbClr val="0070C0"/>
              </a:solidFill>
              <a:latin typeface="Calibri"/>
              <a:ea typeface="Calibri"/>
              <a:cs typeface="Times New Roman"/>
            </a:endParaRPr>
          </a:p>
          <a:p>
            <a:pPr marL="228600" indent="-228600" algn="just">
              <a:lnSpc>
                <a:spcPct val="120000"/>
              </a:lnSpc>
              <a:spcAft>
                <a:spcPts val="0"/>
              </a:spcAft>
            </a:pPr>
            <a:r>
              <a:rPr lang="en-GB" sz="4800" dirty="0" smtClean="0">
                <a:solidFill>
                  <a:srgbClr val="0070C0"/>
                </a:solidFill>
                <a:latin typeface="Calibri"/>
                <a:ea typeface="Times New Roman"/>
                <a:cs typeface="Times New Roman"/>
              </a:rPr>
              <a:t>Lund</a:t>
            </a:r>
            <a:r>
              <a:rPr lang="en-GB" sz="4800" dirty="0">
                <a:solidFill>
                  <a:srgbClr val="0070C0"/>
                </a:solidFill>
                <a:latin typeface="Calibri"/>
                <a:ea typeface="Times New Roman"/>
                <a:cs typeface="Times New Roman"/>
              </a:rPr>
              <a:t>, A., &amp; </a:t>
            </a:r>
            <a:r>
              <a:rPr lang="en-GB" sz="4800" dirty="0" err="1">
                <a:solidFill>
                  <a:srgbClr val="0070C0"/>
                </a:solidFill>
                <a:latin typeface="Calibri"/>
                <a:ea typeface="Times New Roman"/>
                <a:cs typeface="Times New Roman"/>
              </a:rPr>
              <a:t>Smørdal</a:t>
            </a:r>
            <a:r>
              <a:rPr lang="en-GB" sz="4800" dirty="0">
                <a:solidFill>
                  <a:srgbClr val="0070C0"/>
                </a:solidFill>
                <a:latin typeface="Calibri"/>
                <a:ea typeface="Times New Roman"/>
                <a:cs typeface="Times New Roman"/>
              </a:rPr>
              <a:t>, O. (2006). Is There a Space for the Teacher in a WIKI? In </a:t>
            </a:r>
            <a:r>
              <a:rPr lang="en-GB" sz="4800" i="1" dirty="0">
                <a:solidFill>
                  <a:srgbClr val="0070C0"/>
                </a:solidFill>
                <a:latin typeface="Calibri"/>
                <a:ea typeface="Times New Roman"/>
                <a:cs typeface="Times New Roman"/>
              </a:rPr>
              <a:t>WikiSym’06</a:t>
            </a:r>
            <a:r>
              <a:rPr lang="en-GB" sz="4800" dirty="0">
                <a:solidFill>
                  <a:srgbClr val="0070C0"/>
                </a:solidFill>
                <a:latin typeface="Calibri"/>
                <a:ea typeface="Times New Roman"/>
                <a:cs typeface="Times New Roman"/>
              </a:rPr>
              <a:t>, (Odense, Denmark, 2006), ACM. </a:t>
            </a:r>
            <a:endParaRPr lang="el-GR" sz="4800" dirty="0">
              <a:solidFill>
                <a:srgbClr val="0070C0"/>
              </a:solidFill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el-GR" sz="4800" dirty="0">
              <a:solidFill>
                <a:srgbClr val="0070C0"/>
              </a:solidFill>
              <a:latin typeface="Calibri"/>
              <a:ea typeface="Calibri"/>
              <a:cs typeface="Times New Roman"/>
            </a:endParaRPr>
          </a:p>
          <a:p>
            <a:pPr marL="180340" indent="-180340" algn="just">
              <a:lnSpc>
                <a:spcPct val="120000"/>
              </a:lnSpc>
              <a:spcAft>
                <a:spcPts val="1000"/>
              </a:spcAft>
            </a:pPr>
            <a:r>
              <a:rPr lang="el-GR" sz="4800" dirty="0">
                <a:solidFill>
                  <a:srgbClr val="0070C0"/>
                </a:solidFill>
                <a:latin typeface="Calibri"/>
                <a:ea typeface="Times New Roman"/>
                <a:cs typeface="Times New Roman"/>
              </a:rPr>
              <a:t>Μπαλτά</a:t>
            </a:r>
            <a:r>
              <a:rPr lang="en-GB" sz="4800" dirty="0">
                <a:solidFill>
                  <a:srgbClr val="0070C0"/>
                </a:solidFill>
                <a:latin typeface="Calibri"/>
                <a:ea typeface="Times New Roman"/>
                <a:cs typeface="Times New Roman"/>
              </a:rPr>
              <a:t>, </a:t>
            </a:r>
            <a:r>
              <a:rPr lang="el-GR" sz="4800" dirty="0">
                <a:solidFill>
                  <a:srgbClr val="0070C0"/>
                </a:solidFill>
                <a:latin typeface="Calibri"/>
                <a:ea typeface="Times New Roman"/>
                <a:cs typeface="Times New Roman"/>
              </a:rPr>
              <a:t>Β</a:t>
            </a:r>
            <a:r>
              <a:rPr lang="en-GB" sz="4800" dirty="0">
                <a:solidFill>
                  <a:srgbClr val="0070C0"/>
                </a:solidFill>
                <a:latin typeface="Calibri"/>
                <a:ea typeface="Times New Roman"/>
                <a:cs typeface="Times New Roman"/>
              </a:rPr>
              <a:t>., </a:t>
            </a:r>
            <a:r>
              <a:rPr lang="el-GR" sz="4800" dirty="0" err="1">
                <a:solidFill>
                  <a:srgbClr val="0070C0"/>
                </a:solidFill>
                <a:latin typeface="Calibri"/>
                <a:ea typeface="Times New Roman"/>
                <a:cs typeface="Times New Roman"/>
              </a:rPr>
              <a:t>Νέζη</a:t>
            </a:r>
            <a:r>
              <a:rPr lang="en-GB" sz="4800" dirty="0">
                <a:solidFill>
                  <a:srgbClr val="0070C0"/>
                </a:solidFill>
                <a:latin typeface="Calibri"/>
                <a:ea typeface="Times New Roman"/>
                <a:cs typeface="Times New Roman"/>
              </a:rPr>
              <a:t>, </a:t>
            </a:r>
            <a:r>
              <a:rPr lang="el-GR" sz="4800" dirty="0">
                <a:solidFill>
                  <a:srgbClr val="0070C0"/>
                </a:solidFill>
                <a:latin typeface="Calibri"/>
                <a:ea typeface="Times New Roman"/>
                <a:cs typeface="Times New Roman"/>
              </a:rPr>
              <a:t>Μ</a:t>
            </a:r>
            <a:r>
              <a:rPr lang="en-GB" sz="4800" dirty="0">
                <a:solidFill>
                  <a:srgbClr val="0070C0"/>
                </a:solidFill>
                <a:latin typeface="Calibri"/>
                <a:ea typeface="Times New Roman"/>
                <a:cs typeface="Times New Roman"/>
              </a:rPr>
              <a:t>. &amp; </a:t>
            </a:r>
            <a:r>
              <a:rPr lang="el-GR" sz="4800" dirty="0" err="1">
                <a:solidFill>
                  <a:srgbClr val="0070C0"/>
                </a:solidFill>
                <a:latin typeface="Calibri"/>
                <a:ea typeface="Times New Roman"/>
                <a:cs typeface="Times New Roman"/>
              </a:rPr>
              <a:t>Σεφερλή</a:t>
            </a:r>
            <a:r>
              <a:rPr lang="en-GB" sz="4800" dirty="0">
                <a:solidFill>
                  <a:srgbClr val="0070C0"/>
                </a:solidFill>
                <a:latin typeface="Calibri"/>
                <a:ea typeface="Times New Roman"/>
                <a:cs typeface="Times New Roman"/>
              </a:rPr>
              <a:t>, </a:t>
            </a:r>
            <a:r>
              <a:rPr lang="el-GR" sz="4800" dirty="0">
                <a:solidFill>
                  <a:srgbClr val="0070C0"/>
                </a:solidFill>
                <a:latin typeface="Calibri"/>
                <a:ea typeface="Times New Roman"/>
                <a:cs typeface="Times New Roman"/>
              </a:rPr>
              <a:t>Ν</a:t>
            </a:r>
            <a:r>
              <a:rPr lang="en-GB" sz="4800" dirty="0">
                <a:solidFill>
                  <a:srgbClr val="0070C0"/>
                </a:solidFill>
                <a:latin typeface="Calibri"/>
                <a:ea typeface="Times New Roman"/>
                <a:cs typeface="Times New Roman"/>
              </a:rPr>
              <a:t>. (2009). </a:t>
            </a:r>
            <a:r>
              <a:rPr lang="el-GR" sz="4800" dirty="0">
                <a:solidFill>
                  <a:srgbClr val="0070C0"/>
                </a:solidFill>
                <a:latin typeface="Calibri"/>
                <a:ea typeface="Times New Roman"/>
                <a:cs typeface="Times New Roman"/>
              </a:rPr>
              <a:t>«Συνομιλώντας με τις φιγούρες του θεάτρου σκιών». Μία απόπειρα προσέγγισης παλαιότερων μορφών τέχνης με σύγχρονα διδακτικά μέσα: Η ανάπτυξη ενός </a:t>
            </a:r>
            <a:r>
              <a:rPr lang="en-US" sz="4800" dirty="0" err="1">
                <a:solidFill>
                  <a:srgbClr val="0070C0"/>
                </a:solidFill>
                <a:latin typeface="Calibri"/>
                <a:ea typeface="Times New Roman"/>
                <a:cs typeface="Times New Roman"/>
              </a:rPr>
              <a:t>webquest</a:t>
            </a:r>
            <a:r>
              <a:rPr lang="el-GR" sz="4800" dirty="0">
                <a:solidFill>
                  <a:srgbClr val="0070C0"/>
                </a:solidFill>
                <a:latin typeface="Calibri"/>
                <a:ea typeface="Times New Roman"/>
                <a:cs typeface="Times New Roman"/>
              </a:rPr>
              <a:t> για το θέατρο σκιών σε περιβάλλον </a:t>
            </a:r>
            <a:r>
              <a:rPr lang="en-US" sz="4800" dirty="0">
                <a:solidFill>
                  <a:srgbClr val="0070C0"/>
                </a:solidFill>
                <a:latin typeface="Calibri"/>
                <a:ea typeface="Times New Roman"/>
                <a:cs typeface="Times New Roman"/>
              </a:rPr>
              <a:t>wiki</a:t>
            </a:r>
            <a:r>
              <a:rPr lang="el-GR" sz="4800" dirty="0">
                <a:solidFill>
                  <a:srgbClr val="0070C0"/>
                </a:solidFill>
                <a:latin typeface="Calibri"/>
                <a:ea typeface="Times New Roman"/>
                <a:cs typeface="Times New Roman"/>
              </a:rPr>
              <a:t>, Ανακοίνωση στο 1</a:t>
            </a:r>
            <a:r>
              <a:rPr lang="el-GR" sz="4800" baseline="30000" dirty="0">
                <a:solidFill>
                  <a:srgbClr val="0070C0"/>
                </a:solidFill>
                <a:latin typeface="Calibri"/>
                <a:ea typeface="Times New Roman"/>
                <a:cs typeface="Times New Roman"/>
              </a:rPr>
              <a:t>ο</a:t>
            </a:r>
            <a:r>
              <a:rPr lang="el-GR" sz="4800" dirty="0">
                <a:solidFill>
                  <a:srgbClr val="0070C0"/>
                </a:solidFill>
                <a:latin typeface="Calibri"/>
                <a:ea typeface="Times New Roman"/>
                <a:cs typeface="Times New Roman"/>
              </a:rPr>
              <a:t> Εκπαιδευτικό Συνέδριο με θέμα «Ένταξη &amp; χρήση των Τεχνολογιών Πληροφορίας &amp; Επικοινωνιών στην Εκπαιδευτική Διαδικασία», ΕΤΠΕ - Πανεπιστήμιο Θεσσαλίας (</a:t>
            </a:r>
            <a:r>
              <a:rPr lang="el-GR" sz="4800" dirty="0" err="1">
                <a:solidFill>
                  <a:srgbClr val="0070C0"/>
                </a:solidFill>
                <a:latin typeface="Calibri"/>
                <a:ea typeface="Times New Roman"/>
                <a:cs typeface="Times New Roman"/>
              </a:rPr>
              <a:t>συνδιοργ</a:t>
            </a:r>
            <a:r>
              <a:rPr lang="el-GR" sz="4800" dirty="0">
                <a:solidFill>
                  <a:srgbClr val="0070C0"/>
                </a:solidFill>
                <a:latin typeface="Calibri"/>
                <a:ea typeface="Times New Roman"/>
                <a:cs typeface="Times New Roman"/>
              </a:rPr>
              <a:t>.), Βόλος: 24 - 26 / 4 / 2009. </a:t>
            </a:r>
            <a:endParaRPr lang="el-GR" sz="4800" dirty="0">
              <a:solidFill>
                <a:srgbClr val="0070C0"/>
              </a:solidFill>
              <a:latin typeface="Calibri"/>
              <a:ea typeface="Calibri"/>
              <a:cs typeface="Times New Roman"/>
            </a:endParaRPr>
          </a:p>
          <a:p>
            <a:pPr marL="180340" indent="-180340" algn="just">
              <a:lnSpc>
                <a:spcPct val="120000"/>
              </a:lnSpc>
              <a:spcAft>
                <a:spcPts val="1000"/>
              </a:spcAft>
            </a:pPr>
            <a:r>
              <a:rPr lang="el-GR" sz="4800" dirty="0" err="1">
                <a:solidFill>
                  <a:srgbClr val="0070C0"/>
                </a:solidFill>
                <a:latin typeface="Calibri"/>
                <a:ea typeface="Times New Roman"/>
                <a:cs typeface="Times New Roman"/>
              </a:rPr>
              <a:t>Νέζη</a:t>
            </a:r>
            <a:r>
              <a:rPr lang="el-GR" sz="4800" dirty="0">
                <a:solidFill>
                  <a:srgbClr val="0070C0"/>
                </a:solidFill>
                <a:latin typeface="Calibri"/>
                <a:ea typeface="Times New Roman"/>
                <a:cs typeface="Times New Roman"/>
              </a:rPr>
              <a:t>, Μ. (2010), «Εκπαιδευτικές εφαρμογές </a:t>
            </a:r>
            <a:r>
              <a:rPr lang="en-US" sz="4800" dirty="0">
                <a:solidFill>
                  <a:srgbClr val="0070C0"/>
                </a:solidFill>
                <a:latin typeface="Calibri"/>
                <a:ea typeface="Times New Roman"/>
                <a:cs typeface="Times New Roman"/>
              </a:rPr>
              <a:t>wiki</a:t>
            </a:r>
            <a:r>
              <a:rPr lang="el-GR" sz="4800" dirty="0">
                <a:solidFill>
                  <a:srgbClr val="0070C0"/>
                </a:solidFill>
                <a:latin typeface="Calibri"/>
                <a:ea typeface="Times New Roman"/>
                <a:cs typeface="Times New Roman"/>
              </a:rPr>
              <a:t>» στο Επιμορφωτικό υλικό για την επιμόρφωση των εκπαιδευτικών στα Κέντρα Στήριξης Επιμόρφωσης,</a:t>
            </a:r>
            <a:r>
              <a:rPr lang="el-GR" sz="4800" b="1" dirty="0">
                <a:solidFill>
                  <a:srgbClr val="0070C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l-GR" sz="4800" dirty="0">
                <a:solidFill>
                  <a:srgbClr val="0070C0"/>
                </a:solidFill>
                <a:latin typeface="Calibri"/>
                <a:ea typeface="Times New Roman"/>
                <a:cs typeface="Times New Roman"/>
              </a:rPr>
              <a:t>Τεύχος 3: Κλάδος ΠΕ02, ΙΤΥ, Πάτρα.</a:t>
            </a:r>
            <a:endParaRPr lang="el-GR" sz="4800" dirty="0">
              <a:solidFill>
                <a:srgbClr val="0070C0"/>
              </a:solidFill>
              <a:latin typeface="Calibri"/>
              <a:ea typeface="Calibri"/>
              <a:cs typeface="Times New Roman"/>
            </a:endParaRPr>
          </a:p>
          <a:p>
            <a:pPr marL="180340" indent="-180340" algn="just">
              <a:lnSpc>
                <a:spcPct val="120000"/>
              </a:lnSpc>
              <a:spcAft>
                <a:spcPts val="1000"/>
              </a:spcAft>
            </a:pPr>
            <a:r>
              <a:rPr lang="el-GR" sz="4800" dirty="0" err="1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Νέζη</a:t>
            </a:r>
            <a:r>
              <a:rPr lang="el-GR" sz="4800" dirty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, Μ., </a:t>
            </a:r>
            <a:r>
              <a:rPr lang="el-GR" sz="4800" dirty="0" err="1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Σεφερλή</a:t>
            </a:r>
            <a:r>
              <a:rPr lang="el-GR" sz="4800" dirty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, Ν. &amp; </a:t>
            </a:r>
            <a:r>
              <a:rPr lang="el-GR" sz="4800" dirty="0" err="1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Τσενόγλου</a:t>
            </a:r>
            <a:r>
              <a:rPr lang="el-GR" sz="4800" dirty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, Ε. (2009). «Για μια συντροφιά ανάμεσά μας»: Η αξιοποίηση του Διαδικτύου (</a:t>
            </a:r>
            <a:r>
              <a:rPr lang="en-US" sz="4800" dirty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Web</a:t>
            </a:r>
            <a:r>
              <a:rPr lang="el-GR" sz="4800" dirty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2.0) σε άτυπες μορφές </a:t>
            </a:r>
            <a:r>
              <a:rPr lang="el-GR" sz="4800" dirty="0" err="1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γραμματισμού</a:t>
            </a:r>
            <a:r>
              <a:rPr lang="el-GR" sz="4800" dirty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. Σχεδιασμός δικτύου αναγνώσεων σε περιβάλλον </a:t>
            </a:r>
            <a:r>
              <a:rPr lang="en-US" sz="4800" dirty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wiki</a:t>
            </a:r>
            <a:r>
              <a:rPr lang="el-GR" sz="4800" dirty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. Πρακτικά του 5</a:t>
            </a:r>
            <a:r>
              <a:rPr lang="el-GR" sz="4800" baseline="30000" dirty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ου</a:t>
            </a:r>
            <a:r>
              <a:rPr lang="el-GR" sz="4800" dirty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 Πανελληνίου Συνεδρίου των Εκπαιδευτικών για τις ΤΠΕ. </a:t>
            </a:r>
            <a:r>
              <a:rPr lang="en-GB" sz="4800" dirty="0" err="1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Σύρος</a:t>
            </a:r>
            <a:r>
              <a:rPr lang="en-GB" sz="4800" dirty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, 8-10/5/2009.</a:t>
            </a:r>
            <a:endParaRPr lang="el-GR" sz="4800" dirty="0">
              <a:solidFill>
                <a:srgbClr val="0070C0"/>
              </a:solidFill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l-GR" sz="4800" b="1" dirty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 </a:t>
            </a:r>
            <a:endParaRPr lang="el-GR" sz="4800" dirty="0">
              <a:solidFill>
                <a:srgbClr val="0070C0"/>
              </a:solidFill>
              <a:latin typeface="Calibri"/>
              <a:ea typeface="Calibri"/>
              <a:cs typeface="Times New Roman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587387"/>
      </p:ext>
    </p:extLst>
  </p:cSld>
  <p:clrMapOvr>
    <a:masterClrMapping/>
  </p:clrMapOvr>
  <p:transition spd="slow">
    <p:pull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στικό">
  <a:themeElements>
    <a:clrScheme name="Αστικό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Αστικό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Αστ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83</TotalTime>
  <Words>515</Words>
  <Application>Microsoft Office PowerPoint</Application>
  <PresentationFormat>Προβολή στην οθόνη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Αστικό</vt:lpstr>
      <vt:lpstr>Δημιουργώντας διαδικτυακές κοινότητες μάθησης μέσω wiki  </vt:lpstr>
      <vt:lpstr>http://syntrofia.pbworks.com  </vt:lpstr>
      <vt:lpstr>http://psifiakiparea.pbworks.com </vt:lpstr>
      <vt:lpstr> http://protoporoi1.pbworks.com http://eclass2011.pbworks.com </vt:lpstr>
      <vt:lpstr> Αποτελέσματα-Συμπεράσματα </vt:lpstr>
      <vt:lpstr>Αποτελέσματα-Συμπεράσματα </vt:lpstr>
      <vt:lpstr> ΒΙΒΛΙΟΓΡΑΦΙΑ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Δημιουργώντας διαδικτυακές κοινότητες μάθησης μέσω wiki</dc:title>
  <dc:creator>Παπακωνσταντίνου</dc:creator>
  <cp:lastModifiedBy>Παπακωνσταντίνου</cp:lastModifiedBy>
  <cp:revision>12</cp:revision>
  <dcterms:created xsi:type="dcterms:W3CDTF">2012-06-26T15:30:50Z</dcterms:created>
  <dcterms:modified xsi:type="dcterms:W3CDTF">2012-07-04T15:15:29Z</dcterms:modified>
</cp:coreProperties>
</file>