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D9B68D-D10C-4CFE-AF6D-2DD2C57F4A98}" type="datetimeFigureOut">
              <a:rPr lang="el-GR" smtClean="0"/>
              <a:t>29/6/2011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36520B-FBF4-440E-A710-ED6392CD448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175" y="1124744"/>
            <a:ext cx="3090863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Από το </a:t>
            </a:r>
            <a:r>
              <a:rPr lang="el-GR" dirty="0" err="1"/>
              <a:t>facebook</a:t>
            </a:r>
            <a:r>
              <a:rPr lang="el-GR" dirty="0"/>
              <a:t> στη σχολική επιθετικότητα: απόπειρες παραγωγής αυθεντικού μαθητικού λόγου σε περιβάλλον </a:t>
            </a:r>
            <a:r>
              <a:rPr lang="el-GR" dirty="0" err="1"/>
              <a:t>wiki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Μαρία </a:t>
            </a:r>
            <a:r>
              <a:rPr lang="el-GR" dirty="0" err="1" smtClean="0"/>
              <a:t>Νέζη</a:t>
            </a:r>
            <a:endParaRPr lang="el-GR" dirty="0" smtClean="0"/>
          </a:p>
          <a:p>
            <a:r>
              <a:rPr lang="en-US" dirty="0" smtClean="0"/>
              <a:t>PhD </a:t>
            </a:r>
            <a:r>
              <a:rPr lang="el-GR" dirty="0" smtClean="0"/>
              <a:t>στη Διδακτική</a:t>
            </a:r>
          </a:p>
          <a:p>
            <a:r>
              <a:rPr lang="el-GR" dirty="0" err="1" smtClean="0"/>
              <a:t>Επιμορφώτρια</a:t>
            </a:r>
            <a:r>
              <a:rPr lang="el-GR" dirty="0" smtClean="0"/>
              <a:t>  στη διδακτική αξιοποίηση των ΤΠΕ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5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….</a:t>
            </a:r>
            <a:r>
              <a:rPr lang="el-GR" dirty="0" smtClean="0"/>
              <a:t>στη </a:t>
            </a:r>
            <a:r>
              <a:rPr lang="el-GR" dirty="0"/>
              <a:t>σχολική </a:t>
            </a:r>
            <a:r>
              <a:rPr lang="el-GR" dirty="0" smtClean="0"/>
              <a:t>επιθετικότητα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Διεύρυνση της θεματολογίας της </a:t>
            </a:r>
            <a:r>
              <a:rPr lang="el-GR" b="1" dirty="0" smtClean="0"/>
              <a:t>4</a:t>
            </a:r>
            <a:r>
              <a:rPr lang="el-GR" b="1" baseline="30000" dirty="0" smtClean="0"/>
              <a:t>ης</a:t>
            </a:r>
            <a:r>
              <a:rPr lang="el-GR" b="1" dirty="0" smtClean="0"/>
              <a:t> ενότητας </a:t>
            </a:r>
            <a:r>
              <a:rPr lang="el-GR" dirty="0" smtClean="0"/>
              <a:t>του σχολικού εγχειριδίου με θέμα: </a:t>
            </a:r>
            <a:r>
              <a:rPr lang="el-GR" b="1" dirty="0" smtClean="0"/>
              <a:t>το σχολείο στο χρόνο.</a:t>
            </a:r>
            <a:endParaRPr lang="en-US" b="1" dirty="0" smtClean="0"/>
          </a:p>
          <a:p>
            <a:r>
              <a:rPr lang="el-GR" b="1" dirty="0" smtClean="0"/>
              <a:t>Άσκηση στον </a:t>
            </a:r>
            <a:r>
              <a:rPr lang="el-GR" b="1" dirty="0" err="1" smtClean="0"/>
              <a:t>επιχειρηματολογικό</a:t>
            </a:r>
            <a:r>
              <a:rPr lang="el-GR" b="1" dirty="0" smtClean="0"/>
              <a:t> λόγο, προφορικό και γραπτό.</a:t>
            </a:r>
          </a:p>
          <a:p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9604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Παραδείγματα εφηβικού λόγου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8407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Στρατηγικές διδασκαλίας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Αυθεντικά προβλήματα.</a:t>
            </a:r>
          </a:p>
          <a:p>
            <a:r>
              <a:rPr lang="el-GR" dirty="0" smtClean="0"/>
              <a:t>Αναζήτηση και επεξεργασία αυθεντικών κειμένων σε ομάδες των δυο-τεσσάρων</a:t>
            </a:r>
            <a:r>
              <a:rPr lang="en-US" dirty="0" smtClean="0"/>
              <a:t> </a:t>
            </a:r>
            <a:r>
              <a:rPr lang="el-GR" dirty="0" smtClean="0"/>
              <a:t>ατόμων.</a:t>
            </a:r>
          </a:p>
          <a:p>
            <a:r>
              <a:rPr lang="el-GR" dirty="0" smtClean="0"/>
              <a:t>Παραγωγή προφορικού λόγου: παιχνίδι ρόλων/ </a:t>
            </a:r>
            <a:r>
              <a:rPr lang="en-US" dirty="0" smtClean="0"/>
              <a:t>debate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l-GR" dirty="0" smtClean="0"/>
              <a:t>Παραγωγή γραπτού λόγου με τη μορφή σχολίου ή άρθρου στο </a:t>
            </a:r>
            <a:r>
              <a:rPr lang="en-US" dirty="0" smtClean="0"/>
              <a:t>wiki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Αναστοχασμός</a:t>
            </a:r>
            <a:r>
              <a:rPr lang="el-GR" dirty="0" smtClean="0"/>
              <a:t> στην ολομέλεια.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0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Ενεργοποίηση της συμμετοχής των μαθητών/τριών.</a:t>
            </a:r>
          </a:p>
          <a:p>
            <a:r>
              <a:rPr lang="el-GR" dirty="0" smtClean="0"/>
              <a:t>Οικοδόμηση της γνώσης για τον </a:t>
            </a:r>
            <a:r>
              <a:rPr lang="el-GR" dirty="0" err="1" smtClean="0"/>
              <a:t>επιχειρηματολογικό</a:t>
            </a:r>
            <a:r>
              <a:rPr lang="el-GR" dirty="0" smtClean="0"/>
              <a:t> λόγο σε αυθεντικές περιστάσεις επικοινωνίας.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l-GR" dirty="0" smtClean="0"/>
              <a:t>Ανάπτυξη </a:t>
            </a:r>
            <a:r>
              <a:rPr lang="el-GR" dirty="0" err="1" smtClean="0"/>
              <a:t>μεταγνωστικών</a:t>
            </a:r>
            <a:r>
              <a:rPr lang="el-GR" dirty="0" smtClean="0"/>
              <a:t> δεξιοτήτων.</a:t>
            </a:r>
          </a:p>
          <a:p>
            <a:r>
              <a:rPr lang="el-GR" dirty="0" smtClean="0"/>
              <a:t>Αλληλεπίδραση στη διαμόρφωση στάσεων στο πλαίσιο της κοινότητας.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0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Ενδεικτική 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FR" dirty="0" err="1"/>
              <a:t>Baynham</a:t>
            </a:r>
            <a:r>
              <a:rPr lang="fr-FR" dirty="0"/>
              <a:t>, </a:t>
            </a:r>
            <a:r>
              <a:rPr lang="el-GR" dirty="0"/>
              <a:t>Μ. (2002). Πρακτικές </a:t>
            </a:r>
            <a:r>
              <a:rPr lang="el-GR" dirty="0" err="1"/>
              <a:t>γραμματισμού</a:t>
            </a:r>
            <a:r>
              <a:rPr lang="el-GR" dirty="0"/>
              <a:t>. Μτφ Μ. </a:t>
            </a:r>
            <a:r>
              <a:rPr lang="el-GR" dirty="0" err="1"/>
              <a:t>Αραποπούλου</a:t>
            </a:r>
            <a:r>
              <a:rPr lang="el-GR" dirty="0"/>
              <a:t>. Αθήνα: Μεταίχμιο.</a:t>
            </a:r>
          </a:p>
          <a:p>
            <a:r>
              <a:rPr lang="fr-FR" dirty="0"/>
              <a:t>Bold, M. (2006).  Use   of wikis in  </a:t>
            </a:r>
            <a:r>
              <a:rPr lang="fr-FR" dirty="0" err="1"/>
              <a:t>graduate</a:t>
            </a:r>
            <a:r>
              <a:rPr lang="fr-FR" dirty="0"/>
              <a:t> course </a:t>
            </a:r>
            <a:r>
              <a:rPr lang="fr-FR" dirty="0" err="1"/>
              <a:t>work</a:t>
            </a:r>
            <a:r>
              <a:rPr lang="fr-FR" dirty="0"/>
              <a:t>. Journal  of  Interactive Learning </a:t>
            </a:r>
            <a:r>
              <a:rPr lang="fr-FR" dirty="0" err="1"/>
              <a:t>Research</a:t>
            </a:r>
            <a:r>
              <a:rPr lang="fr-FR" dirty="0"/>
              <a:t>, 17 (1),    5-14.</a:t>
            </a:r>
          </a:p>
          <a:p>
            <a:r>
              <a:rPr lang="fr-FR" dirty="0"/>
              <a:t>Bruns, A. &amp; </a:t>
            </a:r>
            <a:r>
              <a:rPr lang="fr-FR" dirty="0" err="1"/>
              <a:t>Humphreys</a:t>
            </a:r>
            <a:r>
              <a:rPr lang="fr-FR" dirty="0"/>
              <a:t>, S. (2007). Building collaborative </a:t>
            </a:r>
            <a:r>
              <a:rPr lang="fr-FR" dirty="0" err="1"/>
              <a:t>capacities</a:t>
            </a:r>
            <a:r>
              <a:rPr lang="fr-FR" dirty="0"/>
              <a:t> in </a:t>
            </a:r>
            <a:r>
              <a:rPr lang="fr-FR" dirty="0" err="1"/>
              <a:t>learners</a:t>
            </a:r>
            <a:r>
              <a:rPr lang="fr-FR" dirty="0"/>
              <a:t>. The m/</a:t>
            </a:r>
            <a:r>
              <a:rPr lang="fr-FR" dirty="0" err="1"/>
              <a:t>cyclopedia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revisited</a:t>
            </a:r>
            <a:r>
              <a:rPr lang="fr-FR" dirty="0"/>
              <a:t>. </a:t>
            </a:r>
            <a:r>
              <a:rPr lang="el-GR" dirty="0" err="1"/>
              <a:t>Ιστοχώρος</a:t>
            </a:r>
            <a:r>
              <a:rPr lang="el-GR" dirty="0"/>
              <a:t>: </a:t>
            </a:r>
            <a:r>
              <a:rPr lang="fr-FR" dirty="0"/>
              <a:t>http://www.wikisym.org/ws2007/proceedings.html</a:t>
            </a:r>
          </a:p>
          <a:p>
            <a:r>
              <a:rPr lang="en-US" dirty="0"/>
              <a:t>Dreyer, C. &amp; </a:t>
            </a:r>
            <a:r>
              <a:rPr lang="en-US" dirty="0" err="1"/>
              <a:t>Nel</a:t>
            </a:r>
            <a:r>
              <a:rPr lang="en-US" dirty="0"/>
              <a:t>, Ch. (2003). Teaching reading strategies and reading comprehension within a technology-enhanced learning environment. System, 31(3), 349-365. </a:t>
            </a:r>
          </a:p>
          <a:p>
            <a:r>
              <a:rPr lang="en-US" dirty="0"/>
              <a:t>Forte, A., &amp; </a:t>
            </a:r>
            <a:r>
              <a:rPr lang="en-US" dirty="0" err="1"/>
              <a:t>Bruckman</a:t>
            </a:r>
            <a:r>
              <a:rPr lang="en-US" dirty="0"/>
              <a:t>, A. (2006). From </a:t>
            </a:r>
            <a:r>
              <a:rPr lang="en-US" dirty="0" err="1"/>
              <a:t>wikipedia</a:t>
            </a:r>
            <a:r>
              <a:rPr lang="en-US" dirty="0"/>
              <a:t> to the classroom: Exploring online publication and learning. In International Conference of Learning Sciences ICLS. </a:t>
            </a:r>
          </a:p>
          <a:p>
            <a:r>
              <a:rPr lang="en-US" dirty="0" err="1"/>
              <a:t>Pallincsar</a:t>
            </a:r>
            <a:r>
              <a:rPr lang="en-US" dirty="0"/>
              <a:t>, A. (1998). Social constructivist perspectives on teaching and learning. Annual Review Psychology, 49,345-375.</a:t>
            </a:r>
          </a:p>
          <a:p>
            <a:r>
              <a:rPr lang="en-US" dirty="0" err="1"/>
              <a:t>Xu</a:t>
            </a:r>
            <a:r>
              <a:rPr lang="en-US" dirty="0"/>
              <a:t>, L. (2007). Project the wiki way: using wiki for computer science course project management. Journal of Computing Sciences in Colleges, 22 (6), 109-116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 err="1"/>
              <a:t>Καΐρης</a:t>
            </a:r>
            <a:r>
              <a:rPr lang="el-GR" dirty="0"/>
              <a:t> Α, </a:t>
            </a:r>
            <a:r>
              <a:rPr lang="el-GR" dirty="0" err="1"/>
              <a:t>Καμαρούδη</a:t>
            </a:r>
            <a:r>
              <a:rPr lang="el-GR" dirty="0"/>
              <a:t> Θ, </a:t>
            </a:r>
            <a:r>
              <a:rPr lang="el-GR" dirty="0" err="1"/>
              <a:t>Λαλιώτου</a:t>
            </a:r>
            <a:r>
              <a:rPr lang="el-GR" dirty="0"/>
              <a:t> Ε, </a:t>
            </a:r>
            <a:r>
              <a:rPr lang="el-GR" dirty="0" err="1"/>
              <a:t>Λαμπρινίδης</a:t>
            </a:r>
            <a:r>
              <a:rPr lang="el-GR" dirty="0"/>
              <a:t> Δ, </a:t>
            </a:r>
            <a:r>
              <a:rPr lang="el-GR" dirty="0" err="1"/>
              <a:t>Νέζη</a:t>
            </a:r>
            <a:r>
              <a:rPr lang="el-GR" dirty="0"/>
              <a:t> Μ, Παππά Ε, Τριαντοπούλου Θ, </a:t>
            </a:r>
            <a:r>
              <a:rPr lang="el-GR" dirty="0" err="1"/>
              <a:t>Τρίμη</a:t>
            </a:r>
            <a:r>
              <a:rPr lang="el-GR" dirty="0"/>
              <a:t>-</a:t>
            </a:r>
            <a:r>
              <a:rPr lang="el-GR" dirty="0" err="1"/>
              <a:t>Κύρου</a:t>
            </a:r>
            <a:r>
              <a:rPr lang="el-GR" dirty="0"/>
              <a:t> Α</a:t>
            </a:r>
            <a:r>
              <a:rPr lang="el-GR" dirty="0" smtClean="0"/>
              <a:t>. </a:t>
            </a:r>
            <a:r>
              <a:rPr lang="el-GR" dirty="0"/>
              <a:t>(2009) Καινοτόμες δραστηριότητες με την αξιοποίηση του Web2.0.</a:t>
            </a:r>
          </a:p>
          <a:p>
            <a:r>
              <a:rPr lang="el-GR" dirty="0"/>
              <a:t>Μαθητικό περιοδικό σε περιβάλλον </a:t>
            </a:r>
            <a:r>
              <a:rPr lang="el-GR" dirty="0" err="1"/>
              <a:t>wiki</a:t>
            </a:r>
            <a:r>
              <a:rPr lang="el-GR" dirty="0" smtClean="0"/>
              <a:t>. </a:t>
            </a:r>
            <a:r>
              <a:rPr lang="el-GR" dirty="0"/>
              <a:t>Στα Πρακτικά του 5ου Πανελληνίου Συνεδρίου των Εκπαιδευτικών για τις ΤΠΕ. Σύρος, 8-10/5/2009.</a:t>
            </a:r>
          </a:p>
          <a:p>
            <a:r>
              <a:rPr lang="el-GR" dirty="0" err="1" smtClean="0"/>
              <a:t>Κουτσογιάννης</a:t>
            </a:r>
            <a:r>
              <a:rPr lang="el-GR" dirty="0"/>
              <a:t>, Δ. (2007β) Τεχνολογίες της πληροφορικής και επικοινωνίας και διδασκαλία της ελληνικής γλώσσας: από το εκπαιδευτικό λογισμικό στον κριτικό </a:t>
            </a:r>
            <a:r>
              <a:rPr lang="el-GR" dirty="0" err="1"/>
              <a:t>τεχνογραμματισμό</a:t>
            </a:r>
            <a:r>
              <a:rPr lang="el-GR" dirty="0"/>
              <a:t>, ό. π. (σ. 226-245).</a:t>
            </a:r>
          </a:p>
          <a:p>
            <a:r>
              <a:rPr lang="el-GR" dirty="0" err="1"/>
              <a:t>Μητσικοπούλου</a:t>
            </a:r>
            <a:r>
              <a:rPr lang="el-GR" dirty="0"/>
              <a:t>, (</a:t>
            </a:r>
            <a:r>
              <a:rPr lang="el-GR" dirty="0" err="1"/>
              <a:t>χ.χ</a:t>
            </a:r>
            <a:r>
              <a:rPr lang="el-GR" dirty="0"/>
              <a:t>.). </a:t>
            </a:r>
            <a:r>
              <a:rPr lang="el-GR" dirty="0" err="1"/>
              <a:t>Γραμματισμός</a:t>
            </a:r>
            <a:r>
              <a:rPr lang="el-GR" dirty="0"/>
              <a:t>. Στο Εγκυκλοπαιδικός οδηγός για τη γλώσσα. Κέντρο Ελληνικής Γλώσσας. Διαθέσιμο: http://</a:t>
            </a:r>
            <a:r>
              <a:rPr lang="el-GR" dirty="0" smtClean="0"/>
              <a:t>greek-language.gr </a:t>
            </a:r>
            <a:r>
              <a:rPr lang="el-GR" dirty="0"/>
              <a:t>.</a:t>
            </a:r>
          </a:p>
          <a:p>
            <a:r>
              <a:rPr lang="el-GR" dirty="0"/>
              <a:t>Μπαλτά, Β., </a:t>
            </a:r>
            <a:r>
              <a:rPr lang="el-GR" dirty="0" err="1"/>
              <a:t>Νέζη</a:t>
            </a:r>
            <a:r>
              <a:rPr lang="el-GR" dirty="0"/>
              <a:t>, Μ. &amp; </a:t>
            </a:r>
            <a:r>
              <a:rPr lang="el-GR" dirty="0" err="1"/>
              <a:t>Σεφερλή</a:t>
            </a:r>
            <a:r>
              <a:rPr lang="el-GR" dirty="0"/>
              <a:t>, Ν. </a:t>
            </a:r>
            <a:r>
              <a:rPr lang="el-GR" dirty="0" smtClean="0"/>
              <a:t>(</a:t>
            </a:r>
            <a:r>
              <a:rPr lang="el-GR" dirty="0"/>
              <a:t>2011) Ψηφιακός </a:t>
            </a:r>
            <a:r>
              <a:rPr lang="el-GR" dirty="0" err="1"/>
              <a:t>γραμματισμός</a:t>
            </a:r>
            <a:r>
              <a:rPr lang="el-GR" dirty="0"/>
              <a:t> σε περιβάλλον </a:t>
            </a:r>
            <a:r>
              <a:rPr lang="el-GR" dirty="0" err="1"/>
              <a:t>wiki</a:t>
            </a:r>
            <a:r>
              <a:rPr lang="el-GR" dirty="0"/>
              <a:t>: πειραματικές εφαρμογές παραγωγής λόγου κατά τη διδασκαλία  της Νεοελληνικής Γλώσσας στη Δευτεροβάθμια </a:t>
            </a:r>
            <a:r>
              <a:rPr lang="el-GR" dirty="0" smtClean="0"/>
              <a:t>Εκπαίδευση </a:t>
            </a:r>
            <a:r>
              <a:rPr lang="el-GR" dirty="0" err="1" smtClean="0"/>
              <a:t>σταΠρακτικά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6ου </a:t>
            </a:r>
            <a:r>
              <a:rPr lang="el-GR" dirty="0"/>
              <a:t>Πανελληνίου Συνεδρίου των Εκπαιδευτικών για τις ΤΠΕ. Σύρος</a:t>
            </a:r>
            <a:r>
              <a:rPr lang="el-GR" dirty="0" smtClean="0"/>
              <a:t>, </a:t>
            </a:r>
            <a:r>
              <a:rPr lang="el-GR" dirty="0"/>
              <a:t>6- 8/5/2011 </a:t>
            </a:r>
            <a:endParaRPr lang="el-GR" dirty="0" smtClean="0"/>
          </a:p>
          <a:p>
            <a:r>
              <a:rPr lang="el-GR" dirty="0" smtClean="0"/>
              <a:t>Σκιά</a:t>
            </a:r>
            <a:r>
              <a:rPr lang="el-GR" dirty="0"/>
              <a:t>, Κ. (2001). Η αποτελεσματικότητα της επικοινωνιακής προσέγγισης στην παραγωγή γραπτού λόγου. Στο Γ. Σπανός &amp; Ε. </a:t>
            </a:r>
            <a:r>
              <a:rPr lang="el-GR" dirty="0" err="1"/>
              <a:t>Φρυδάκη</a:t>
            </a:r>
            <a:r>
              <a:rPr lang="el-GR" dirty="0"/>
              <a:t> (</a:t>
            </a:r>
            <a:r>
              <a:rPr lang="el-GR" dirty="0" err="1"/>
              <a:t>επιμ</a:t>
            </a:r>
            <a:r>
              <a:rPr lang="el-GR" dirty="0"/>
              <a:t>.), </a:t>
            </a:r>
            <a:r>
              <a:rPr lang="el-GR" dirty="0" err="1"/>
              <a:t>ό.π</a:t>
            </a:r>
            <a:r>
              <a:rPr lang="el-GR" dirty="0"/>
              <a:t>. (σ. 229-248). </a:t>
            </a:r>
          </a:p>
          <a:p>
            <a:r>
              <a:rPr lang="el-GR" dirty="0" err="1"/>
              <a:t>Χατζησαββίδης</a:t>
            </a:r>
            <a:r>
              <a:rPr lang="el-GR" dirty="0"/>
              <a:t>, Σ. (</a:t>
            </a:r>
            <a:r>
              <a:rPr lang="el-GR" dirty="0" err="1"/>
              <a:t>χ.χ</a:t>
            </a:r>
            <a:r>
              <a:rPr lang="el-GR" dirty="0"/>
              <a:t>.). Η διδασκαλία της ελληνικής γλώσσας στο πλαίσιο των </a:t>
            </a:r>
            <a:r>
              <a:rPr lang="el-GR" dirty="0" err="1"/>
              <a:t>πολυγραμματισμών</a:t>
            </a:r>
            <a:r>
              <a:rPr lang="el-GR" dirty="0"/>
              <a:t>. Διαθέσιμο: http://2dim-kalam.thess.sch.gr/arthra/arthr4.htm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1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πολύ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23728" y="1628800"/>
            <a:ext cx="6777317" cy="350897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9847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Έφηβοι δημοσιογράφοι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l-GR" dirty="0"/>
              <a:t>Μαθητικό περιοδικό </a:t>
            </a:r>
            <a:br>
              <a:rPr lang="el-GR" dirty="0"/>
            </a:br>
            <a:r>
              <a:rPr lang="el-GR" dirty="0"/>
              <a:t>σε περιβάλλον </a:t>
            </a:r>
            <a:r>
              <a:rPr lang="en-US" dirty="0" smtClean="0"/>
              <a:t>wiki</a:t>
            </a:r>
            <a:endParaRPr lang="el-GR" dirty="0" smtClean="0"/>
          </a:p>
          <a:p>
            <a:pPr marL="6858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52727"/>
            <a:ext cx="28803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16623"/>
            <a:ext cx="30963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1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http://efivoidimosiografoi.pbworks.com </a:t>
            </a:r>
            <a:endParaRPr lang="el-GR" sz="28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Γιατί </a:t>
            </a:r>
            <a:r>
              <a:rPr lang="en-US" dirty="0" smtClean="0"/>
              <a:t>wiki</a:t>
            </a:r>
            <a:r>
              <a:rPr lang="el-GR" dirty="0" smtClean="0"/>
              <a:t>;</a:t>
            </a:r>
          </a:p>
          <a:p>
            <a:pPr marL="68580" indent="0">
              <a:buNone/>
            </a:pPr>
            <a:endParaRPr lang="el-GR" dirty="0" smtClean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οι χρήστες δημιουργούν το περιεχόμενο, το «μοιράζονται» στην ομάδα τους και, υπό ορισμένες προϋποθέσεις, έχουν τη δυνατότητα να επεμβαίνουν  και στη «δουλειά» </a:t>
            </a:r>
            <a:r>
              <a:rPr lang="el-GR" dirty="0" smtClean="0"/>
              <a:t>άλλων.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74441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6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Αξιοποίηση του μαθητικού περιοδικού/</a:t>
            </a:r>
            <a:r>
              <a:rPr lang="en-US" sz="2800" dirty="0" smtClean="0"/>
              <a:t>wiki</a:t>
            </a:r>
            <a:r>
              <a:rPr lang="el-GR" sz="2800" dirty="0" smtClean="0"/>
              <a:t>  στη γλωσσική διδασκαλία: Παιδαγωγική του </a:t>
            </a:r>
            <a:r>
              <a:rPr lang="el-GR" sz="2800" dirty="0" err="1" smtClean="0"/>
              <a:t>Γραμματισμού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ένταξη των νέων μορφών και πρακτικών </a:t>
            </a:r>
            <a:r>
              <a:rPr lang="el-GR" dirty="0" err="1"/>
              <a:t>γραμματισμού</a:t>
            </a:r>
            <a:r>
              <a:rPr lang="el-GR" dirty="0"/>
              <a:t> στη μαθησιακή </a:t>
            </a:r>
            <a:r>
              <a:rPr lang="el-GR" dirty="0" smtClean="0"/>
              <a:t>διαδικασία,</a:t>
            </a:r>
            <a:endParaRPr lang="en-US" dirty="0" smtClean="0"/>
          </a:p>
          <a:p>
            <a:r>
              <a:rPr lang="el-GR" dirty="0" smtClean="0"/>
              <a:t>σύνδεση </a:t>
            </a:r>
            <a:r>
              <a:rPr lang="el-GR" dirty="0"/>
              <a:t>της σχολικής μονάδας με το ευρύτερο κοινωνικό και πολιτισμικό περιβάλλον, </a:t>
            </a:r>
            <a:endParaRPr lang="el-GR" dirty="0" smtClean="0"/>
          </a:p>
          <a:p>
            <a:r>
              <a:rPr lang="el-GR" dirty="0"/>
              <a:t>κοινωνικοί </a:t>
            </a:r>
            <a:r>
              <a:rPr lang="el-GR" dirty="0" err="1" smtClean="0"/>
              <a:t>πολυγραμματισμοί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δίκτυο </a:t>
            </a:r>
            <a:r>
              <a:rPr lang="el-GR" dirty="0"/>
              <a:t>επικοινωνίας, όπου  οι μαθητές/ </a:t>
            </a:r>
            <a:r>
              <a:rPr lang="el-GR" dirty="0" err="1"/>
              <a:t>τριες</a:t>
            </a:r>
            <a:r>
              <a:rPr lang="el-GR" dirty="0"/>
              <a:t> εκφέρουν προσωπικό λόγο, </a:t>
            </a:r>
            <a:endParaRPr lang="el-GR" dirty="0" smtClean="0"/>
          </a:p>
          <a:p>
            <a:pPr marL="68580" indent="0">
              <a:buNone/>
            </a:pPr>
            <a:endParaRPr lang="el-GR" dirty="0" smtClean="0"/>
          </a:p>
          <a:p>
            <a:r>
              <a:rPr lang="el-GR" dirty="0" smtClean="0"/>
              <a:t>αποκρίνονται </a:t>
            </a:r>
            <a:r>
              <a:rPr lang="el-GR" dirty="0"/>
              <a:t>σε αυθεντικά προβλήματα </a:t>
            </a:r>
            <a:r>
              <a:rPr lang="el-GR" dirty="0" smtClean="0"/>
              <a:t>κατάλληλα </a:t>
            </a:r>
            <a:r>
              <a:rPr lang="el-GR" dirty="0"/>
              <a:t>για τις </a:t>
            </a:r>
            <a:r>
              <a:rPr lang="el-GR" dirty="0" err="1"/>
              <a:t>προσλαμβάνουσές</a:t>
            </a:r>
            <a:r>
              <a:rPr lang="el-GR" dirty="0"/>
              <a:t> </a:t>
            </a:r>
            <a:r>
              <a:rPr lang="el-GR" dirty="0" smtClean="0"/>
              <a:t>τους,</a:t>
            </a:r>
            <a:r>
              <a:rPr lang="el-GR" dirty="0"/>
              <a:t> (</a:t>
            </a:r>
            <a:r>
              <a:rPr lang="el-GR" dirty="0" err="1"/>
              <a:t>problem</a:t>
            </a:r>
            <a:r>
              <a:rPr lang="el-GR" dirty="0"/>
              <a:t> </a:t>
            </a:r>
            <a:r>
              <a:rPr lang="el-GR" dirty="0" err="1"/>
              <a:t>based</a:t>
            </a:r>
            <a:r>
              <a:rPr lang="el-GR" dirty="0"/>
              <a:t>  </a:t>
            </a:r>
            <a:r>
              <a:rPr lang="el-GR" dirty="0" err="1"/>
              <a:t>learning</a:t>
            </a:r>
            <a:r>
              <a:rPr lang="el-GR" dirty="0"/>
              <a:t>)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προσπάθεια </a:t>
            </a:r>
            <a:r>
              <a:rPr lang="el-GR" dirty="0"/>
              <a:t>διαμόρφωσης συνθηκών αυθεντικότητας στη μαθησιακή </a:t>
            </a:r>
            <a:r>
              <a:rPr lang="el-GR" dirty="0" smtClean="0"/>
              <a:t>διαδικασία.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80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το </a:t>
            </a:r>
            <a:r>
              <a:rPr lang="en-US" dirty="0" smtClean="0"/>
              <a:t>Facebook…..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Αφετηρία: </a:t>
            </a:r>
            <a:r>
              <a:rPr lang="el-GR" b="1" dirty="0" smtClean="0"/>
              <a:t>3η </a:t>
            </a:r>
            <a:r>
              <a:rPr lang="el-GR" b="1" dirty="0"/>
              <a:t>ενότητα </a:t>
            </a:r>
            <a:r>
              <a:rPr lang="el-GR" dirty="0"/>
              <a:t>του σχολικού εγχειριδίου της Νεοελληνικής Γλώσσας της Β΄ τάξης του Γυμνασίου με θέμα τη </a:t>
            </a:r>
            <a:r>
              <a:rPr lang="el-GR" b="1" dirty="0" smtClean="0"/>
              <a:t>φιλία. </a:t>
            </a:r>
          </a:p>
          <a:p>
            <a:r>
              <a:rPr lang="el-GR" dirty="0" smtClean="0"/>
              <a:t>Επεκτείνεται σε ζητήματα </a:t>
            </a:r>
            <a:r>
              <a:rPr lang="el-GR" dirty="0"/>
              <a:t>που γίνονται αντικείμενο επεξεργασίας στην </a:t>
            </a:r>
            <a:r>
              <a:rPr lang="el-GR" b="1" dirty="0"/>
              <a:t>6η</a:t>
            </a:r>
            <a:r>
              <a:rPr lang="el-GR" dirty="0"/>
              <a:t> (</a:t>
            </a:r>
            <a:r>
              <a:rPr lang="el-GR" b="1" dirty="0"/>
              <a:t>Παρακολουθώ, ενημερώνομαι και ψυχαγωγούμαι από διάφορες πηγές: ΜΜΕ , διαδίκτυο</a:t>
            </a:r>
            <a:r>
              <a:rPr lang="el-GR" dirty="0"/>
              <a:t>) και </a:t>
            </a:r>
            <a:r>
              <a:rPr lang="el-GR" b="1" dirty="0"/>
              <a:t>8η ενότητα (Συζητώντας για σύγχρονα κοινωνικά θέματα</a:t>
            </a:r>
            <a:r>
              <a:rPr lang="el-GR" dirty="0"/>
              <a:t>).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καλλιέργεια επικοινωνιακών και εκφραστικών δεξιοτήτων τόσο στον προφορικό όσο και στο γραπτό λόγο συνιστά επιδίωξή μας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άσκηση των μαθητών/τριών στα χαρακτηριστικά του </a:t>
            </a:r>
            <a:r>
              <a:rPr lang="el-GR" dirty="0" err="1"/>
              <a:t>επιχειρηματολογικού</a:t>
            </a:r>
            <a:r>
              <a:rPr lang="el-GR" dirty="0"/>
              <a:t> λόγου συνιστά </a:t>
            </a:r>
            <a:r>
              <a:rPr lang="el-GR" dirty="0" smtClean="0"/>
              <a:t>κεντρικό άξονα του σεναρίου.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9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στην τάξη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Τίθεται το πρόβλημα:  η ποιότητα </a:t>
            </a:r>
            <a:r>
              <a:rPr lang="el-GR" dirty="0"/>
              <a:t>των φιλικών δεσμών που </a:t>
            </a:r>
            <a:r>
              <a:rPr lang="el-GR" dirty="0" smtClean="0"/>
              <a:t>αναπτύσσονται </a:t>
            </a:r>
            <a:r>
              <a:rPr lang="el-GR" dirty="0"/>
              <a:t>σε περιβάλλοντα κοινωνικής </a:t>
            </a:r>
            <a:r>
              <a:rPr lang="el-GR" dirty="0" smtClean="0"/>
              <a:t>δικτύωσης.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Με αφετηρία αυθεντικά κείμενα από το Διαδίκτυο οι μαθητές/ </a:t>
            </a:r>
            <a:r>
              <a:rPr lang="el-GR" dirty="0" err="1"/>
              <a:t>τριες</a:t>
            </a:r>
            <a:r>
              <a:rPr lang="el-GR" dirty="0"/>
              <a:t> καλούνται να εκφέρουν προσωπικό προφορικό και γραπτό λόγο σε πραγματικές συνθήκες επικοινωνίας με στόχο την παραγωγή ενός δικού τους κειμένου-σχολίου που θα συνιστά την προσωπική τους απόκριση απέναντι στο δεδομένο πρόβλημα.</a:t>
            </a:r>
          </a:p>
        </p:txBody>
      </p:sp>
    </p:spTree>
    <p:extLst>
      <p:ext uri="{BB962C8B-B14F-4D97-AF65-F5344CB8AC3E}">
        <p14:creationId xmlns:p14="http://schemas.microsoft.com/office/powerpoint/2010/main" val="18195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Παραδείγματα εφηβικού λόγου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0567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Παραδειγμάτων συνέχεια…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9847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Παραδειγμάτων συνέχεια…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056784" cy="33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6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827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Από το facebook στη σχολική επιθετικότητα: απόπειρες παραγωγής αυθεντικού μαθητικού λόγου σε περιβάλλον wiki</vt:lpstr>
      <vt:lpstr>Έφηβοι δημοσιογράφοι</vt:lpstr>
      <vt:lpstr>http://efivoidimosiografoi.pbworks.com </vt:lpstr>
      <vt:lpstr>Αξιοποίηση του μαθητικού περιοδικού/wiki  στη γλωσσική διδασκαλία: Παιδαγωγική του Γραμματισμού</vt:lpstr>
      <vt:lpstr>Από το Facebook…..</vt:lpstr>
      <vt:lpstr>Εφαρμογή στην τάξη</vt:lpstr>
      <vt:lpstr>Παραδείγματα εφηβικού λόγου</vt:lpstr>
      <vt:lpstr>Παραδειγμάτων συνέχεια…</vt:lpstr>
      <vt:lpstr>Παραδειγμάτων συνέχεια…</vt:lpstr>
      <vt:lpstr>….στη σχολική επιθετικότητα</vt:lpstr>
      <vt:lpstr>Παραδείγματα εφηβικού λόγου</vt:lpstr>
      <vt:lpstr>Στρατηγικές διδασκαλίας </vt:lpstr>
      <vt:lpstr>Αποτελέσματα</vt:lpstr>
      <vt:lpstr>Ενδεικτική Βιβλιογραφία</vt:lpstr>
      <vt:lpstr>Ευχαριστώ πολύ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Παπακωνσταντίνου</dc:creator>
  <cp:lastModifiedBy>theater</cp:lastModifiedBy>
  <cp:revision>19</cp:revision>
  <dcterms:created xsi:type="dcterms:W3CDTF">2011-06-26T14:59:18Z</dcterms:created>
  <dcterms:modified xsi:type="dcterms:W3CDTF">2011-06-29T11:03:28Z</dcterms:modified>
</cp:coreProperties>
</file>