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2" r:id="rId2"/>
    <p:sldId id="330" r:id="rId3"/>
    <p:sldId id="331" r:id="rId4"/>
    <p:sldId id="265" r:id="rId5"/>
    <p:sldId id="333" r:id="rId6"/>
    <p:sldId id="334" r:id="rId7"/>
    <p:sldId id="264" r:id="rId8"/>
    <p:sldId id="337" r:id="rId9"/>
    <p:sldId id="290" r:id="rId10"/>
    <p:sldId id="291" r:id="rId11"/>
    <p:sldId id="292" r:id="rId12"/>
    <p:sldId id="293" r:id="rId13"/>
    <p:sldId id="289" r:id="rId14"/>
    <p:sldId id="294" r:id="rId15"/>
    <p:sldId id="295" r:id="rId16"/>
    <p:sldId id="296" r:id="rId17"/>
    <p:sldId id="300" r:id="rId18"/>
    <p:sldId id="319" r:id="rId19"/>
    <p:sldId id="336" r:id="rId20"/>
    <p:sldId id="341" r:id="rId21"/>
    <p:sldId id="342" r:id="rId22"/>
    <p:sldId id="343" r:id="rId23"/>
    <p:sldId id="345" r:id="rId24"/>
    <p:sldId id="338" r:id="rId25"/>
    <p:sldId id="339" r:id="rId26"/>
    <p:sldId id="340" r:id="rId27"/>
    <p:sldId id="323" r:id="rId28"/>
    <p:sldId id="324" r:id="rId29"/>
    <p:sldId id="346" r:id="rId30"/>
    <p:sldId id="347" r:id="rId31"/>
    <p:sldId id="349" r:id="rId32"/>
    <p:sldId id="348" r:id="rId33"/>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WWF" pitchFamily="50" charset="0"/>
        <a:ea typeface="+mn-ea"/>
        <a:cs typeface="+mn-cs"/>
      </a:defRPr>
    </a:lvl1pPr>
    <a:lvl2pPr marL="457200" algn="l" rtl="0" fontAlgn="base">
      <a:spcBef>
        <a:spcPct val="0"/>
      </a:spcBef>
      <a:spcAft>
        <a:spcPct val="0"/>
      </a:spcAft>
      <a:defRPr kern="1200">
        <a:solidFill>
          <a:schemeClr val="tx1"/>
        </a:solidFill>
        <a:latin typeface="WWF" pitchFamily="50" charset="0"/>
        <a:ea typeface="+mn-ea"/>
        <a:cs typeface="+mn-cs"/>
      </a:defRPr>
    </a:lvl2pPr>
    <a:lvl3pPr marL="914400" algn="l" rtl="0" fontAlgn="base">
      <a:spcBef>
        <a:spcPct val="0"/>
      </a:spcBef>
      <a:spcAft>
        <a:spcPct val="0"/>
      </a:spcAft>
      <a:defRPr kern="1200">
        <a:solidFill>
          <a:schemeClr val="tx1"/>
        </a:solidFill>
        <a:latin typeface="WWF" pitchFamily="50" charset="0"/>
        <a:ea typeface="+mn-ea"/>
        <a:cs typeface="+mn-cs"/>
      </a:defRPr>
    </a:lvl3pPr>
    <a:lvl4pPr marL="1371600" algn="l" rtl="0" fontAlgn="base">
      <a:spcBef>
        <a:spcPct val="0"/>
      </a:spcBef>
      <a:spcAft>
        <a:spcPct val="0"/>
      </a:spcAft>
      <a:defRPr kern="1200">
        <a:solidFill>
          <a:schemeClr val="tx1"/>
        </a:solidFill>
        <a:latin typeface="WWF" pitchFamily="50" charset="0"/>
        <a:ea typeface="+mn-ea"/>
        <a:cs typeface="+mn-cs"/>
      </a:defRPr>
    </a:lvl4pPr>
    <a:lvl5pPr marL="1828800" algn="l" rtl="0" fontAlgn="base">
      <a:spcBef>
        <a:spcPct val="0"/>
      </a:spcBef>
      <a:spcAft>
        <a:spcPct val="0"/>
      </a:spcAft>
      <a:defRPr kern="1200">
        <a:solidFill>
          <a:schemeClr val="tx1"/>
        </a:solidFill>
        <a:latin typeface="WWF" pitchFamily="50" charset="0"/>
        <a:ea typeface="+mn-ea"/>
        <a:cs typeface="+mn-cs"/>
      </a:defRPr>
    </a:lvl5pPr>
    <a:lvl6pPr marL="2286000" algn="l" defTabSz="914400" rtl="0" eaLnBrk="1" latinLnBrk="0" hangingPunct="1">
      <a:defRPr kern="1200">
        <a:solidFill>
          <a:schemeClr val="tx1"/>
        </a:solidFill>
        <a:latin typeface="WWF" pitchFamily="50" charset="0"/>
        <a:ea typeface="+mn-ea"/>
        <a:cs typeface="+mn-cs"/>
      </a:defRPr>
    </a:lvl6pPr>
    <a:lvl7pPr marL="2743200" algn="l" defTabSz="914400" rtl="0" eaLnBrk="1" latinLnBrk="0" hangingPunct="1">
      <a:defRPr kern="1200">
        <a:solidFill>
          <a:schemeClr val="tx1"/>
        </a:solidFill>
        <a:latin typeface="WWF" pitchFamily="50" charset="0"/>
        <a:ea typeface="+mn-ea"/>
        <a:cs typeface="+mn-cs"/>
      </a:defRPr>
    </a:lvl7pPr>
    <a:lvl8pPr marL="3200400" algn="l" defTabSz="914400" rtl="0" eaLnBrk="1" latinLnBrk="0" hangingPunct="1">
      <a:defRPr kern="1200">
        <a:solidFill>
          <a:schemeClr val="tx1"/>
        </a:solidFill>
        <a:latin typeface="WWF" pitchFamily="50" charset="0"/>
        <a:ea typeface="+mn-ea"/>
        <a:cs typeface="+mn-cs"/>
      </a:defRPr>
    </a:lvl8pPr>
    <a:lvl9pPr marL="3657600" algn="l" defTabSz="914400" rtl="0" eaLnBrk="1" latinLnBrk="0" hangingPunct="1">
      <a:defRPr kern="1200">
        <a:solidFill>
          <a:schemeClr val="tx1"/>
        </a:solidFill>
        <a:latin typeface="WWF"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006600"/>
    <a:srgbClr val="669900"/>
    <a:srgbClr val="008000"/>
    <a:srgbClr val="FFFDEF"/>
    <a:srgbClr val="FEF9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92" autoAdjust="0"/>
  </p:normalViewPr>
  <p:slideViewPr>
    <p:cSldViewPr snapToGrid="0">
      <p:cViewPr varScale="1">
        <p:scale>
          <a:sx n="97" d="100"/>
          <a:sy n="97" d="100"/>
        </p:scale>
        <p:origin x="-3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l-GR"/>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l-GR"/>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l-G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9C5E846-A1E2-4BB6-A5CB-B6460882BA6C}" type="slidenum">
              <a:rPr lang="el-G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389E4-B3C4-49CD-99B8-1179A6572368}" type="slidenum">
              <a:rPr lang="el-GR"/>
              <a:pPr/>
              <a:t>1</a:t>
            </a:fld>
            <a:endParaRPr lang="el-GR"/>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l-GR"/>
              <a:t>Όχι δεν είναι το τέλος της παρουσίασης…</a:t>
            </a:r>
            <a:r>
              <a:rPr lang="en-US"/>
              <a:t>;</a:t>
            </a:r>
          </a:p>
          <a:p>
            <a:r>
              <a:rPr lang="el-GR"/>
              <a:t>Απλά, όταν υπάρχει μια καλή ιδέα, είναι επίσης καλό – όταν υπάρχει δυνατότητα -  είναι να τη χτίζεις. </a:t>
            </a:r>
          </a:p>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D376C-62A6-4856-A695-9AB1A734DFE9}" type="slidenum">
              <a:rPr lang="el-GR"/>
              <a:pPr/>
              <a:t>18</a:t>
            </a:fld>
            <a:endParaRPr lang="el-GR"/>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l-GR"/>
              <a:t>Μετάβαση στο </a:t>
            </a:r>
            <a:r>
              <a:rPr lang="en-US"/>
              <a:t>facebook,</a:t>
            </a:r>
            <a:r>
              <a:rPr lang="el-GR"/>
              <a:t> ξενάγηση στο </a:t>
            </a:r>
            <a:r>
              <a:rPr lang="en-US"/>
              <a:t>application.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2BF75-573B-4F3A-A45B-39D19A34E047}" type="slidenum">
              <a:rPr lang="el-GR"/>
              <a:pPr/>
              <a:t>19</a:t>
            </a:fld>
            <a:endParaRPr lang="el-GR"/>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l-GR"/>
              <a:t>Όχι δεν είναι το τέλος της παρουσίασης…</a:t>
            </a:r>
            <a:r>
              <a:rPr lang="en-US"/>
              <a:t>;</a:t>
            </a:r>
          </a:p>
          <a:p>
            <a:r>
              <a:rPr lang="el-GR"/>
              <a:t>Απλά, όταν υπάρχει μια καλή ιδέα, είναι επίσης καλό – όταν υπάρχει δυνατότητα -  είναι να τη χτίζεις. </a:t>
            </a:r>
          </a:p>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D472E-774D-45DA-A2D4-4C06C1BCBC89}" type="slidenum">
              <a:rPr lang="el-GR"/>
              <a:pPr/>
              <a:t>4</a:t>
            </a:fld>
            <a:endParaRPr lang="el-GR"/>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l-GR"/>
              <a:t>Αποσαφηνίζω το βασικό μου μήνυμα: τι γιορτάζω;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21B44F-4DBB-484C-BFD5-6346E1FCCD44}" type="slidenum">
              <a:rPr lang="el-GR"/>
              <a:pPr/>
              <a:t>6</a:t>
            </a:fld>
            <a:endParaRPr lang="el-GR"/>
          </a:p>
        </p:txBody>
      </p:sp>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C7514EA-551F-4A30-A71D-1682A9B65FE5}" type="slidenum">
              <a:rPr lang="en-IE" sz="1200">
                <a:latin typeface="Arial" charset="0"/>
                <a:cs typeface="Arial" charset="0"/>
              </a:rPr>
              <a:pPr algn="r"/>
              <a:t>6</a:t>
            </a:fld>
            <a:endParaRPr lang="en-IE" sz="1200">
              <a:latin typeface="Arial" charset="0"/>
              <a:cs typeface="Arial" charset="0"/>
            </a:endParaRP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pPr defTabSz="457200"/>
            <a:r>
              <a:rPr lang="el-GR"/>
              <a:t>Πατέρας της «μαζικής παραγωγής».</a:t>
            </a:r>
          </a:p>
          <a:p>
            <a:pPr defTabSz="45720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2FBE70C-1C9A-40ED-804F-AE32FACC1106}" type="slidenum">
              <a:rPr lang="el-GR"/>
              <a:pPr/>
              <a:t>7</a:t>
            </a:fld>
            <a:endParaRPr lang="el-GR"/>
          </a:p>
        </p:txBody>
      </p:sp>
      <p:sp>
        <p:nvSpPr>
          <p:cNvPr id="15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7F6CD2C-E6E3-48BC-A7FA-F337697CFDE5}" type="slidenum">
              <a:rPr lang="en-IE" sz="1200">
                <a:latin typeface="Arial" charset="0"/>
                <a:cs typeface="Arial" charset="0"/>
              </a:rPr>
              <a:pPr algn="r"/>
              <a:t>7</a:t>
            </a:fld>
            <a:endParaRPr lang="en-IE" sz="1200">
              <a:latin typeface="Arial" charset="0"/>
              <a:cs typeface="Arial" charset="0"/>
            </a:endParaRPr>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defTabSz="457200"/>
            <a:r>
              <a:rPr lang="el-GR"/>
              <a:t>Η ιστορία προσαρμογής ξεκίνησε το καλοκαίρι του 2011. Τα πράγματα ακόμα ήταν «λογικά». Όλα ξεκινάνε από το λογότυπο – την βασική εικόνα. Εκεί που μπορείς να </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045F56-5ABB-4368-868A-42F388C9815D}" type="slidenum">
              <a:rPr lang="el-GR"/>
              <a:pPr/>
              <a:t>9</a:t>
            </a:fld>
            <a:endParaRPr lang="el-GR"/>
          </a:p>
        </p:txBody>
      </p:sp>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C412B0-23AB-4BCA-A8A4-22548E9BC61C}" type="slidenum">
              <a:rPr lang="en-IE" sz="1200">
                <a:latin typeface="Arial" charset="0"/>
                <a:cs typeface="Arial" charset="0"/>
              </a:rPr>
              <a:pPr algn="r"/>
              <a:t>9</a:t>
            </a:fld>
            <a:endParaRPr lang="en-IE" sz="1200">
              <a:latin typeface="Arial" charset="0"/>
              <a:cs typeface="Arial" charset="0"/>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defTabSz="457200"/>
            <a:r>
              <a:rPr lang="el-GR"/>
              <a:t>Η ιστορία προσαρμογής ξεκίνησε το καλοκαίρι του 2011. Τα πράγματα ακόμα ήταν «λογικά». Όλα ξεκινάνε από το λογότυπο – την βασική εικόνα. Εκεί που μπορείς να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FAB505-FF42-4667-B133-AA63085D83D4}" type="slidenum">
              <a:rPr lang="el-GR"/>
              <a:pPr/>
              <a:t>10</a:t>
            </a:fld>
            <a:endParaRPr lang="el-GR"/>
          </a:p>
        </p:txBody>
      </p:sp>
      <p:sp>
        <p:nvSpPr>
          <p:cNvPr id="491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B058C4F-1C9D-4CDF-8DCF-2331C9A9B146}" type="slidenum">
              <a:rPr lang="en-IE" sz="1200">
                <a:latin typeface="Arial" charset="0"/>
                <a:cs typeface="Arial" charset="0"/>
              </a:rPr>
              <a:pPr algn="r"/>
              <a:t>10</a:t>
            </a:fld>
            <a:endParaRPr lang="en-IE" sz="1200">
              <a:latin typeface="Arial" charset="0"/>
              <a:cs typeface="Arial"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p:txBody>
          <a:bodyPr/>
          <a:lstStyle/>
          <a:p>
            <a:pPr defTabSz="457200"/>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49FE447-86FD-4A2C-B602-63EDD782E87C}" type="slidenum">
              <a:rPr lang="el-GR"/>
              <a:pPr/>
              <a:t>11</a:t>
            </a:fld>
            <a:endParaRPr lang="el-GR"/>
          </a:p>
        </p:txBody>
      </p:sp>
      <p:sp>
        <p:nvSpPr>
          <p:cNvPr id="512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A384B91-E0DE-4EC5-AA25-37F1C2D409A5}" type="slidenum">
              <a:rPr lang="en-IE" sz="1200">
                <a:latin typeface="Arial" charset="0"/>
                <a:cs typeface="Arial" charset="0"/>
              </a:rPr>
              <a:pPr algn="r"/>
              <a:t>11</a:t>
            </a:fld>
            <a:endParaRPr lang="en-IE" sz="1200">
              <a:latin typeface="Arial" charset="0"/>
              <a:cs typeface="Arial" charset="0"/>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defTabSz="457200"/>
            <a:r>
              <a:rPr lang="el-GR"/>
              <a:t>Η ιστορία προσαρμογής ξεκίνησε το καλοκαίρι του 2011. Τα πράγματα ακόμα ήταν «λογικά». Όλα ξεκινάνε από το λογότυπο – την βασική εικόνα. Εκεί που μπορείς να </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C59FE-3802-46AE-88DD-33DA57B0B596}" type="slidenum">
              <a:rPr lang="el-GR"/>
              <a:pPr/>
              <a:t>16</a:t>
            </a:fld>
            <a:endParaRPr lang="el-GR"/>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l-GR"/>
              <a:t>Όλες αυτές οι εικόνες είναι κομμάτι του </a:t>
            </a:r>
            <a:r>
              <a:rPr lang="en-US"/>
              <a:t>DNA</a:t>
            </a:r>
            <a:r>
              <a:rPr lang="el-GR"/>
              <a:t> μας. Συνθέτουν ένα </a:t>
            </a:r>
            <a:r>
              <a:rPr lang="en-US"/>
              <a:t>puzzle </a:t>
            </a:r>
            <a:r>
              <a:rPr lang="el-GR"/>
              <a:t>που λέγεται Ελλάδα. Είναι εικόνες και καταστάσεις που ενεργοποιούν τις αισθήσεις μας, τις προσωπικές μας εμπειρίες, ιστορίες και αναμνήσεις. Είναι εικόνες οι οποίες μας δένουν περισσότερο με τον τόπο μας και δείχνουν το δρόμο για μια ολιστική θεώρηση του «περιβάλλοντος» στην Ελλάδα.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CFB18-573B-43C8-941C-C1C23C1953F2}" type="slidenum">
              <a:rPr lang="el-GR"/>
              <a:pPr/>
              <a:t>17</a:t>
            </a:fld>
            <a:endParaRPr lang="el-GR"/>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40BB2CE-3E80-4FAB-9A94-B7CECC937EE6}" type="slidenum">
              <a:rPr lang="el-GR"/>
              <a:pPr/>
              <a:t>‹#›</a:t>
            </a:fld>
            <a:endParaRPr lang="el-G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ABA03298-FF56-4D3E-970A-F8CA55942942}" type="slidenum">
              <a:rPr lang="el-GR"/>
              <a:pPr/>
              <a:t>‹#›</a:t>
            </a:fld>
            <a:endParaRPr lang="el-G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C2015A6C-CEA6-4CC3-A988-0BD2A8F26FD9}" type="slidenum">
              <a:rPr lang="el-GR"/>
              <a:pPr/>
              <a:t>‹#›</a:t>
            </a:fld>
            <a:endParaRPr lang="el-G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B5DCBF4D-0BD7-48F9-99BA-245AF5C66F72}" type="slidenum">
              <a:rPr lang="el-GR"/>
              <a:pPr/>
              <a:t>‹#›</a:t>
            </a:fld>
            <a:endParaRPr lang="el-G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12C28688-4B7B-4FE9-9377-F8CEC4215157}" type="slidenum">
              <a:rPr lang="el-GR"/>
              <a:pPr/>
              <a:t>‹#›</a:t>
            </a:fld>
            <a:endParaRPr lang="el-G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7D6DA09-5B7F-4ABC-BB49-4BBAF6A5E31C}" type="slidenum">
              <a:rPr lang="el-GR"/>
              <a:pPr/>
              <a:t>‹#›</a:t>
            </a:fld>
            <a:endParaRPr lang="el-G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A5A0D9ED-5F4F-4940-8B35-9D1D4EEE3453}" type="slidenum">
              <a:rPr lang="el-GR"/>
              <a:pPr/>
              <a:t>‹#›</a:t>
            </a:fld>
            <a:endParaRPr lang="el-G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19737B3B-0737-4F06-B77F-70F68497C262}" type="slidenum">
              <a:rPr lang="el-GR"/>
              <a:pPr/>
              <a:t>‹#›</a:t>
            </a:fld>
            <a:endParaRPr lang="el-G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37C92F15-30C5-4684-B28A-AC88860D6A61}" type="slidenum">
              <a:rPr lang="el-GR"/>
              <a:pPr/>
              <a:t>‹#›</a:t>
            </a:fld>
            <a:endParaRPr lang="el-G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91E74E92-757F-4346-9D6E-F5ADCC832AFB}" type="slidenum">
              <a:rPr lang="el-GR"/>
              <a:pPr/>
              <a:t>‹#›</a:t>
            </a:fld>
            <a:endParaRPr lang="el-G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2A230A1D-FC75-40D3-9A01-D900E4E1E28A}" type="slidenum">
              <a:rPr lang="el-GR"/>
              <a:pPr/>
              <a:t>‹#›</a:t>
            </a:fld>
            <a:endParaRPr lang="el-G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D000E82-0EB4-40B3-89A5-A04A07E46E86}" type="slidenum">
              <a:rPr lang="el-GR"/>
              <a:pPr/>
              <a:t>‹#›</a:t>
            </a:fld>
            <a:endParaRPr lang="el-GR"/>
          </a:p>
        </p:txBody>
      </p:sp>
      <p:sp>
        <p:nvSpPr>
          <p:cNvPr id="1032" name="Rectangle 8"/>
          <p:cNvSpPr>
            <a:spLocks noChangeArrowheads="1"/>
          </p:cNvSpPr>
          <p:nvPr/>
        </p:nvSpPr>
        <p:spPr bwMode="auto">
          <a:xfrm>
            <a:off x="0" y="0"/>
            <a:ext cx="9144000" cy="6858000"/>
          </a:xfrm>
          <a:prstGeom prst="rect">
            <a:avLst/>
          </a:prstGeom>
          <a:solidFill>
            <a:srgbClr val="FFFDEF"/>
          </a:solidFill>
          <a:ln w="9525">
            <a:noFill/>
            <a:miter lim="800000"/>
            <a:headEnd/>
            <a:tailEnd/>
          </a:ln>
          <a:effectLst/>
        </p:spPr>
        <p:txBody>
          <a:bodyPr wrap="none" anchor="ctr"/>
          <a:lstStyle/>
          <a:p>
            <a:endParaRPr lang="el-GR"/>
          </a:p>
        </p:txBody>
      </p:sp>
      <p:pic>
        <p:nvPicPr>
          <p:cNvPr id="1034" name="Picture 10" descr="logo new"/>
          <p:cNvPicPr>
            <a:picLocks noChangeAspect="1" noChangeArrowheads="1"/>
          </p:cNvPicPr>
          <p:nvPr/>
        </p:nvPicPr>
        <p:blipFill>
          <a:blip r:embed="rId13" cstate="print"/>
          <a:srcRect/>
          <a:stretch>
            <a:fillRect/>
          </a:stretch>
        </p:blipFill>
        <p:spPr bwMode="auto">
          <a:xfrm>
            <a:off x="179388" y="284163"/>
            <a:ext cx="796925" cy="91281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WWFGreece/app_12156546797023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file:///C:\Documents%20and%20Settings\g.vellidis\Desktop\mathisi2.0\Screen%20Recording%203.wmv"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endParaRPr lang="en-US"/>
          </a:p>
        </p:txBody>
      </p:sp>
      <p:sp>
        <p:nvSpPr>
          <p:cNvPr id="111619" name="Rectangle 3"/>
          <p:cNvSpPr>
            <a:spLocks noGrp="1" noChangeArrowheads="1"/>
          </p:cNvSpPr>
          <p:nvPr>
            <p:ph type="body" idx="1"/>
          </p:nvPr>
        </p:nvSpPr>
        <p:spPr/>
        <p:txBody>
          <a:bodyPr/>
          <a:lstStyle/>
          <a:p>
            <a:endParaRPr lang="en-US"/>
          </a:p>
        </p:txBody>
      </p:sp>
      <p:sp>
        <p:nvSpPr>
          <p:cNvPr id="111620" name="Rectangle 4"/>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111621" name="Picture 5"/>
          <p:cNvPicPr>
            <a:picLocks noChangeAspect="1" noChangeArrowheads="1"/>
          </p:cNvPicPr>
          <p:nvPr/>
        </p:nvPicPr>
        <p:blipFill>
          <a:blip r:embed="rId3" cstate="print"/>
          <a:srcRect/>
          <a:stretch>
            <a:fillRect/>
          </a:stretch>
        </p:blipFill>
        <p:spPr bwMode="auto">
          <a:xfrm>
            <a:off x="560388" y="754063"/>
            <a:ext cx="3771900" cy="2828925"/>
          </a:xfrm>
          <a:prstGeom prst="rect">
            <a:avLst/>
          </a:prstGeom>
          <a:noFill/>
          <a:ln w="9525">
            <a:noFill/>
            <a:miter lim="800000"/>
            <a:headEnd/>
            <a:tailEnd/>
          </a:ln>
          <a:effectLst/>
        </p:spPr>
      </p:pic>
      <p:pic>
        <p:nvPicPr>
          <p:cNvPr id="111622" name="Picture 6" descr="eh-banner"/>
          <p:cNvPicPr>
            <a:picLocks noChangeAspect="1" noChangeArrowheads="1"/>
          </p:cNvPicPr>
          <p:nvPr/>
        </p:nvPicPr>
        <p:blipFill>
          <a:blip r:embed="rId4" cstate="print"/>
          <a:srcRect/>
          <a:stretch>
            <a:fillRect/>
          </a:stretch>
        </p:blipFill>
        <p:spPr bwMode="auto">
          <a:xfrm>
            <a:off x="3016250" y="2160588"/>
            <a:ext cx="5722938" cy="1146175"/>
          </a:xfrm>
          <a:prstGeom prst="rect">
            <a:avLst/>
          </a:prstGeom>
          <a:noFill/>
        </p:spPr>
      </p:pic>
      <p:sp>
        <p:nvSpPr>
          <p:cNvPr id="111623" name="Text Box 7"/>
          <p:cNvSpPr txBox="1">
            <a:spLocks noChangeArrowheads="1"/>
          </p:cNvSpPr>
          <p:nvPr/>
        </p:nvSpPr>
        <p:spPr bwMode="auto">
          <a:xfrm>
            <a:off x="3114675" y="3754438"/>
            <a:ext cx="4727575" cy="2406650"/>
          </a:xfrm>
          <a:prstGeom prst="rect">
            <a:avLst/>
          </a:prstGeom>
          <a:noFill/>
          <a:ln w="9525">
            <a:noFill/>
            <a:miter lim="800000"/>
            <a:headEnd/>
            <a:tailEnd/>
          </a:ln>
          <a:effectLst/>
        </p:spPr>
        <p:txBody>
          <a:bodyPr wrap="none">
            <a:spAutoFit/>
          </a:bodyPr>
          <a:lstStyle/>
          <a:p>
            <a:r>
              <a:rPr lang="el-GR" sz="2400">
                <a:solidFill>
                  <a:schemeClr val="bg1"/>
                </a:solidFill>
                <a:latin typeface="Georgia" pitchFamily="18" charset="0"/>
              </a:rPr>
              <a:t>«</a:t>
            </a:r>
            <a:r>
              <a:rPr lang="el-GR" sz="2400" i="1">
                <a:solidFill>
                  <a:schemeClr val="bg1"/>
                </a:solidFill>
                <a:latin typeface="Georgia" pitchFamily="18" charset="0"/>
              </a:rPr>
              <a:t>Σχολεία ανοιχτά στην κοινωνία</a:t>
            </a:r>
            <a:r>
              <a:rPr lang="el-GR" sz="2400">
                <a:solidFill>
                  <a:schemeClr val="bg1"/>
                </a:solidFill>
                <a:latin typeface="Georgia" pitchFamily="18" charset="0"/>
              </a:rPr>
              <a:t>»</a:t>
            </a:r>
          </a:p>
          <a:p>
            <a:endParaRPr lang="el-GR" sz="2400">
              <a:solidFill>
                <a:schemeClr val="bg1"/>
              </a:solidFill>
              <a:latin typeface="Georgia" pitchFamily="18" charset="0"/>
            </a:endParaRPr>
          </a:p>
          <a:p>
            <a:endParaRPr lang="el-GR" sz="2000">
              <a:solidFill>
                <a:schemeClr val="bg1"/>
              </a:solidFill>
              <a:latin typeface="Georgia" pitchFamily="18" charset="0"/>
            </a:endParaRPr>
          </a:p>
          <a:p>
            <a:r>
              <a:rPr lang="el-GR" sz="2000">
                <a:solidFill>
                  <a:schemeClr val="bg1"/>
                </a:solidFill>
                <a:latin typeface="Georgia" pitchFamily="18" charset="0"/>
              </a:rPr>
              <a:t>Γιώργος Βελλίδης</a:t>
            </a:r>
          </a:p>
          <a:p>
            <a:r>
              <a:rPr lang="el-GR" sz="2000">
                <a:solidFill>
                  <a:schemeClr val="bg1"/>
                </a:solidFill>
                <a:latin typeface="Georgia" pitchFamily="18" charset="0"/>
              </a:rPr>
              <a:t>Υπεύθυνος Επικοινωνίας </a:t>
            </a:r>
            <a:r>
              <a:rPr lang="en-US" sz="2000">
                <a:solidFill>
                  <a:schemeClr val="bg1"/>
                </a:solidFill>
                <a:latin typeface="Georgia" pitchFamily="18" charset="0"/>
              </a:rPr>
              <a:t>WWF</a:t>
            </a:r>
            <a:r>
              <a:rPr lang="el-GR" sz="2000">
                <a:solidFill>
                  <a:schemeClr val="bg1"/>
                </a:solidFill>
                <a:latin typeface="Georgia" pitchFamily="18" charset="0"/>
              </a:rPr>
              <a:t> Ελλάς</a:t>
            </a:r>
          </a:p>
          <a:p>
            <a:endParaRPr lang="el-GR" sz="2000">
              <a:solidFill>
                <a:schemeClr val="bg1"/>
              </a:solidFill>
              <a:latin typeface="Georgia" pitchFamily="18" charset="0"/>
            </a:endParaRPr>
          </a:p>
          <a:p>
            <a:endParaRPr lang="en-US" sz="2400">
              <a:solidFill>
                <a:schemeClr val="bg1"/>
              </a:solidFill>
              <a:latin typeface="Georgia"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fade">
                                      <p:cBhvr>
                                        <p:cTn id="7" dur="2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DF446830-F79F-4274-B0FF-FC90AA14BD94}" type="datetime3">
              <a:rPr lang="en-IE" sz="800">
                <a:latin typeface="Arial" charset="0"/>
                <a:cs typeface="Arial" charset="0"/>
              </a:rPr>
              <a:pPr algn="r"/>
              <a:t>5 July 2012</a:t>
            </a:fld>
            <a:r>
              <a:rPr lang="en-IE" sz="800">
                <a:latin typeface="Arial" charset="0"/>
                <a:cs typeface="Arial" charset="0"/>
              </a:rPr>
              <a:t> - </a:t>
            </a:r>
            <a:fld id="{3DD80EBA-5DC9-4F2E-8F54-EBEAF7A6FB1D}" type="slidenum">
              <a:rPr lang="en-IE" sz="800">
                <a:latin typeface="Arial" charset="0"/>
                <a:cs typeface="Arial" charset="0"/>
              </a:rPr>
              <a:pPr algn="r"/>
              <a:t>10</a:t>
            </a:fld>
            <a:endParaRPr lang="en-IE" sz="800">
              <a:latin typeface="Arial" charset="0"/>
              <a:cs typeface="Arial" charset="0"/>
            </a:endParaRPr>
          </a:p>
        </p:txBody>
      </p:sp>
      <p:sp>
        <p:nvSpPr>
          <p:cNvPr id="48131" name="Title 1"/>
          <p:cNvSpPr txBox="1">
            <a:spLocks/>
          </p:cNvSpPr>
          <p:nvPr/>
        </p:nvSpPr>
        <p:spPr bwMode="auto">
          <a:xfrm>
            <a:off x="595313" y="1903413"/>
            <a:ext cx="4252912" cy="517525"/>
          </a:xfrm>
          <a:prstGeom prst="rect">
            <a:avLst/>
          </a:prstGeom>
          <a:noFill/>
          <a:ln w="9525">
            <a:noFill/>
            <a:miter lim="800000"/>
            <a:headEnd/>
            <a:tailEnd/>
          </a:ln>
        </p:spPr>
        <p:txBody>
          <a:bodyPr/>
          <a:lstStyle/>
          <a:p>
            <a:pPr defTabSz="457200"/>
            <a:r>
              <a:rPr lang="en-US" sz="2500">
                <a:solidFill>
                  <a:srgbClr val="8ABE34"/>
                </a:solidFill>
                <a:latin typeface="Arial" charset="0"/>
                <a:cs typeface="Arial" charset="0"/>
              </a:rPr>
              <a:t>Emotional branding </a:t>
            </a:r>
            <a:endParaRPr lang="el-GR" sz="2500">
              <a:solidFill>
                <a:srgbClr val="8ABE34"/>
              </a:solidFill>
              <a:latin typeface="Arial" charset="0"/>
              <a:cs typeface="Arial" charset="0"/>
            </a:endParaRPr>
          </a:p>
          <a:p>
            <a:pPr defTabSz="457200"/>
            <a:endParaRPr lang="en-GB" sz="2500">
              <a:solidFill>
                <a:srgbClr val="8ABE34"/>
              </a:solidFill>
              <a:latin typeface="Arial" charset="0"/>
              <a:cs typeface="Arial" charset="0"/>
            </a:endParaRPr>
          </a:p>
        </p:txBody>
      </p:sp>
      <p:cxnSp>
        <p:nvCxnSpPr>
          <p:cNvPr id="13" name="Straight Connector 12"/>
          <p:cNvCxnSpPr/>
          <p:nvPr/>
        </p:nvCxnSpPr>
        <p:spPr>
          <a:xfrm>
            <a:off x="606425" y="2474913"/>
            <a:ext cx="82200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8136" name="Text Box 8"/>
          <p:cNvSpPr txBox="1">
            <a:spLocks noChangeArrowheads="1"/>
          </p:cNvSpPr>
          <p:nvPr/>
        </p:nvSpPr>
        <p:spPr bwMode="auto">
          <a:xfrm>
            <a:off x="527050" y="3014663"/>
            <a:ext cx="8318500" cy="1743075"/>
          </a:xfrm>
          <a:prstGeom prst="rect">
            <a:avLst/>
          </a:prstGeom>
          <a:noFill/>
          <a:ln w="9525">
            <a:noFill/>
            <a:miter lim="800000"/>
            <a:headEnd/>
            <a:tailEnd/>
          </a:ln>
          <a:effectLst/>
        </p:spPr>
        <p:txBody>
          <a:bodyPr wrap="none">
            <a:spAutoFit/>
          </a:bodyPr>
          <a:lstStyle/>
          <a:p>
            <a:pPr>
              <a:lnSpc>
                <a:spcPct val="150000"/>
              </a:lnSpc>
            </a:pPr>
            <a:r>
              <a:rPr lang="en-US" i="1">
                <a:solidFill>
                  <a:srgbClr val="669900"/>
                </a:solidFill>
                <a:latin typeface="Georgia" pitchFamily="18" charset="0"/>
              </a:rPr>
              <a:t>People need an escape and an experience that is different from their day-to-day</a:t>
            </a:r>
          </a:p>
          <a:p>
            <a:pPr>
              <a:lnSpc>
                <a:spcPct val="150000"/>
              </a:lnSpc>
            </a:pPr>
            <a:r>
              <a:rPr lang="en-US" i="1">
                <a:solidFill>
                  <a:srgbClr val="669900"/>
                </a:solidFill>
                <a:latin typeface="Georgia" pitchFamily="18" charset="0"/>
              </a:rPr>
              <a:t>lives. I often use that analogy with our car designers; we’re not creating great </a:t>
            </a:r>
          </a:p>
          <a:p>
            <a:pPr>
              <a:lnSpc>
                <a:spcPct val="150000"/>
              </a:lnSpc>
            </a:pPr>
            <a:r>
              <a:rPr lang="en-US" i="1">
                <a:solidFill>
                  <a:srgbClr val="669900"/>
                </a:solidFill>
                <a:latin typeface="Georgia" pitchFamily="18" charset="0"/>
              </a:rPr>
              <a:t>automobiles, we’re trying to create great experiences.</a:t>
            </a:r>
          </a:p>
          <a:p>
            <a:pPr>
              <a:lnSpc>
                <a:spcPct val="150000"/>
              </a:lnSpc>
            </a:pPr>
            <a:r>
              <a:rPr lang="en-US" i="1">
                <a:solidFill>
                  <a:srgbClr val="006600"/>
                </a:solidFill>
                <a:latin typeface="Georgia" pitchFamily="18" charset="0"/>
              </a:rPr>
              <a:t>-J Mays, creator of the Volkswagen Beetle.</a:t>
            </a:r>
            <a:endParaRPr lang="el-GR" i="1">
              <a:solidFill>
                <a:srgbClr val="006600"/>
              </a:solidFill>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1C9AE76D-57CE-4F23-ACA0-CB30F455FC7B}" type="datetime3">
              <a:rPr lang="en-IE" sz="800">
                <a:latin typeface="Arial" charset="0"/>
                <a:cs typeface="Arial" charset="0"/>
              </a:rPr>
              <a:pPr algn="r"/>
              <a:t>5 July 2012</a:t>
            </a:fld>
            <a:r>
              <a:rPr lang="en-IE" sz="800">
                <a:latin typeface="Arial" charset="0"/>
                <a:cs typeface="Arial" charset="0"/>
              </a:rPr>
              <a:t> - </a:t>
            </a:r>
            <a:fld id="{7A610CC1-D7AA-4EDF-8619-EDB0BD4A3A0E}" type="slidenum">
              <a:rPr lang="en-IE" sz="800">
                <a:latin typeface="Arial" charset="0"/>
                <a:cs typeface="Arial" charset="0"/>
              </a:rPr>
              <a:pPr algn="r"/>
              <a:t>11</a:t>
            </a:fld>
            <a:endParaRPr lang="en-IE" sz="800">
              <a:latin typeface="Arial" charset="0"/>
              <a:cs typeface="Arial" charset="0"/>
            </a:endParaRPr>
          </a:p>
        </p:txBody>
      </p:sp>
      <p:sp>
        <p:nvSpPr>
          <p:cNvPr id="50181" name="Title 1"/>
          <p:cNvSpPr txBox="1">
            <a:spLocks/>
          </p:cNvSpPr>
          <p:nvPr/>
        </p:nvSpPr>
        <p:spPr bwMode="auto">
          <a:xfrm>
            <a:off x="5549900" y="257175"/>
            <a:ext cx="3352800" cy="693738"/>
          </a:xfrm>
          <a:prstGeom prst="rect">
            <a:avLst/>
          </a:prstGeom>
          <a:noFill/>
          <a:ln w="9525">
            <a:noFill/>
            <a:miter lim="800000"/>
            <a:headEnd/>
            <a:tailEnd/>
          </a:ln>
        </p:spPr>
        <p:txBody>
          <a:bodyPr/>
          <a:lstStyle/>
          <a:p>
            <a:pPr algn="r" defTabSz="457200"/>
            <a:r>
              <a:rPr lang="en-GB" sz="1400" b="1">
                <a:solidFill>
                  <a:srgbClr val="0D0D0D"/>
                </a:solidFill>
                <a:latin typeface="Arial" charset="0"/>
                <a:cs typeface="Arial" charset="0"/>
              </a:rPr>
              <a:t>Presentation title can go here</a:t>
            </a:r>
          </a:p>
          <a:p>
            <a:pPr algn="r" defTabSz="457200"/>
            <a:r>
              <a:rPr lang="en-GB" sz="1400">
                <a:solidFill>
                  <a:srgbClr val="0D0D0D"/>
                </a:solidFill>
                <a:latin typeface="Arial" charset="0"/>
                <a:cs typeface="Arial" charset="0"/>
              </a:rPr>
              <a:t>Secondary text can run underneath</a:t>
            </a:r>
            <a:endParaRPr lang="en-US" sz="1400">
              <a:solidFill>
                <a:srgbClr val="0D0D0D"/>
              </a:solidFill>
              <a:latin typeface="Arial" charset="0"/>
              <a:cs typeface="Arial" charset="0"/>
            </a:endParaRPr>
          </a:p>
        </p:txBody>
      </p:sp>
      <p:sp>
        <p:nvSpPr>
          <p:cNvPr id="50182" name="Title 1"/>
          <p:cNvSpPr txBox="1">
            <a:spLocks/>
          </p:cNvSpPr>
          <p:nvPr/>
        </p:nvSpPr>
        <p:spPr bwMode="auto">
          <a:xfrm>
            <a:off x="390525" y="6613525"/>
            <a:ext cx="2489200" cy="354013"/>
          </a:xfrm>
          <a:prstGeom prst="rect">
            <a:avLst/>
          </a:prstGeom>
          <a:noFill/>
          <a:ln w="9525">
            <a:noFill/>
            <a:miter lim="800000"/>
            <a:headEnd/>
            <a:tailEnd/>
          </a:ln>
        </p:spPr>
        <p:txBody>
          <a:bodyPr/>
          <a:lstStyle/>
          <a:p>
            <a:pPr defTabSz="457200"/>
            <a:r>
              <a:rPr lang="en-GB" sz="1000">
                <a:latin typeface="Arial" charset="0"/>
                <a:cs typeface="Arial" charset="0"/>
              </a:rPr>
              <a:t>Presentation to Company Name</a:t>
            </a:r>
            <a:endParaRPr lang="en-US" sz="1000">
              <a:latin typeface="Arial" charset="0"/>
              <a:cs typeface="Arial" charset="0"/>
            </a:endParaRPr>
          </a:p>
        </p:txBody>
      </p:sp>
      <p:pic>
        <p:nvPicPr>
          <p:cNvPr id="50184" name="Picture 8" descr="5679529562_d5dc590013_b"/>
          <p:cNvPicPr>
            <a:picLocks noChangeAspect="1" noChangeArrowheads="1"/>
          </p:cNvPicPr>
          <p:nvPr/>
        </p:nvPicPr>
        <p:blipFill>
          <a:blip r:embed="rId3" cstate="print"/>
          <a:srcRect/>
          <a:stretch>
            <a:fillRect/>
          </a:stretch>
        </p:blipFill>
        <p:spPr bwMode="auto">
          <a:xfrm>
            <a:off x="0" y="0"/>
            <a:ext cx="9144000" cy="6854825"/>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5716307123_d06197888a_b"/>
          <p:cNvPicPr>
            <a:picLocks noChangeAspect="1" noChangeArrowheads="1"/>
          </p:cNvPicPr>
          <p:nvPr/>
        </p:nvPicPr>
        <p:blipFill>
          <a:blip r:embed="rId2" cstate="print"/>
          <a:srcRect/>
          <a:stretch>
            <a:fillRect/>
          </a:stretch>
        </p:blipFill>
        <p:spPr bwMode="auto">
          <a:xfrm>
            <a:off x="0" y="0"/>
            <a:ext cx="9144000" cy="6861175"/>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5458830999_01fb61c022_b_elafonisi_Crete"/>
          <p:cNvPicPr>
            <a:picLocks noChangeAspect="1" noChangeArrowheads="1"/>
          </p:cNvPicPr>
          <p:nvPr/>
        </p:nvPicPr>
        <p:blipFill>
          <a:blip r:embed="rId2" cstate="print"/>
          <a:srcRect/>
          <a:stretch>
            <a:fillRect/>
          </a:stretch>
        </p:blipFill>
        <p:spPr bwMode="auto">
          <a:xfrm>
            <a:off x="0" y="0"/>
            <a:ext cx="9304338" cy="6859588"/>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5555406258_cf3d6a2332_b"/>
          <p:cNvPicPr>
            <a:picLocks noChangeAspect="1" noChangeArrowheads="1"/>
          </p:cNvPicPr>
          <p:nvPr/>
        </p:nvPicPr>
        <p:blipFill>
          <a:blip r:embed="rId2" cstate="print"/>
          <a:srcRect/>
          <a:stretch>
            <a:fillRect/>
          </a:stretch>
        </p:blipFill>
        <p:spPr bwMode="auto">
          <a:xfrm>
            <a:off x="0" y="0"/>
            <a:ext cx="9144000" cy="6864350"/>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5432696211_eee0af4e7d_b"/>
          <p:cNvPicPr>
            <a:picLocks noChangeAspect="1" noChangeArrowheads="1"/>
          </p:cNvPicPr>
          <p:nvPr/>
        </p:nvPicPr>
        <p:blipFill>
          <a:blip r:embed="rId2" cstate="print"/>
          <a:srcRect/>
          <a:stretch>
            <a:fillRect/>
          </a:stretch>
        </p:blipFill>
        <p:spPr bwMode="auto">
          <a:xfrm>
            <a:off x="0" y="0"/>
            <a:ext cx="10560050" cy="6867525"/>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5710852402_d75fb5fda4_b"/>
          <p:cNvPicPr>
            <a:picLocks noChangeAspect="1" noChangeArrowheads="1"/>
          </p:cNvPicPr>
          <p:nvPr/>
        </p:nvPicPr>
        <p:blipFill>
          <a:blip r:embed="rId3" cstate="print"/>
          <a:srcRect l="3856" r="7297"/>
          <a:stretch>
            <a:fillRect/>
          </a:stretch>
        </p:blipFill>
        <p:spPr bwMode="auto">
          <a:xfrm>
            <a:off x="0" y="0"/>
            <a:ext cx="9144000" cy="6862763"/>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SKIA"/>
          <p:cNvPicPr>
            <a:picLocks noChangeAspect="1" noChangeArrowheads="1"/>
          </p:cNvPicPr>
          <p:nvPr/>
        </p:nvPicPr>
        <p:blipFill>
          <a:blip r:embed="rId3" cstate="print"/>
          <a:srcRect/>
          <a:stretch>
            <a:fillRect/>
          </a:stretch>
        </p:blipFill>
        <p:spPr bwMode="auto">
          <a:xfrm>
            <a:off x="0" y="0"/>
            <a:ext cx="9144000" cy="6873875"/>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88068" name="Picture 4">
            <a:hlinkClick r:id="rId3"/>
          </p:cNvPr>
          <p:cNvPicPr>
            <a:picLocks noChangeAspect="1" noChangeArrowheads="1"/>
          </p:cNvPicPr>
          <p:nvPr/>
        </p:nvPicPr>
        <p:blipFill>
          <a:blip r:embed="rId4" cstate="print"/>
          <a:srcRect/>
          <a:stretch>
            <a:fillRect/>
          </a:stretch>
        </p:blipFill>
        <p:spPr bwMode="auto">
          <a:xfrm>
            <a:off x="2066925" y="487363"/>
            <a:ext cx="4806950" cy="6038850"/>
          </a:xfrm>
          <a:prstGeom prst="rect">
            <a:avLst/>
          </a:prstGeom>
          <a:noFill/>
          <a:ln w="9525">
            <a:noFill/>
            <a:miter lim="800000"/>
            <a:headEnd/>
            <a:tailEnd/>
          </a:ln>
          <a:effectLst/>
        </p:spPr>
      </p:pic>
      <p:pic>
        <p:nvPicPr>
          <p:cNvPr id="88070" name="Picture 6" descr="facebook_1283"/>
          <p:cNvPicPr>
            <a:picLocks noChangeAspect="1" noChangeArrowheads="1"/>
          </p:cNvPicPr>
          <p:nvPr/>
        </p:nvPicPr>
        <p:blipFill>
          <a:blip r:embed="rId5" cstate="print"/>
          <a:srcRect/>
          <a:stretch>
            <a:fillRect/>
          </a:stretch>
        </p:blipFill>
        <p:spPr bwMode="auto">
          <a:xfrm>
            <a:off x="565150" y="504825"/>
            <a:ext cx="862013" cy="862013"/>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7" name="Rectangle 7"/>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a:effectLst/>
        </p:spPr>
        <p:txBody>
          <a:bodyPr wrap="none" anchor="ctr"/>
          <a:lstStyle/>
          <a:p>
            <a:endParaRPr lang="el-GR"/>
          </a:p>
        </p:txBody>
      </p:sp>
      <p:pic>
        <p:nvPicPr>
          <p:cNvPr id="117766" name="Screen Recording 3.wmv">
            <a:hlinkClick r:id="" action="ppaction://media"/>
          </p:cNvPr>
          <p:cNvPicPr>
            <a:picLocks noRot="1" noChangeAspect="1" noChangeArrowheads="1"/>
          </p:cNvPicPr>
          <p:nvPr>
            <a:videoFile r:link="rId1"/>
          </p:nvPr>
        </p:nvPicPr>
        <p:blipFill>
          <a:blip r:embed="rId4" cstate="print"/>
          <a:srcRect/>
          <a:stretch>
            <a:fillRect/>
          </a:stretch>
        </p:blipFill>
        <p:spPr bwMode="auto">
          <a:xfrm>
            <a:off x="0" y="392113"/>
            <a:ext cx="9144000" cy="6096000"/>
          </a:xfrm>
          <a:prstGeom prst="rect">
            <a:avLst/>
          </a:prstGeom>
          <a:noFill/>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11776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7766"/>
                                        </p:tgtEl>
                                      </p:cBhvr>
                                    </p:cmd>
                                  </p:childTnLst>
                                </p:cTn>
                              </p:par>
                            </p:childTnLst>
                          </p:cTn>
                        </p:par>
                      </p:childTnLst>
                    </p:cTn>
                  </p:par>
                </p:childTnLst>
              </p:cTn>
              <p:nextCondLst>
                <p:cond evt="onClick" delay="0">
                  <p:tgtEl>
                    <p:spTgt spid="117766"/>
                  </p:tgtEl>
                </p:cond>
              </p:nextCondLst>
            </p:seq>
            <p:video>
              <p:cMediaNode>
                <p:cTn id="7" fill="hold" display="0">
                  <p:stCondLst>
                    <p:cond delay="indefinite"/>
                  </p:stCondLst>
                  <p:endCondLst>
                    <p:cond evt="onNext" delay="0">
                      <p:tgtEl>
                        <p:sldTgt/>
                      </p:tgtEl>
                    </p:cond>
                    <p:cond evt="onPrev" delay="0">
                      <p:tgtEl>
                        <p:sldTgt/>
                      </p:tgtEl>
                    </p:cond>
                  </p:endCondLst>
                </p:cTn>
                <p:tgtEl>
                  <p:spTgt spid="11776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Tota3"/>
          <p:cNvPicPr>
            <a:picLocks noChangeAspect="1" noChangeArrowheads="1"/>
          </p:cNvPicPr>
          <p:nvPr/>
        </p:nvPicPr>
        <p:blipFill>
          <a:blip r:embed="rId2" cstate="print"/>
          <a:srcRect/>
          <a:stretch>
            <a:fillRect/>
          </a:stretch>
        </p:blipFill>
        <p:spPr bwMode="auto">
          <a:xfrm>
            <a:off x="4559300" y="0"/>
            <a:ext cx="4195763" cy="6629400"/>
          </a:xfrm>
          <a:prstGeom prst="rect">
            <a:avLst/>
          </a:prstGeom>
          <a:noFill/>
        </p:spPr>
      </p:pic>
      <p:pic>
        <p:nvPicPr>
          <p:cNvPr id="108547" name="Picture 3" descr="panda-masked"/>
          <p:cNvPicPr>
            <a:picLocks noChangeAspect="1" noChangeArrowheads="1"/>
          </p:cNvPicPr>
          <p:nvPr/>
        </p:nvPicPr>
        <p:blipFill>
          <a:blip r:embed="rId3" cstate="print"/>
          <a:srcRect/>
          <a:stretch>
            <a:fillRect/>
          </a:stretch>
        </p:blipFill>
        <p:spPr bwMode="auto">
          <a:xfrm>
            <a:off x="1054100" y="2209800"/>
            <a:ext cx="2919413" cy="3273425"/>
          </a:xfrm>
          <a:prstGeom prst="rect">
            <a:avLst/>
          </a:prstGeom>
          <a:noFill/>
        </p:spPr>
      </p:pic>
      <p:cxnSp>
        <p:nvCxnSpPr>
          <p:cNvPr id="108548" name="AutoShape 4"/>
          <p:cNvCxnSpPr>
            <a:cxnSpLocks noChangeShapeType="1"/>
            <a:stCxn id="0" idx="1"/>
          </p:cNvCxnSpPr>
          <p:nvPr/>
        </p:nvCxnSpPr>
        <p:spPr bwMode="auto">
          <a:xfrm rot="10800000" flipH="1">
            <a:off x="1054100" y="1828800"/>
            <a:ext cx="1296988" cy="2017713"/>
          </a:xfrm>
          <a:prstGeom prst="bentConnector4">
            <a:avLst>
              <a:gd name="adj1" fmla="val -17625"/>
              <a:gd name="adj2" fmla="val 90560"/>
            </a:avLst>
          </a:prstGeom>
          <a:noFill/>
          <a:ln w="9525">
            <a:solidFill>
              <a:srgbClr val="5F5F5F"/>
            </a:solidFill>
            <a:miter lim="800000"/>
            <a:headEnd/>
            <a:tailEnd/>
          </a:ln>
          <a:effectLst/>
        </p:spPr>
      </p:cxnSp>
      <p:cxnSp>
        <p:nvCxnSpPr>
          <p:cNvPr id="108549" name="AutoShape 5"/>
          <p:cNvCxnSpPr>
            <a:cxnSpLocks noChangeShapeType="1"/>
            <a:stCxn id="0" idx="2"/>
          </p:cNvCxnSpPr>
          <p:nvPr/>
        </p:nvCxnSpPr>
        <p:spPr bwMode="auto">
          <a:xfrm rot="16200000" flipH="1">
            <a:off x="2549525" y="5448300"/>
            <a:ext cx="658813" cy="728663"/>
          </a:xfrm>
          <a:prstGeom prst="bentConnector4">
            <a:avLst>
              <a:gd name="adj1" fmla="val 34940"/>
              <a:gd name="adj2" fmla="val 131153"/>
            </a:avLst>
          </a:prstGeom>
          <a:noFill/>
          <a:ln w="9525">
            <a:solidFill>
              <a:srgbClr val="5F5F5F"/>
            </a:solidFill>
            <a:miter lim="800000"/>
            <a:headEnd/>
            <a:tailEnd/>
          </a:ln>
          <a:effectLst/>
        </p:spPr>
      </p:cxnSp>
      <p:sp>
        <p:nvSpPr>
          <p:cNvPr id="108550" name="Text Box 6"/>
          <p:cNvSpPr txBox="1">
            <a:spLocks noChangeArrowheads="1"/>
          </p:cNvSpPr>
          <p:nvPr/>
        </p:nvSpPr>
        <p:spPr bwMode="auto">
          <a:xfrm>
            <a:off x="1993900" y="1447800"/>
            <a:ext cx="1560513" cy="366713"/>
          </a:xfrm>
          <a:prstGeom prst="rect">
            <a:avLst/>
          </a:prstGeom>
          <a:noFill/>
          <a:ln w="9525">
            <a:noFill/>
            <a:miter lim="800000"/>
            <a:headEnd/>
            <a:tailEnd/>
          </a:ln>
          <a:effectLst/>
        </p:spPr>
        <p:txBody>
          <a:bodyPr wrap="none">
            <a:spAutoFit/>
          </a:bodyPr>
          <a:lstStyle/>
          <a:p>
            <a:r>
              <a:rPr lang="el-GR">
                <a:latin typeface="Georgia" pitchFamily="18" charset="0"/>
              </a:rPr>
              <a:t>50/20 χρόνια</a:t>
            </a:r>
            <a:endParaRPr lang="en-US">
              <a:latin typeface="Georgia" pitchFamily="18" charset="0"/>
            </a:endParaRPr>
          </a:p>
        </p:txBody>
      </p:sp>
      <p:sp>
        <p:nvSpPr>
          <p:cNvPr id="108551" name="Text Box 7"/>
          <p:cNvSpPr txBox="1">
            <a:spLocks noChangeArrowheads="1"/>
          </p:cNvSpPr>
          <p:nvPr/>
        </p:nvSpPr>
        <p:spPr bwMode="auto">
          <a:xfrm>
            <a:off x="1695450" y="5907088"/>
            <a:ext cx="1435100" cy="366712"/>
          </a:xfrm>
          <a:prstGeom prst="rect">
            <a:avLst/>
          </a:prstGeom>
          <a:noFill/>
          <a:ln w="9525">
            <a:noFill/>
            <a:miter lim="800000"/>
            <a:headEnd/>
            <a:tailEnd/>
          </a:ln>
          <a:effectLst/>
        </p:spPr>
        <p:txBody>
          <a:bodyPr wrap="none">
            <a:spAutoFit/>
          </a:bodyPr>
          <a:lstStyle/>
          <a:p>
            <a:r>
              <a:rPr lang="el-GR">
                <a:latin typeface="Georgia" pitchFamily="18" charset="0"/>
              </a:rPr>
              <a:t>&gt; 100 χώρες</a:t>
            </a:r>
            <a:endParaRPr lang="en-US">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fb-cnoqaac-1331557168-X"/>
          <p:cNvPicPr>
            <a:picLocks noChangeAspect="1" noChangeArrowheads="1"/>
          </p:cNvPicPr>
          <p:nvPr/>
        </p:nvPicPr>
        <p:blipFill>
          <a:blip r:embed="rId2" cstate="print"/>
          <a:srcRect/>
          <a:stretch>
            <a:fillRect/>
          </a:stretch>
        </p:blipFill>
        <p:spPr bwMode="auto">
          <a:xfrm>
            <a:off x="1592263" y="1924050"/>
            <a:ext cx="6059487" cy="3473450"/>
          </a:xfrm>
          <a:prstGeom prst="rect">
            <a:avLst/>
          </a:prstGeom>
          <a:noFill/>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fb-ddvxyxa-1332036692-X"/>
          <p:cNvPicPr>
            <a:picLocks noChangeAspect="1" noChangeArrowheads="1"/>
          </p:cNvPicPr>
          <p:nvPr/>
        </p:nvPicPr>
        <p:blipFill>
          <a:blip r:embed="rId2" cstate="print"/>
          <a:srcRect/>
          <a:stretch>
            <a:fillRect/>
          </a:stretch>
        </p:blipFill>
        <p:spPr bwMode="auto">
          <a:xfrm>
            <a:off x="1651000" y="1852613"/>
            <a:ext cx="5894388" cy="3378200"/>
          </a:xfrm>
          <a:prstGeom prst="rect">
            <a:avLst/>
          </a:prstGeom>
          <a:noFill/>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fb-dscrqwm-1330723687-X"/>
          <p:cNvPicPr>
            <a:picLocks noChangeAspect="1" noChangeArrowheads="1"/>
          </p:cNvPicPr>
          <p:nvPr/>
        </p:nvPicPr>
        <p:blipFill>
          <a:blip r:embed="rId2" cstate="print"/>
          <a:srcRect/>
          <a:stretch>
            <a:fillRect/>
          </a:stretch>
        </p:blipFill>
        <p:spPr bwMode="auto">
          <a:xfrm>
            <a:off x="1662113" y="1947863"/>
            <a:ext cx="5873750" cy="3367087"/>
          </a:xfrm>
          <a:prstGeom prst="rect">
            <a:avLst/>
          </a:prstGeom>
          <a:noFill/>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descr="fb-mwhlxbr-1330708948-X"/>
          <p:cNvPicPr>
            <a:picLocks noChangeAspect="1" noChangeArrowheads="1"/>
          </p:cNvPicPr>
          <p:nvPr/>
        </p:nvPicPr>
        <p:blipFill>
          <a:blip r:embed="rId2" cstate="print"/>
          <a:srcRect/>
          <a:stretch>
            <a:fillRect/>
          </a:stretch>
        </p:blipFill>
        <p:spPr bwMode="auto">
          <a:xfrm>
            <a:off x="1698625" y="1817688"/>
            <a:ext cx="5976938" cy="3425825"/>
          </a:xfrm>
          <a:prstGeom prst="rect">
            <a:avLst/>
          </a:prstGeom>
          <a:noFill/>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7" name="Picture 5" descr="nipiagogeioaggali"/>
          <p:cNvPicPr>
            <a:picLocks noChangeAspect="1" noChangeArrowheads="1"/>
          </p:cNvPicPr>
          <p:nvPr/>
        </p:nvPicPr>
        <p:blipFill>
          <a:blip r:embed="rId2" cstate="print"/>
          <a:srcRect/>
          <a:stretch>
            <a:fillRect/>
          </a:stretch>
        </p:blipFill>
        <p:spPr bwMode="auto">
          <a:xfrm>
            <a:off x="2259013" y="1670050"/>
            <a:ext cx="4597400" cy="3349625"/>
          </a:xfrm>
          <a:prstGeom prst="rect">
            <a:avLst/>
          </a:prstGeom>
          <a:noFill/>
        </p:spPr>
      </p:pic>
      <p:sp>
        <p:nvSpPr>
          <p:cNvPr id="120838" name="Text Box 6"/>
          <p:cNvSpPr txBox="1">
            <a:spLocks noChangeArrowheads="1"/>
          </p:cNvSpPr>
          <p:nvPr/>
        </p:nvSpPr>
        <p:spPr bwMode="auto">
          <a:xfrm>
            <a:off x="2746375" y="5245100"/>
            <a:ext cx="3486150" cy="304800"/>
          </a:xfrm>
          <a:prstGeom prst="rect">
            <a:avLst/>
          </a:prstGeom>
          <a:noFill/>
          <a:ln w="9525">
            <a:noFill/>
            <a:miter lim="800000"/>
            <a:headEnd/>
            <a:tailEnd/>
          </a:ln>
          <a:effectLst/>
        </p:spPr>
        <p:txBody>
          <a:bodyPr wrap="none">
            <a:spAutoFit/>
          </a:bodyPr>
          <a:lstStyle/>
          <a:p>
            <a:r>
              <a:rPr lang="el-GR" sz="1400">
                <a:latin typeface="Arial" charset="0"/>
              </a:rPr>
              <a:t>Νηπιαγωγείο Αγκάλ, Αμάνσια Μαραγκάκη</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1" name="Picture 5" descr="kollegio"/>
          <p:cNvPicPr>
            <a:picLocks noChangeAspect="1" noChangeArrowheads="1"/>
          </p:cNvPicPr>
          <p:nvPr/>
        </p:nvPicPr>
        <p:blipFill>
          <a:blip r:embed="rId2" cstate="print"/>
          <a:srcRect/>
          <a:stretch>
            <a:fillRect/>
          </a:stretch>
        </p:blipFill>
        <p:spPr bwMode="auto">
          <a:xfrm>
            <a:off x="2024063" y="1582738"/>
            <a:ext cx="4805362" cy="4027487"/>
          </a:xfrm>
          <a:prstGeom prst="rect">
            <a:avLst/>
          </a:prstGeom>
          <a:noFill/>
        </p:spPr>
      </p:pic>
      <p:sp>
        <p:nvSpPr>
          <p:cNvPr id="121862" name="Text Box 6"/>
          <p:cNvSpPr txBox="1">
            <a:spLocks noChangeArrowheads="1"/>
          </p:cNvSpPr>
          <p:nvPr/>
        </p:nvSpPr>
        <p:spPr bwMode="auto">
          <a:xfrm>
            <a:off x="2211388" y="5707063"/>
            <a:ext cx="4311650" cy="304800"/>
          </a:xfrm>
          <a:prstGeom prst="rect">
            <a:avLst/>
          </a:prstGeom>
          <a:noFill/>
          <a:ln w="9525">
            <a:noFill/>
            <a:miter lim="800000"/>
            <a:headEnd/>
            <a:tailEnd/>
          </a:ln>
          <a:effectLst/>
        </p:spPr>
        <p:txBody>
          <a:bodyPr wrap="none">
            <a:spAutoFit/>
          </a:bodyPr>
          <a:lstStyle/>
          <a:p>
            <a:r>
              <a:rPr lang="el-GR" sz="1400">
                <a:latin typeface="Arial" charset="0"/>
              </a:rPr>
              <a:t>Κολλέγιο Αθηνών, Καλογιάννης Κωνσταντής, 8 ετών</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kalymnos"/>
          <p:cNvPicPr>
            <a:picLocks noChangeAspect="1" noChangeArrowheads="1"/>
          </p:cNvPicPr>
          <p:nvPr/>
        </p:nvPicPr>
        <p:blipFill>
          <a:blip r:embed="rId2" cstate="print"/>
          <a:srcRect/>
          <a:stretch>
            <a:fillRect/>
          </a:stretch>
        </p:blipFill>
        <p:spPr bwMode="auto">
          <a:xfrm>
            <a:off x="1265238" y="1274763"/>
            <a:ext cx="6400800" cy="4829175"/>
          </a:xfrm>
          <a:prstGeom prst="rect">
            <a:avLst/>
          </a:prstGeom>
          <a:noFill/>
        </p:spPr>
      </p:pic>
      <p:sp>
        <p:nvSpPr>
          <p:cNvPr id="122886" name="Text Box 6"/>
          <p:cNvSpPr txBox="1">
            <a:spLocks noChangeArrowheads="1"/>
          </p:cNvSpPr>
          <p:nvPr/>
        </p:nvSpPr>
        <p:spPr bwMode="auto">
          <a:xfrm>
            <a:off x="1298575" y="6116638"/>
            <a:ext cx="5400675" cy="304800"/>
          </a:xfrm>
          <a:prstGeom prst="rect">
            <a:avLst/>
          </a:prstGeom>
          <a:noFill/>
          <a:ln w="9525">
            <a:noFill/>
            <a:miter lim="800000"/>
            <a:headEnd/>
            <a:tailEnd/>
          </a:ln>
          <a:effectLst/>
        </p:spPr>
        <p:txBody>
          <a:bodyPr wrap="none">
            <a:spAutoFit/>
          </a:bodyPr>
          <a:lstStyle/>
          <a:p>
            <a:r>
              <a:rPr lang="el-GR" sz="1400">
                <a:latin typeface="Arial" charset="0"/>
              </a:rPr>
              <a:t>2ο Δημοτικό Πόλεως Καλύμνου, "Λιβάδι", Σοφία Κυπραίου, 9 ετών</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94212" name="Picture 4" descr="colours copy"/>
          <p:cNvPicPr>
            <a:picLocks noChangeAspect="1" noChangeArrowheads="1"/>
          </p:cNvPicPr>
          <p:nvPr/>
        </p:nvPicPr>
        <p:blipFill>
          <a:blip r:embed="rId2" cstate="print"/>
          <a:srcRect/>
          <a:stretch>
            <a:fillRect/>
          </a:stretch>
        </p:blipFill>
        <p:spPr bwMode="auto">
          <a:xfrm>
            <a:off x="0" y="333375"/>
            <a:ext cx="9144000" cy="6099175"/>
          </a:xfrm>
          <a:prstGeom prst="rect">
            <a:avLst/>
          </a:prstGeom>
          <a:noFill/>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8" name="Rectangle 6"/>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lstStyle/>
          <a:p>
            <a:endParaRPr lang="el-GR"/>
          </a:p>
        </p:txBody>
      </p:sp>
      <p:pic>
        <p:nvPicPr>
          <p:cNvPr id="95236" name="Picture 4" descr="feta copy"/>
          <p:cNvPicPr>
            <a:picLocks noChangeAspect="1" noChangeArrowheads="1"/>
          </p:cNvPicPr>
          <p:nvPr/>
        </p:nvPicPr>
        <p:blipFill>
          <a:blip r:embed="rId2" cstate="print"/>
          <a:srcRect/>
          <a:stretch>
            <a:fillRect/>
          </a:stretch>
        </p:blipFill>
        <p:spPr bwMode="auto">
          <a:xfrm>
            <a:off x="0" y="379413"/>
            <a:ext cx="9144000" cy="6099175"/>
          </a:xfrm>
          <a:prstGeom prst="rect">
            <a:avLst/>
          </a:prstGeom>
          <a:noFill/>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descr="5710852402_d75fb5fda4_b"/>
          <p:cNvPicPr>
            <a:picLocks noChangeAspect="1" noChangeArrowheads="1"/>
          </p:cNvPicPr>
          <p:nvPr/>
        </p:nvPicPr>
        <p:blipFill>
          <a:blip r:embed="rId2" cstate="print"/>
          <a:srcRect l="3856" r="7297"/>
          <a:stretch>
            <a:fillRect/>
          </a:stretch>
        </p:blipFill>
        <p:spPr bwMode="auto">
          <a:xfrm>
            <a:off x="0" y="0"/>
            <a:ext cx="9144000" cy="6862763"/>
          </a:xfrm>
          <a:prstGeom prst="rect">
            <a:avLst/>
          </a:prstGeom>
          <a:noFill/>
        </p:spPr>
      </p:pic>
      <p:sp>
        <p:nvSpPr>
          <p:cNvPr id="129028" name="Text Box 4"/>
          <p:cNvSpPr txBox="1">
            <a:spLocks noChangeArrowheads="1"/>
          </p:cNvSpPr>
          <p:nvPr/>
        </p:nvSpPr>
        <p:spPr bwMode="auto">
          <a:xfrm>
            <a:off x="896938" y="1144588"/>
            <a:ext cx="4149725" cy="4416425"/>
          </a:xfrm>
          <a:prstGeom prst="rect">
            <a:avLst/>
          </a:prstGeom>
          <a:noFill/>
          <a:ln w="9525">
            <a:noFill/>
            <a:miter lim="800000"/>
            <a:headEnd/>
            <a:tailEnd/>
          </a:ln>
          <a:effectLst/>
        </p:spPr>
        <p:txBody>
          <a:bodyPr wrap="none">
            <a:spAutoFit/>
          </a:bodyPr>
          <a:lstStyle/>
          <a:p>
            <a:r>
              <a:rPr lang="el-GR" sz="4400">
                <a:solidFill>
                  <a:schemeClr val="bg1"/>
                </a:solidFill>
                <a:latin typeface="Georgia" pitchFamily="18" charset="0"/>
              </a:rPr>
              <a:t>2.160 μηνύματα</a:t>
            </a:r>
          </a:p>
          <a:p>
            <a:r>
              <a:rPr lang="el-GR" sz="4400">
                <a:solidFill>
                  <a:schemeClr val="bg1"/>
                </a:solidFill>
                <a:latin typeface="Georgia" pitchFamily="18" charset="0"/>
              </a:rPr>
              <a:t>6.000 νέα </a:t>
            </a:r>
            <a:r>
              <a:rPr lang="en-US" sz="4400">
                <a:solidFill>
                  <a:schemeClr val="bg1"/>
                </a:solidFill>
                <a:latin typeface="Georgia" pitchFamily="18" charset="0"/>
              </a:rPr>
              <a:t>likes</a:t>
            </a:r>
            <a:r>
              <a:rPr lang="el-GR" sz="4400">
                <a:solidFill>
                  <a:schemeClr val="bg1"/>
                </a:solidFill>
                <a:latin typeface="Georgia" pitchFamily="18" charset="0"/>
              </a:rPr>
              <a:t> </a:t>
            </a:r>
          </a:p>
          <a:p>
            <a:r>
              <a:rPr lang="el-GR" sz="4400">
                <a:solidFill>
                  <a:schemeClr val="bg1"/>
                </a:solidFill>
                <a:latin typeface="Georgia" pitchFamily="18" charset="0"/>
              </a:rPr>
              <a:t>50 σχολεία</a:t>
            </a:r>
          </a:p>
          <a:p>
            <a:endParaRPr lang="el-GR" sz="4400">
              <a:solidFill>
                <a:schemeClr val="bg1"/>
              </a:solidFill>
              <a:latin typeface="Georgia" pitchFamily="18" charset="0"/>
            </a:endParaRPr>
          </a:p>
          <a:p>
            <a:endParaRPr lang="el-GR" sz="5400">
              <a:solidFill>
                <a:schemeClr val="bg1"/>
              </a:solidFill>
              <a:latin typeface="Georgia" pitchFamily="18" charset="0"/>
            </a:endParaRPr>
          </a:p>
          <a:p>
            <a:endParaRPr lang="en-US" sz="5400">
              <a:solidFill>
                <a:schemeClr val="bg1"/>
              </a:solidFill>
              <a:latin typeface="Georgia"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2"/>
          <p:cNvGrpSpPr>
            <a:grpSpLocks/>
          </p:cNvGrpSpPr>
          <p:nvPr/>
        </p:nvGrpSpPr>
        <p:grpSpPr bwMode="auto">
          <a:xfrm>
            <a:off x="1076325" y="2295525"/>
            <a:ext cx="7620000" cy="3736975"/>
            <a:chOff x="480" y="1104"/>
            <a:chExt cx="4800" cy="2354"/>
          </a:xfrm>
        </p:grpSpPr>
        <p:pic>
          <p:nvPicPr>
            <p:cNvPr id="109571" name="Picture 3" descr="animals"/>
            <p:cNvPicPr>
              <a:picLocks noChangeAspect="1" noChangeArrowheads="1"/>
            </p:cNvPicPr>
            <p:nvPr/>
          </p:nvPicPr>
          <p:blipFill>
            <a:blip r:embed="rId2" cstate="print"/>
            <a:srcRect r="259" b="20821"/>
            <a:stretch>
              <a:fillRect/>
            </a:stretch>
          </p:blipFill>
          <p:spPr bwMode="auto">
            <a:xfrm>
              <a:off x="480" y="1538"/>
              <a:ext cx="2256" cy="1813"/>
            </a:xfrm>
            <a:prstGeom prst="rect">
              <a:avLst/>
            </a:prstGeom>
            <a:noFill/>
          </p:spPr>
        </p:pic>
        <p:pic>
          <p:nvPicPr>
            <p:cNvPr id="109572" name="Picture 4" descr="green20footsteps20generic copy"/>
            <p:cNvPicPr>
              <a:picLocks noChangeAspect="1" noChangeArrowheads="1"/>
            </p:cNvPicPr>
            <p:nvPr/>
          </p:nvPicPr>
          <p:blipFill>
            <a:blip r:embed="rId3" cstate="print"/>
            <a:srcRect/>
            <a:stretch>
              <a:fillRect/>
            </a:stretch>
          </p:blipFill>
          <p:spPr bwMode="auto">
            <a:xfrm>
              <a:off x="3072" y="1104"/>
              <a:ext cx="2208" cy="2174"/>
            </a:xfrm>
            <a:prstGeom prst="rect">
              <a:avLst/>
            </a:prstGeom>
            <a:noFill/>
          </p:spPr>
        </p:pic>
        <p:sp>
          <p:nvSpPr>
            <p:cNvPr id="109573" name="Line 5"/>
            <p:cNvSpPr>
              <a:spLocks noChangeShapeType="1"/>
            </p:cNvSpPr>
            <p:nvPr/>
          </p:nvSpPr>
          <p:spPr bwMode="auto">
            <a:xfrm>
              <a:off x="2976" y="1298"/>
              <a:ext cx="0" cy="2160"/>
            </a:xfrm>
            <a:prstGeom prst="line">
              <a:avLst/>
            </a:prstGeom>
            <a:noFill/>
            <a:ln w="9525">
              <a:solidFill>
                <a:schemeClr val="bg2"/>
              </a:solidFill>
              <a:round/>
              <a:headEnd/>
              <a:tailEnd/>
            </a:ln>
            <a:effectLst/>
          </p:spPr>
          <p:txBody>
            <a:bodyPr/>
            <a:lstStyle/>
            <a:p>
              <a:endParaRPr lang="el-GR"/>
            </a:p>
          </p:txBody>
        </p:sp>
      </p:grpSp>
      <p:sp>
        <p:nvSpPr>
          <p:cNvPr id="109574" name="Text Box 6"/>
          <p:cNvSpPr txBox="1">
            <a:spLocks noChangeArrowheads="1"/>
          </p:cNvSpPr>
          <p:nvPr/>
        </p:nvSpPr>
        <p:spPr bwMode="auto">
          <a:xfrm>
            <a:off x="1665288" y="1273175"/>
            <a:ext cx="6157912" cy="457200"/>
          </a:xfrm>
          <a:prstGeom prst="rect">
            <a:avLst/>
          </a:prstGeom>
          <a:noFill/>
          <a:ln w="9525">
            <a:noFill/>
            <a:miter lim="800000"/>
            <a:headEnd/>
            <a:tailEnd/>
          </a:ln>
          <a:effectLst/>
        </p:spPr>
        <p:txBody>
          <a:bodyPr wrap="none">
            <a:spAutoFit/>
          </a:bodyPr>
          <a:lstStyle/>
          <a:p>
            <a:r>
              <a:rPr lang="el-GR" sz="2400">
                <a:latin typeface="Georgia" pitchFamily="18" charset="0"/>
              </a:rPr>
              <a:t>360</a:t>
            </a:r>
            <a:r>
              <a:rPr lang="en-US" sz="2400">
                <a:latin typeface="Georgia" pitchFamily="18" charset="0"/>
              </a:rPr>
              <a:t>º</a:t>
            </a:r>
            <a:r>
              <a:rPr lang="el-GR" sz="2400">
                <a:latin typeface="Georgia" pitchFamily="18" charset="0"/>
              </a:rPr>
              <a:t>	    λύσεις	σύνδεση	διαφάνεια</a:t>
            </a:r>
            <a:endParaRPr lang="en-US" sz="2400">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569913" y="2427288"/>
            <a:ext cx="8512175" cy="4157662"/>
          </a:xfrm>
          <a:prstGeom prst="rect">
            <a:avLst/>
          </a:prstGeom>
          <a:noFill/>
          <a:ln w="9525">
            <a:noFill/>
            <a:miter lim="800000"/>
            <a:headEnd/>
            <a:tailEnd/>
          </a:ln>
          <a:effectLst/>
        </p:spPr>
        <p:txBody>
          <a:bodyPr wrap="none">
            <a:spAutoFit/>
          </a:bodyPr>
          <a:lstStyle/>
          <a:p>
            <a:pPr>
              <a:lnSpc>
                <a:spcPct val="115000"/>
              </a:lnSpc>
            </a:pPr>
            <a:endParaRPr lang="el-GR">
              <a:latin typeface="Georgia" pitchFamily="18" charset="0"/>
            </a:endParaRPr>
          </a:p>
          <a:p>
            <a:pPr>
              <a:lnSpc>
                <a:spcPct val="115000"/>
              </a:lnSpc>
              <a:buFontTx/>
              <a:buChar char="•"/>
            </a:pPr>
            <a:r>
              <a:rPr lang="el-GR">
                <a:latin typeface="Georgia" pitchFamily="18" charset="0"/>
              </a:rPr>
              <a:t> Φαινόμενο του θερμοκηπίου: ορισμός, αιτίες, συνέπειες, λύσεις.</a:t>
            </a:r>
          </a:p>
          <a:p>
            <a:pPr>
              <a:lnSpc>
                <a:spcPct val="115000"/>
              </a:lnSpc>
              <a:buFontTx/>
              <a:buChar char="•"/>
            </a:pPr>
            <a:r>
              <a:rPr lang="el-GR">
                <a:latin typeface="Georgia" pitchFamily="18" charset="0"/>
              </a:rPr>
              <a:t> Ο κύκλος του άνθρακα</a:t>
            </a:r>
          </a:p>
          <a:p>
            <a:pPr>
              <a:lnSpc>
                <a:spcPct val="115000"/>
              </a:lnSpc>
              <a:buFontTx/>
              <a:buChar char="•"/>
            </a:pPr>
            <a:r>
              <a:rPr lang="el-GR">
                <a:latin typeface="Georgia" pitchFamily="18" charset="0"/>
              </a:rPr>
              <a:t> Διαδικασία σχηματισμού γαιανθράκων</a:t>
            </a:r>
          </a:p>
          <a:p>
            <a:pPr>
              <a:lnSpc>
                <a:spcPct val="115000"/>
              </a:lnSpc>
              <a:buFontTx/>
              <a:buChar char="•"/>
            </a:pPr>
            <a:r>
              <a:rPr lang="el-GR">
                <a:latin typeface="Georgia" pitchFamily="18" charset="0"/>
              </a:rPr>
              <a:t> Ανανεώσιμες και μη ανανεώσιμες πηγές ενέργειας</a:t>
            </a:r>
          </a:p>
          <a:p>
            <a:pPr>
              <a:lnSpc>
                <a:spcPct val="115000"/>
              </a:lnSpc>
              <a:buFontTx/>
              <a:buChar char="•"/>
            </a:pPr>
            <a:r>
              <a:rPr lang="el-GR">
                <a:latin typeface="Georgia" pitchFamily="18" charset="0"/>
              </a:rPr>
              <a:t> Το ζήτημα της πυρηνικής ενέργειας</a:t>
            </a:r>
          </a:p>
          <a:p>
            <a:pPr>
              <a:lnSpc>
                <a:spcPct val="115000"/>
              </a:lnSpc>
              <a:buFontTx/>
              <a:buChar char="•"/>
            </a:pPr>
            <a:r>
              <a:rPr lang="el-GR">
                <a:latin typeface="Georgia" pitchFamily="18" charset="0"/>
              </a:rPr>
              <a:t> Υπερκατανάλωση ενέργειας – ανισότητες στον κόσμο</a:t>
            </a:r>
          </a:p>
          <a:p>
            <a:pPr>
              <a:lnSpc>
                <a:spcPct val="115000"/>
              </a:lnSpc>
              <a:buFontTx/>
              <a:buChar char="•"/>
            </a:pPr>
            <a:r>
              <a:rPr lang="el-GR">
                <a:latin typeface="Georgia" pitchFamily="18" charset="0"/>
              </a:rPr>
              <a:t> Ο ρόλος του πολίτη, των επιχειρήσεων, της Πολιτείας, των διακρατικών οργάνων</a:t>
            </a:r>
          </a:p>
          <a:p>
            <a:pPr>
              <a:lnSpc>
                <a:spcPct val="115000"/>
              </a:lnSpc>
              <a:buFontTx/>
              <a:buChar char="•"/>
            </a:pPr>
            <a:r>
              <a:rPr lang="el-GR">
                <a:latin typeface="Georgia" pitchFamily="18" charset="0"/>
              </a:rPr>
              <a:t> H έννοια της βιώσιμης ανάπτυξης</a:t>
            </a:r>
          </a:p>
          <a:p>
            <a:pPr>
              <a:lnSpc>
                <a:spcPct val="115000"/>
              </a:lnSpc>
              <a:buFontTx/>
              <a:buChar char="•"/>
            </a:pPr>
            <a:r>
              <a:rPr lang="el-GR">
                <a:latin typeface="Georgia" pitchFamily="18" charset="0"/>
              </a:rPr>
              <a:t> Ο ρόλος της τεχνολογίας στην εξοικονόμηση ενέργειας</a:t>
            </a:r>
          </a:p>
          <a:p>
            <a:pPr>
              <a:lnSpc>
                <a:spcPct val="115000"/>
              </a:lnSpc>
              <a:buFontTx/>
              <a:buChar char="•"/>
            </a:pPr>
            <a:r>
              <a:rPr lang="el-GR">
                <a:latin typeface="Georgia" pitchFamily="18" charset="0"/>
              </a:rPr>
              <a:t> Οικολογικό αποτύπωμα και αποτύπωμα άνθρακα</a:t>
            </a:r>
          </a:p>
          <a:p>
            <a:pPr>
              <a:lnSpc>
                <a:spcPct val="115000"/>
              </a:lnSpc>
              <a:buFontTx/>
              <a:buChar char="•"/>
            </a:pPr>
            <a:r>
              <a:rPr lang="el-GR">
                <a:latin typeface="Georgia" pitchFamily="18" charset="0"/>
              </a:rPr>
              <a:t> Διαγενεακή δικαιοσύνη.</a:t>
            </a:r>
          </a:p>
          <a:p>
            <a:pPr>
              <a:buFontTx/>
              <a:buChar char="•"/>
            </a:pPr>
            <a:endParaRPr lang="el-GR">
              <a:latin typeface="Georgia" pitchFamily="18" charset="0"/>
            </a:endParaRPr>
          </a:p>
        </p:txBody>
      </p:sp>
      <p:sp>
        <p:nvSpPr>
          <p:cNvPr id="130053" name="Title 1"/>
          <p:cNvSpPr txBox="1">
            <a:spLocks/>
          </p:cNvSpPr>
          <p:nvPr/>
        </p:nvSpPr>
        <p:spPr bwMode="auto">
          <a:xfrm>
            <a:off x="606425" y="1903413"/>
            <a:ext cx="7245350" cy="517525"/>
          </a:xfrm>
          <a:prstGeom prst="rect">
            <a:avLst/>
          </a:prstGeom>
          <a:noFill/>
          <a:ln w="9525">
            <a:noFill/>
            <a:miter lim="800000"/>
            <a:headEnd/>
            <a:tailEnd/>
          </a:ln>
        </p:spPr>
        <p:txBody>
          <a:bodyPr/>
          <a:lstStyle/>
          <a:p>
            <a:pPr defTabSz="457200"/>
            <a:r>
              <a:rPr lang="el-GR" sz="2500">
                <a:solidFill>
                  <a:srgbClr val="8ABE34"/>
                </a:solidFill>
                <a:latin typeface="Georgia" pitchFamily="18" charset="0"/>
                <a:cs typeface="Arial" charset="0"/>
              </a:rPr>
              <a:t>Οι βασικές έννοιες παιδαγωγικού υλικού:</a:t>
            </a:r>
          </a:p>
          <a:p>
            <a:pPr defTabSz="457200"/>
            <a:endParaRPr lang="en-GB" sz="2500">
              <a:solidFill>
                <a:srgbClr val="8ABE34"/>
              </a:solidFill>
              <a:latin typeface="Georgia" pitchFamily="18" charset="0"/>
              <a:cs typeface="Arial" charset="0"/>
            </a:endParaRPr>
          </a:p>
        </p:txBody>
      </p:sp>
      <p:cxnSp>
        <p:nvCxnSpPr>
          <p:cNvPr id="13" name="Straight Connector 12"/>
          <p:cNvCxnSpPr/>
          <p:nvPr/>
        </p:nvCxnSpPr>
        <p:spPr>
          <a:xfrm>
            <a:off x="606425" y="2474913"/>
            <a:ext cx="82200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ΟΠ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6" name="Group 4"/>
          <p:cNvGrpSpPr>
            <a:grpSpLocks/>
          </p:cNvGrpSpPr>
          <p:nvPr/>
        </p:nvGrpSpPr>
        <p:grpSpPr bwMode="auto">
          <a:xfrm>
            <a:off x="2962275" y="4425950"/>
            <a:ext cx="4518025" cy="2192338"/>
            <a:chOff x="191" y="2220"/>
            <a:chExt cx="3447" cy="1858"/>
          </a:xfrm>
        </p:grpSpPr>
        <p:pic>
          <p:nvPicPr>
            <p:cNvPr id="131077" name="Picture 5" descr="email"/>
            <p:cNvPicPr>
              <a:picLocks noChangeAspect="1" noChangeArrowheads="1"/>
            </p:cNvPicPr>
            <p:nvPr/>
          </p:nvPicPr>
          <p:blipFill>
            <a:blip r:embed="rId2" cstate="print"/>
            <a:srcRect/>
            <a:stretch>
              <a:fillRect/>
            </a:stretch>
          </p:blipFill>
          <p:spPr bwMode="auto">
            <a:xfrm>
              <a:off x="191" y="3248"/>
              <a:ext cx="1018" cy="830"/>
            </a:xfrm>
            <a:prstGeom prst="rect">
              <a:avLst/>
            </a:prstGeom>
            <a:noFill/>
          </p:spPr>
        </p:pic>
        <p:grpSp>
          <p:nvGrpSpPr>
            <p:cNvPr id="131078" name="Group 6"/>
            <p:cNvGrpSpPr>
              <a:grpSpLocks/>
            </p:cNvGrpSpPr>
            <p:nvPr/>
          </p:nvGrpSpPr>
          <p:grpSpPr bwMode="auto">
            <a:xfrm>
              <a:off x="367" y="2220"/>
              <a:ext cx="3271" cy="1620"/>
              <a:chOff x="367" y="2220"/>
              <a:chExt cx="3271" cy="1620"/>
            </a:xfrm>
          </p:grpSpPr>
          <p:pic>
            <p:nvPicPr>
              <p:cNvPr id="131079" name="Picture 7" descr="fb"/>
              <p:cNvPicPr>
                <a:picLocks noChangeAspect="1" noChangeArrowheads="1"/>
              </p:cNvPicPr>
              <p:nvPr/>
            </p:nvPicPr>
            <p:blipFill>
              <a:blip r:embed="rId3" cstate="print"/>
              <a:srcRect/>
              <a:stretch>
                <a:fillRect/>
              </a:stretch>
            </p:blipFill>
            <p:spPr bwMode="auto">
              <a:xfrm>
                <a:off x="379" y="2220"/>
                <a:ext cx="700" cy="570"/>
              </a:xfrm>
              <a:prstGeom prst="rect">
                <a:avLst/>
              </a:prstGeom>
              <a:noFill/>
            </p:spPr>
          </p:pic>
          <p:pic>
            <p:nvPicPr>
              <p:cNvPr id="131080" name="Picture 8" descr="twi"/>
              <p:cNvPicPr>
                <a:picLocks noChangeAspect="1" noChangeArrowheads="1"/>
              </p:cNvPicPr>
              <p:nvPr/>
            </p:nvPicPr>
            <p:blipFill>
              <a:blip r:embed="rId4" cstate="print"/>
              <a:srcRect/>
              <a:stretch>
                <a:fillRect/>
              </a:stretch>
            </p:blipFill>
            <p:spPr bwMode="auto">
              <a:xfrm>
                <a:off x="367" y="2800"/>
                <a:ext cx="694" cy="566"/>
              </a:xfrm>
              <a:prstGeom prst="rect">
                <a:avLst/>
              </a:prstGeom>
              <a:noFill/>
            </p:spPr>
          </p:pic>
          <p:sp>
            <p:nvSpPr>
              <p:cNvPr id="131081" name="Text Box 9"/>
              <p:cNvSpPr txBox="1">
                <a:spLocks noChangeArrowheads="1"/>
              </p:cNvSpPr>
              <p:nvPr/>
            </p:nvSpPr>
            <p:spPr bwMode="auto">
              <a:xfrm>
                <a:off x="1193" y="2411"/>
                <a:ext cx="2259" cy="311"/>
              </a:xfrm>
              <a:prstGeom prst="rect">
                <a:avLst/>
              </a:prstGeom>
              <a:noFill/>
              <a:ln w="9525">
                <a:noFill/>
                <a:miter lim="800000"/>
                <a:headEnd/>
                <a:tailEnd/>
              </a:ln>
              <a:effectLst/>
            </p:spPr>
            <p:txBody>
              <a:bodyPr wrap="none">
                <a:spAutoFit/>
              </a:bodyPr>
              <a:lstStyle/>
              <a:p>
                <a:r>
                  <a:rPr lang="en-US">
                    <a:latin typeface="Georgia" pitchFamily="18" charset="0"/>
                  </a:rPr>
                  <a:t>facebook.com/WWFGreece</a:t>
                </a:r>
              </a:p>
            </p:txBody>
          </p:sp>
          <p:sp>
            <p:nvSpPr>
              <p:cNvPr id="131082" name="Text Box 10"/>
              <p:cNvSpPr txBox="1">
                <a:spLocks noChangeArrowheads="1"/>
              </p:cNvSpPr>
              <p:nvPr/>
            </p:nvSpPr>
            <p:spPr bwMode="auto">
              <a:xfrm>
                <a:off x="1184" y="2971"/>
                <a:ext cx="2454" cy="310"/>
              </a:xfrm>
              <a:prstGeom prst="rect">
                <a:avLst/>
              </a:prstGeom>
              <a:noFill/>
              <a:ln w="9525">
                <a:noFill/>
                <a:miter lim="800000"/>
                <a:headEnd/>
                <a:tailEnd/>
              </a:ln>
              <a:effectLst/>
            </p:spPr>
            <p:txBody>
              <a:bodyPr wrap="none">
                <a:spAutoFit/>
              </a:bodyPr>
              <a:lstStyle/>
              <a:p>
                <a:r>
                  <a:rPr lang="el-GR">
                    <a:latin typeface="Georgia" pitchFamily="18" charset="0"/>
                  </a:rPr>
                  <a:t>twitter.com/#!/WWF_Greece</a:t>
                </a:r>
                <a:endParaRPr lang="en-US" sz="2000">
                  <a:latin typeface="Georgia" pitchFamily="18" charset="0"/>
                </a:endParaRPr>
              </a:p>
            </p:txBody>
          </p:sp>
          <p:sp>
            <p:nvSpPr>
              <p:cNvPr id="131083" name="Text Box 11"/>
              <p:cNvSpPr txBox="1">
                <a:spLocks noChangeArrowheads="1"/>
              </p:cNvSpPr>
              <p:nvPr/>
            </p:nvSpPr>
            <p:spPr bwMode="auto">
              <a:xfrm>
                <a:off x="1195" y="3529"/>
                <a:ext cx="1508" cy="311"/>
              </a:xfrm>
              <a:prstGeom prst="rect">
                <a:avLst/>
              </a:prstGeom>
              <a:noFill/>
              <a:ln w="9525">
                <a:noFill/>
                <a:miter lim="800000"/>
                <a:headEnd/>
                <a:tailEnd/>
              </a:ln>
              <a:effectLst/>
            </p:spPr>
            <p:txBody>
              <a:bodyPr wrap="none">
                <a:spAutoFit/>
              </a:bodyPr>
              <a:lstStyle/>
              <a:p>
                <a:r>
                  <a:rPr lang="en-US">
                    <a:latin typeface="Georgia" pitchFamily="18" charset="0"/>
                  </a:rPr>
                  <a:t>g.vellidis@wwf.gr</a:t>
                </a:r>
              </a:p>
            </p:txBody>
          </p:sp>
        </p:grpSp>
      </p:grpSp>
      <p:sp>
        <p:nvSpPr>
          <p:cNvPr id="131084" name="Rectangle 12"/>
          <p:cNvSpPr>
            <a:spLocks noChangeArrowheads="1"/>
          </p:cNvSpPr>
          <p:nvPr/>
        </p:nvSpPr>
        <p:spPr bwMode="auto">
          <a:xfrm>
            <a:off x="3330575" y="2574925"/>
            <a:ext cx="3001963" cy="579438"/>
          </a:xfrm>
          <a:prstGeom prst="rect">
            <a:avLst/>
          </a:prstGeom>
          <a:noFill/>
          <a:ln w="9525">
            <a:noFill/>
            <a:miter lim="800000"/>
            <a:headEnd/>
            <a:tailEnd/>
          </a:ln>
          <a:effectLst/>
        </p:spPr>
        <p:txBody>
          <a:bodyPr wrap="none">
            <a:spAutoFit/>
          </a:bodyPr>
          <a:lstStyle/>
          <a:p>
            <a:r>
              <a:rPr lang="el-GR" sz="3200">
                <a:latin typeface="Georgia" pitchFamily="18" charset="0"/>
              </a:rPr>
              <a:t>Σας ευχαριστώ!</a:t>
            </a:r>
            <a:endParaRPr lang="en-US" sz="3200">
              <a:latin typeface="Georgia" pitchFamily="18" charset="0"/>
            </a:endParaRPr>
          </a:p>
        </p:txBody>
      </p:sp>
      <p:pic>
        <p:nvPicPr>
          <p:cNvPr id="131085" name="Picture 13" descr="panda"/>
          <p:cNvPicPr>
            <a:picLocks noChangeAspect="1" noChangeArrowheads="1"/>
          </p:cNvPicPr>
          <p:nvPr/>
        </p:nvPicPr>
        <p:blipFill>
          <a:blip r:embed="rId5" cstate="print"/>
          <a:srcRect t="20700" r="14413" b="7504"/>
          <a:stretch>
            <a:fillRect/>
          </a:stretch>
        </p:blipFill>
        <p:spPr bwMode="auto">
          <a:xfrm rot="-324682">
            <a:off x="-1150938" y="2016125"/>
            <a:ext cx="4232276" cy="4465638"/>
          </a:xfrm>
          <a:prstGeom prst="rect">
            <a:avLst/>
          </a:prstGeom>
          <a:noFill/>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I-Will-If-You-Will-TEXT-TEMPLATE"/>
          <p:cNvPicPr>
            <a:picLocks noChangeAspect="1" noChangeArrowheads="1"/>
          </p:cNvPicPr>
          <p:nvPr/>
        </p:nvPicPr>
        <p:blipFill>
          <a:blip r:embed="rId3" cstate="print"/>
          <a:srcRect/>
          <a:stretch>
            <a:fillRect/>
          </a:stretch>
        </p:blipFill>
        <p:spPr bwMode="auto">
          <a:xfrm>
            <a:off x="1798638" y="1166813"/>
            <a:ext cx="5715000" cy="4762500"/>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http://theinspirationroom.com/daily/interactive/2012/3/earth_hour_iwiyw_challenges.jpg"/>
          <p:cNvPicPr>
            <a:picLocks noChangeAspect="1" noChangeArrowheads="1"/>
          </p:cNvPicPr>
          <p:nvPr/>
        </p:nvPicPr>
        <p:blipFill>
          <a:blip r:embed="rId2" cstate="print"/>
          <a:srcRect/>
          <a:stretch>
            <a:fillRect/>
          </a:stretch>
        </p:blipFill>
        <p:spPr bwMode="auto">
          <a:xfrm>
            <a:off x="1884363" y="2106613"/>
            <a:ext cx="5776912" cy="2566987"/>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38968D07-553B-42E7-B93E-396CE3F04486}" type="datetime3">
              <a:rPr lang="en-IE" sz="800">
                <a:latin typeface="Arial" charset="0"/>
                <a:cs typeface="Arial" charset="0"/>
              </a:rPr>
              <a:pPr algn="r"/>
              <a:t>5 July 2012</a:t>
            </a:fld>
            <a:r>
              <a:rPr lang="en-IE" sz="800">
                <a:latin typeface="Arial" charset="0"/>
                <a:cs typeface="Arial" charset="0"/>
              </a:rPr>
              <a:t> - </a:t>
            </a:r>
            <a:fld id="{1C6D5382-8FB6-4AA2-8B23-FB7E51D96CAD}" type="slidenum">
              <a:rPr lang="en-IE" sz="800">
                <a:latin typeface="Arial" charset="0"/>
                <a:cs typeface="Arial" charset="0"/>
              </a:rPr>
              <a:pPr algn="r"/>
              <a:t>6</a:t>
            </a:fld>
            <a:endParaRPr lang="en-IE" sz="800">
              <a:latin typeface="Arial" charset="0"/>
              <a:cs typeface="Arial" charset="0"/>
            </a:endParaRPr>
          </a:p>
        </p:txBody>
      </p:sp>
      <p:cxnSp>
        <p:nvCxnSpPr>
          <p:cNvPr id="15" name="Straight Connector 14"/>
          <p:cNvCxnSpPr/>
          <p:nvPr/>
        </p:nvCxnSpPr>
        <p:spPr>
          <a:xfrm>
            <a:off x="441325" y="6451600"/>
            <a:ext cx="83851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14692" name="Title 1"/>
          <p:cNvSpPr txBox="1">
            <a:spLocks/>
          </p:cNvSpPr>
          <p:nvPr/>
        </p:nvSpPr>
        <p:spPr bwMode="auto">
          <a:xfrm>
            <a:off x="606425" y="2722563"/>
            <a:ext cx="6845300" cy="561975"/>
          </a:xfrm>
          <a:prstGeom prst="rect">
            <a:avLst/>
          </a:prstGeom>
          <a:noFill/>
          <a:ln w="9525">
            <a:noFill/>
            <a:miter lim="800000"/>
            <a:headEnd/>
            <a:tailEnd/>
          </a:ln>
        </p:spPr>
        <p:txBody>
          <a:bodyPr/>
          <a:lstStyle/>
          <a:p>
            <a:pPr defTabSz="457200">
              <a:lnSpc>
                <a:spcPts val="2500"/>
              </a:lnSpc>
            </a:pPr>
            <a:endParaRPr lang="el-GR" sz="1600">
              <a:latin typeface="Arial" charset="0"/>
            </a:endParaRPr>
          </a:p>
          <a:p>
            <a:pPr defTabSz="457200">
              <a:lnSpc>
                <a:spcPts val="2500"/>
              </a:lnSpc>
            </a:pPr>
            <a:endParaRPr lang="el-GR" sz="1600">
              <a:solidFill>
                <a:srgbClr val="262626"/>
              </a:solidFill>
              <a:latin typeface="Arial" charset="0"/>
            </a:endParaRPr>
          </a:p>
          <a:p>
            <a:pPr defTabSz="457200"/>
            <a:endParaRPr lang="el-GR" sz="1600">
              <a:latin typeface="Arial" charset="0"/>
            </a:endParaRPr>
          </a:p>
          <a:p>
            <a:pPr defTabSz="457200"/>
            <a:endParaRPr lang="en-US" sz="1400">
              <a:latin typeface="Arial" charset="0"/>
            </a:endParaRPr>
          </a:p>
        </p:txBody>
      </p:sp>
      <p:sp>
        <p:nvSpPr>
          <p:cNvPr id="114693" name="Title 1"/>
          <p:cNvSpPr txBox="1">
            <a:spLocks/>
          </p:cNvSpPr>
          <p:nvPr/>
        </p:nvSpPr>
        <p:spPr bwMode="auto">
          <a:xfrm>
            <a:off x="1308100" y="2973388"/>
            <a:ext cx="7296150" cy="561975"/>
          </a:xfrm>
          <a:prstGeom prst="rect">
            <a:avLst/>
          </a:prstGeom>
          <a:noFill/>
          <a:ln w="9525">
            <a:noFill/>
            <a:miter lim="800000"/>
            <a:headEnd/>
            <a:tailEnd/>
          </a:ln>
        </p:spPr>
        <p:txBody>
          <a:bodyPr/>
          <a:lstStyle/>
          <a:p>
            <a:pPr defTabSz="457200">
              <a:lnSpc>
                <a:spcPts val="2500"/>
              </a:lnSpc>
            </a:pPr>
            <a:r>
              <a:rPr lang="en-US" i="1">
                <a:solidFill>
                  <a:srgbClr val="669900"/>
                </a:solidFill>
                <a:latin typeface="Georgia" pitchFamily="18" charset="0"/>
              </a:rPr>
              <a:t>“You can have my car in any color you want – as long as it’s black”</a:t>
            </a:r>
          </a:p>
          <a:p>
            <a:pPr defTabSz="457200">
              <a:lnSpc>
                <a:spcPts val="2500"/>
              </a:lnSpc>
              <a:buFontTx/>
              <a:buChar char="-"/>
            </a:pPr>
            <a:r>
              <a:rPr lang="en-US" i="1">
                <a:solidFill>
                  <a:srgbClr val="669900"/>
                </a:solidFill>
                <a:latin typeface="Georgia" pitchFamily="18" charset="0"/>
              </a:rPr>
              <a:t>Henry Ford</a:t>
            </a:r>
            <a:endParaRPr lang="el-GR" i="1">
              <a:solidFill>
                <a:srgbClr val="669900"/>
              </a:solidFill>
              <a:latin typeface="Georgia" pitchFamily="18" charset="0"/>
            </a:endParaRPr>
          </a:p>
          <a:p>
            <a:pPr defTabSz="457200">
              <a:lnSpc>
                <a:spcPts val="2500"/>
              </a:lnSpc>
            </a:pPr>
            <a:endParaRPr lang="en-US">
              <a:latin typeface="Georgia" pitchFamily="18" charset="0"/>
            </a:endParaRPr>
          </a:p>
          <a:p>
            <a:pPr defTabSz="457200">
              <a:lnSpc>
                <a:spcPts val="2500"/>
              </a:lnSpc>
            </a:pPr>
            <a:endParaRPr lang="en-US">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C95BD731-3D62-4556-A6CC-AC4A2F072003}" type="datetime3">
              <a:rPr lang="en-IE" sz="800">
                <a:latin typeface="Arial" charset="0"/>
                <a:cs typeface="Arial" charset="0"/>
              </a:rPr>
              <a:pPr algn="r"/>
              <a:t>5 July 2012</a:t>
            </a:fld>
            <a:r>
              <a:rPr lang="en-IE" sz="800">
                <a:latin typeface="Arial" charset="0"/>
                <a:cs typeface="Arial" charset="0"/>
              </a:rPr>
              <a:t> - </a:t>
            </a:r>
            <a:fld id="{057478CC-94C6-41A6-841D-7CB0CCC40978}" type="slidenum">
              <a:rPr lang="en-IE" sz="800">
                <a:latin typeface="Arial" charset="0"/>
                <a:cs typeface="Arial" charset="0"/>
              </a:rPr>
              <a:pPr algn="r"/>
              <a:t>7</a:t>
            </a:fld>
            <a:endParaRPr lang="en-IE" sz="800">
              <a:latin typeface="Arial" charset="0"/>
              <a:cs typeface="Arial" charset="0"/>
            </a:endParaRPr>
          </a:p>
        </p:txBody>
      </p:sp>
      <p:sp>
        <p:nvSpPr>
          <p:cNvPr id="14339" name="Title 1"/>
          <p:cNvSpPr txBox="1">
            <a:spLocks/>
          </p:cNvSpPr>
          <p:nvPr/>
        </p:nvSpPr>
        <p:spPr bwMode="auto">
          <a:xfrm>
            <a:off x="606425" y="1903413"/>
            <a:ext cx="4252913" cy="517525"/>
          </a:xfrm>
          <a:prstGeom prst="rect">
            <a:avLst/>
          </a:prstGeom>
          <a:noFill/>
          <a:ln w="9525">
            <a:noFill/>
            <a:miter lim="800000"/>
            <a:headEnd/>
            <a:tailEnd/>
          </a:ln>
        </p:spPr>
        <p:txBody>
          <a:bodyPr/>
          <a:lstStyle/>
          <a:p>
            <a:pPr defTabSz="457200"/>
            <a:r>
              <a:rPr lang="en-US" sz="2500">
                <a:solidFill>
                  <a:srgbClr val="8ABE34"/>
                </a:solidFill>
                <a:latin typeface="Arial" charset="0"/>
                <a:cs typeface="Arial" charset="0"/>
              </a:rPr>
              <a:t>Pest analysis</a:t>
            </a:r>
            <a:endParaRPr lang="en-GB" sz="2500">
              <a:solidFill>
                <a:srgbClr val="8ABE34"/>
              </a:solidFill>
              <a:latin typeface="Arial" charset="0"/>
              <a:cs typeface="Arial" charset="0"/>
            </a:endParaRPr>
          </a:p>
        </p:txBody>
      </p:sp>
      <p:cxnSp>
        <p:nvCxnSpPr>
          <p:cNvPr id="13" name="Straight Connector 12"/>
          <p:cNvCxnSpPr/>
          <p:nvPr/>
        </p:nvCxnSpPr>
        <p:spPr>
          <a:xfrm>
            <a:off x="606425" y="2474913"/>
            <a:ext cx="82200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341" name="Title 1"/>
          <p:cNvSpPr txBox="1">
            <a:spLocks/>
          </p:cNvSpPr>
          <p:nvPr/>
        </p:nvSpPr>
        <p:spPr bwMode="auto">
          <a:xfrm>
            <a:off x="606425" y="2722563"/>
            <a:ext cx="6845300" cy="561975"/>
          </a:xfrm>
          <a:prstGeom prst="rect">
            <a:avLst/>
          </a:prstGeom>
          <a:noFill/>
          <a:ln w="9525">
            <a:noFill/>
            <a:miter lim="800000"/>
            <a:headEnd/>
            <a:tailEnd/>
          </a:ln>
        </p:spPr>
        <p:txBody>
          <a:bodyPr/>
          <a:lstStyle/>
          <a:p>
            <a:pPr defTabSz="457200">
              <a:lnSpc>
                <a:spcPts val="2500"/>
              </a:lnSpc>
            </a:pPr>
            <a:r>
              <a:rPr lang="en-US" sz="1600">
                <a:latin typeface="Georgia" pitchFamily="18" charset="0"/>
              </a:rPr>
              <a:t>T</a:t>
            </a:r>
            <a:r>
              <a:rPr lang="el-GR" sz="1600">
                <a:latin typeface="Georgia" pitchFamily="18" charset="0"/>
              </a:rPr>
              <a:t>ο οικονομικό και πολιτικό σύστημα καταρρέει</a:t>
            </a:r>
            <a:r>
              <a:rPr lang="en-US" sz="1600">
                <a:latin typeface="Georgia" pitchFamily="18" charset="0"/>
              </a:rPr>
              <a:t>.</a:t>
            </a:r>
            <a:r>
              <a:rPr lang="el-GR" sz="1600">
                <a:latin typeface="Georgia" pitchFamily="18" charset="0"/>
              </a:rPr>
              <a:t> Πιθανή υποβάθμιση των περιβαλλοντικών ζητημάτων,</a:t>
            </a:r>
            <a:r>
              <a:rPr lang="en-US" sz="1600">
                <a:latin typeface="Georgia" pitchFamily="18" charset="0"/>
              </a:rPr>
              <a:t> </a:t>
            </a:r>
            <a:r>
              <a:rPr lang="el-GR" sz="1600">
                <a:latin typeface="Georgia" pitchFamily="18" charset="0"/>
              </a:rPr>
              <a:t>το δίλημμα «περιβάλλον  ή ανάπτυξη» παραμένει.</a:t>
            </a:r>
            <a:endParaRPr lang="en-US" sz="1600">
              <a:latin typeface="Georgia" pitchFamily="18" charset="0"/>
            </a:endParaRPr>
          </a:p>
          <a:p>
            <a:pPr defTabSz="457200"/>
            <a:endParaRPr lang="en-US" sz="1600">
              <a:latin typeface="Georgia" pitchFamily="18" charset="0"/>
            </a:endParaRPr>
          </a:p>
          <a:p>
            <a:pPr defTabSz="457200"/>
            <a:r>
              <a:rPr lang="el-GR" sz="1600">
                <a:latin typeface="Georgia" pitchFamily="18" charset="0"/>
              </a:rPr>
              <a:t>Η κοινωνία σε μετάβαση: απαξιώνεται το σύστημα. </a:t>
            </a:r>
            <a:endParaRPr lang="en-US" sz="1600">
              <a:latin typeface="Georgia" pitchFamily="18" charset="0"/>
            </a:endParaRPr>
          </a:p>
          <a:p>
            <a:pPr defTabSz="457200"/>
            <a:r>
              <a:rPr lang="el-GR" sz="1600">
                <a:latin typeface="Georgia" pitchFamily="18" charset="0"/>
              </a:rPr>
              <a:t>Πόλωση του κοινού: τάσεις ατομικισμού, εσωστρέφειας και αδιαφορίας αλλά και ενεργοποίηση συλλογικοτήτων και ακτιβιστικών πρωτοβουλιών.</a:t>
            </a:r>
            <a:endParaRPr lang="en-US" sz="1600">
              <a:latin typeface="Georgia" pitchFamily="18" charset="0"/>
            </a:endParaRPr>
          </a:p>
          <a:p>
            <a:pPr defTabSz="457200"/>
            <a:endParaRPr lang="en-US" sz="1600">
              <a:latin typeface="Georgia" pitchFamily="18" charset="0"/>
            </a:endParaRPr>
          </a:p>
          <a:p>
            <a:pPr defTabSz="457200"/>
            <a:r>
              <a:rPr lang="en-US" sz="1600">
                <a:latin typeface="Georgia" pitchFamily="18" charset="0"/>
              </a:rPr>
              <a:t>Social media</a:t>
            </a:r>
            <a:r>
              <a:rPr lang="el-GR" sz="1600">
                <a:latin typeface="Georgia" pitchFamily="18" charset="0"/>
              </a:rPr>
              <a:t>: μετατόπιση της δύναμης, γρήγορη διάδοση του μηνύματος, διαμορφωτές της κοινής γνώμης αλλά και μέσο εκτόνωσης.</a:t>
            </a:r>
          </a:p>
          <a:p>
            <a:pPr defTabSz="457200"/>
            <a:endParaRPr lang="el-GR" sz="1600">
              <a:solidFill>
                <a:srgbClr val="262626"/>
              </a:solidFill>
              <a:latin typeface="Georgia" pitchFamily="18" charset="0"/>
            </a:endParaRPr>
          </a:p>
          <a:p>
            <a:pPr defTabSz="457200"/>
            <a:endParaRPr lang="el-GR" sz="1600">
              <a:latin typeface="Georgia" pitchFamily="18" charset="0"/>
            </a:endParaRPr>
          </a:p>
          <a:p>
            <a:pPr defTabSz="457200"/>
            <a:endParaRPr lang="en-US" sz="1400">
              <a:latin typeface="Georgia" pitchFamily="18"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1812925" y="2711450"/>
            <a:ext cx="5449888" cy="3870325"/>
          </a:xfrm>
          <a:prstGeom prst="rect">
            <a:avLst/>
          </a:prstGeom>
          <a:noFill/>
          <a:ln w="9525">
            <a:noFill/>
            <a:miter lim="800000"/>
            <a:headEnd/>
            <a:tailEnd/>
          </a:ln>
          <a:effectLst/>
        </p:spPr>
        <p:txBody>
          <a:bodyPr wrap="none">
            <a:spAutoFit/>
          </a:bodyPr>
          <a:lstStyle/>
          <a:p>
            <a:pPr algn="ctr"/>
            <a:r>
              <a:rPr lang="el-GR" sz="4400">
                <a:latin typeface="Georgia" pitchFamily="18" charset="0"/>
              </a:rPr>
              <a:t>Ελληνικό περιβάλλον</a:t>
            </a:r>
          </a:p>
          <a:p>
            <a:pPr algn="ctr"/>
            <a:r>
              <a:rPr lang="el-GR" sz="4400">
                <a:latin typeface="Georgia" pitchFamily="18" charset="0"/>
              </a:rPr>
              <a:t>=</a:t>
            </a:r>
          </a:p>
          <a:p>
            <a:pPr algn="ctr"/>
            <a:r>
              <a:rPr lang="el-GR" sz="8000" b="1">
                <a:latin typeface="Georgia" pitchFamily="18" charset="0"/>
              </a:rPr>
              <a:t>;</a:t>
            </a:r>
          </a:p>
          <a:p>
            <a:pPr algn="ctr"/>
            <a:endParaRPr lang="en-US" sz="8000" b="1">
              <a:latin typeface="Georgia"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txBox="1">
            <a:spLocks noGrp="1"/>
          </p:cNvSpPr>
          <p:nvPr/>
        </p:nvSpPr>
        <p:spPr bwMode="auto">
          <a:xfrm>
            <a:off x="7524750" y="6453188"/>
            <a:ext cx="1439863" cy="288925"/>
          </a:xfrm>
          <a:prstGeom prst="rect">
            <a:avLst/>
          </a:prstGeom>
          <a:noFill/>
          <a:ln w="9525">
            <a:noFill/>
            <a:miter lim="800000"/>
            <a:headEnd/>
            <a:tailEnd/>
          </a:ln>
        </p:spPr>
        <p:txBody>
          <a:bodyPr bIns="0" anchor="b"/>
          <a:lstStyle/>
          <a:p>
            <a:pPr algn="r"/>
            <a:fld id="{1A9E6446-3B9E-490F-A124-54A6038206C3}" type="datetime3">
              <a:rPr lang="en-IE" sz="800">
                <a:latin typeface="Arial" charset="0"/>
                <a:cs typeface="Arial" charset="0"/>
              </a:rPr>
              <a:pPr algn="r"/>
              <a:t>5 July 2012</a:t>
            </a:fld>
            <a:r>
              <a:rPr lang="en-IE" sz="800">
                <a:latin typeface="Arial" charset="0"/>
                <a:cs typeface="Arial" charset="0"/>
              </a:rPr>
              <a:t> - </a:t>
            </a:r>
            <a:fld id="{E5180070-D531-4631-AA7D-894B7D075A45}" type="slidenum">
              <a:rPr lang="en-IE" sz="800">
                <a:latin typeface="Arial" charset="0"/>
                <a:cs typeface="Arial" charset="0"/>
              </a:rPr>
              <a:pPr algn="r"/>
              <a:t>9</a:t>
            </a:fld>
            <a:endParaRPr lang="en-IE" sz="800">
              <a:latin typeface="Arial" charset="0"/>
              <a:cs typeface="Arial" charset="0"/>
            </a:endParaRPr>
          </a:p>
        </p:txBody>
      </p:sp>
      <p:sp>
        <p:nvSpPr>
          <p:cNvPr id="46083" name="Title 1"/>
          <p:cNvSpPr txBox="1">
            <a:spLocks/>
          </p:cNvSpPr>
          <p:nvPr/>
        </p:nvSpPr>
        <p:spPr bwMode="auto">
          <a:xfrm>
            <a:off x="606425" y="1903413"/>
            <a:ext cx="4252913" cy="517525"/>
          </a:xfrm>
          <a:prstGeom prst="rect">
            <a:avLst/>
          </a:prstGeom>
          <a:noFill/>
          <a:ln w="9525">
            <a:noFill/>
            <a:miter lim="800000"/>
            <a:headEnd/>
            <a:tailEnd/>
          </a:ln>
        </p:spPr>
        <p:txBody>
          <a:bodyPr/>
          <a:lstStyle/>
          <a:p>
            <a:pPr defTabSz="457200"/>
            <a:r>
              <a:rPr lang="el-GR" sz="2500">
                <a:solidFill>
                  <a:srgbClr val="8ABE34"/>
                </a:solidFill>
                <a:latin typeface="Georgia" pitchFamily="18" charset="0"/>
                <a:cs typeface="Arial" charset="0"/>
              </a:rPr>
              <a:t>Το κοινό και οι στόχοι</a:t>
            </a:r>
            <a:endParaRPr lang="en-GB" sz="2500">
              <a:solidFill>
                <a:srgbClr val="8ABE34"/>
              </a:solidFill>
              <a:latin typeface="Georgia" pitchFamily="18" charset="0"/>
              <a:cs typeface="Arial" charset="0"/>
            </a:endParaRPr>
          </a:p>
        </p:txBody>
      </p:sp>
      <p:cxnSp>
        <p:nvCxnSpPr>
          <p:cNvPr id="13" name="Straight Connector 12"/>
          <p:cNvCxnSpPr/>
          <p:nvPr/>
        </p:nvCxnSpPr>
        <p:spPr>
          <a:xfrm>
            <a:off x="606425" y="2474913"/>
            <a:ext cx="8220075" cy="1587"/>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6090" name="Title 1"/>
          <p:cNvSpPr txBox="1">
            <a:spLocks/>
          </p:cNvSpPr>
          <p:nvPr/>
        </p:nvSpPr>
        <p:spPr bwMode="auto">
          <a:xfrm>
            <a:off x="606425" y="2600325"/>
            <a:ext cx="6845300" cy="561975"/>
          </a:xfrm>
          <a:prstGeom prst="rect">
            <a:avLst/>
          </a:prstGeom>
          <a:noFill/>
          <a:ln w="9525">
            <a:noFill/>
            <a:miter lim="800000"/>
            <a:headEnd/>
            <a:tailEnd/>
          </a:ln>
        </p:spPr>
        <p:txBody>
          <a:bodyPr/>
          <a:lstStyle/>
          <a:p>
            <a:pPr defTabSz="457200">
              <a:lnSpc>
                <a:spcPts val="2500"/>
              </a:lnSpc>
            </a:pPr>
            <a:r>
              <a:rPr lang="el-GR" sz="1600">
                <a:latin typeface="Georgia" pitchFamily="18" charset="0"/>
              </a:rPr>
              <a:t>Κοινό: </a:t>
            </a:r>
          </a:p>
          <a:p>
            <a:pPr defTabSz="457200">
              <a:lnSpc>
                <a:spcPts val="2500"/>
              </a:lnSpc>
              <a:buFontTx/>
              <a:buChar char="•"/>
            </a:pPr>
            <a:r>
              <a:rPr lang="el-GR" sz="1600">
                <a:latin typeface="Georgia" pitchFamily="18" charset="0"/>
              </a:rPr>
              <a:t> «οι Έλληνες της κρίσης»</a:t>
            </a:r>
          </a:p>
          <a:p>
            <a:pPr defTabSz="457200">
              <a:lnSpc>
                <a:spcPts val="2500"/>
              </a:lnSpc>
              <a:buFontTx/>
              <a:buChar char="•"/>
            </a:pPr>
            <a:r>
              <a:rPr lang="el-GR" sz="1600">
                <a:latin typeface="Georgia" pitchFamily="18" charset="0"/>
              </a:rPr>
              <a:t> </a:t>
            </a:r>
            <a:r>
              <a:rPr lang="en-US" sz="1600">
                <a:latin typeface="Georgia" pitchFamily="18" charset="0"/>
              </a:rPr>
              <a:t>Internet users</a:t>
            </a:r>
          </a:p>
          <a:p>
            <a:pPr defTabSz="457200">
              <a:lnSpc>
                <a:spcPts val="2500"/>
              </a:lnSpc>
              <a:buFontTx/>
              <a:buChar char="•"/>
            </a:pPr>
            <a:r>
              <a:rPr lang="el-GR" sz="1600">
                <a:latin typeface="Georgia" pitchFamily="18" charset="0"/>
              </a:rPr>
              <a:t> Όχι μόνο το «παραδοσιακό» μας κοινό</a:t>
            </a:r>
            <a:endParaRPr lang="en-US" sz="1600">
              <a:latin typeface="Georgia" pitchFamily="18" charset="0"/>
            </a:endParaRPr>
          </a:p>
          <a:p>
            <a:pPr defTabSz="457200"/>
            <a:endParaRPr lang="en-US" sz="1600">
              <a:latin typeface="Georgia" pitchFamily="18" charset="0"/>
            </a:endParaRPr>
          </a:p>
          <a:p>
            <a:pPr defTabSz="457200"/>
            <a:r>
              <a:rPr lang="el-GR" sz="1600">
                <a:solidFill>
                  <a:srgbClr val="262626"/>
                </a:solidFill>
                <a:latin typeface="Georgia" pitchFamily="18" charset="0"/>
              </a:rPr>
              <a:t>Στόχοι:</a:t>
            </a:r>
          </a:p>
          <a:p>
            <a:pPr defTabSz="457200"/>
            <a:endParaRPr lang="el-GR" sz="1600">
              <a:solidFill>
                <a:srgbClr val="262626"/>
              </a:solidFill>
              <a:latin typeface="Georgia" pitchFamily="18" charset="0"/>
            </a:endParaRPr>
          </a:p>
          <a:p>
            <a:pPr defTabSz="457200">
              <a:buFontTx/>
              <a:buChar char="•"/>
            </a:pPr>
            <a:r>
              <a:rPr lang="el-GR" sz="1600">
                <a:latin typeface="Georgia" pitchFamily="18" charset="0"/>
              </a:rPr>
              <a:t>Το περιβάλλον δεν είναι μόνο τα «ζώα και τα φυτά»</a:t>
            </a:r>
          </a:p>
          <a:p>
            <a:pPr defTabSz="457200">
              <a:buFontTx/>
              <a:buChar char="•"/>
            </a:pPr>
            <a:r>
              <a:rPr lang="el-GR" sz="1600">
                <a:latin typeface="Georgia" pitchFamily="18" charset="0"/>
              </a:rPr>
              <a:t> Τόνωση εθνικής μας ψυχολογίας </a:t>
            </a:r>
          </a:p>
          <a:p>
            <a:pPr defTabSz="457200">
              <a:buFontTx/>
              <a:buChar char="•"/>
            </a:pPr>
            <a:r>
              <a:rPr lang="el-GR" sz="1600">
                <a:latin typeface="Georgia" pitchFamily="18" charset="0"/>
              </a:rPr>
              <a:t> Δημιουργία θετικού μηνύματος – αισιοδοξίας</a:t>
            </a:r>
          </a:p>
          <a:p>
            <a:pPr defTabSz="457200">
              <a:buFontTx/>
              <a:buChar char="•"/>
            </a:pPr>
            <a:r>
              <a:rPr lang="el-GR" sz="1600">
                <a:latin typeface="Georgia" pitchFamily="18" charset="0"/>
              </a:rPr>
              <a:t> Αποφυγή «εσωτερικότητας» </a:t>
            </a:r>
          </a:p>
          <a:p>
            <a:pPr defTabSz="457200">
              <a:buFontTx/>
              <a:buChar char="•"/>
            </a:pPr>
            <a:r>
              <a:rPr lang="el-GR" sz="1600">
                <a:latin typeface="Georgia" pitchFamily="18" charset="0"/>
              </a:rPr>
              <a:t> Υψηλός βαθμός ταύτισης </a:t>
            </a:r>
          </a:p>
          <a:p>
            <a:pPr defTabSz="457200"/>
            <a:endParaRPr lang="el-GR" sz="1600">
              <a:latin typeface="Georgia" pitchFamily="18" charset="0"/>
            </a:endParaRPr>
          </a:p>
          <a:p>
            <a:pPr defTabSz="457200"/>
            <a:endParaRPr lang="el-GR" sz="1600">
              <a:latin typeface="Georgia" pitchFamily="18" charset="0"/>
            </a:endParaRPr>
          </a:p>
          <a:p>
            <a:pPr defTabSz="457200"/>
            <a:endParaRPr lang="en-US" sz="1400">
              <a:latin typeface="Georgia"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639</Words>
  <Application>Microsoft Office PowerPoint</Application>
  <PresentationFormat>Προβολή στην οθόνη (4:3)</PresentationFormat>
  <Paragraphs>101</Paragraphs>
  <Slides>32</Slides>
  <Notes>11</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32</vt:i4>
      </vt:variant>
    </vt:vector>
  </HeadingPairs>
  <TitlesOfParts>
    <vt:vector size="36" baseType="lpstr">
      <vt:lpstr>Arial</vt:lpstr>
      <vt:lpstr>Georgia</vt:lpstr>
      <vt:lpstr>WWF</vt:lpstr>
      <vt:lpstr>Default Design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Ελένη Μελιάδου</cp:lastModifiedBy>
  <cp:revision>28</cp:revision>
  <dcterms:created xsi:type="dcterms:W3CDTF">2012-04-19T11:16:58Z</dcterms:created>
  <dcterms:modified xsi:type="dcterms:W3CDTF">2012-07-05T09:31:25Z</dcterms:modified>
</cp:coreProperties>
</file>