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59" r:id="rId5"/>
    <p:sldId id="260" r:id="rId6"/>
    <p:sldId id="278" r:id="rId7"/>
    <p:sldId id="261" r:id="rId8"/>
    <p:sldId id="279" r:id="rId9"/>
    <p:sldId id="263" r:id="rId10"/>
    <p:sldId id="264" r:id="rId11"/>
    <p:sldId id="265" r:id="rId12"/>
    <p:sldId id="280" r:id="rId13"/>
    <p:sldId id="281" r:id="rId14"/>
    <p:sldId id="268" r:id="rId15"/>
    <p:sldId id="282" r:id="rId16"/>
    <p:sldId id="269" r:id="rId17"/>
    <p:sldId id="270" r:id="rId18"/>
    <p:sldId id="271" r:id="rId19"/>
    <p:sldId id="274" r:id="rId20"/>
    <p:sldId id="272" r:id="rId21"/>
    <p:sldId id="273" r:id="rId22"/>
    <p:sldId id="277" r:id="rId23"/>
    <p:sldId id="276" r:id="rId2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1026"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dirty="0">
                <a:solidFill>
                  <a:schemeClr val="tx1"/>
                </a:solidFill>
                <a:latin typeface="Comic Sans MS" pitchFamily="66" charset="0"/>
              </a:rPr>
              <a:t>Επίσκεψη κάθε εβδομάδα</a:t>
            </a:r>
          </a:p>
        </c:rich>
      </c:tx>
      <c:layout/>
      <c:overlay val="0"/>
    </c:title>
    <c:autoTitleDeleted val="0"/>
    <c:plotArea>
      <c:layout/>
      <c:pieChart>
        <c:varyColors val="1"/>
        <c:ser>
          <c:idx val="0"/>
          <c:order val="0"/>
          <c:tx>
            <c:strRef>
              <c:f>Φύλλο1!$B$1</c:f>
              <c:strCache>
                <c:ptCount val="1"/>
                <c:pt idx="0">
                  <c:v>Επίσκεψη κάθε εβδομάδα</c:v>
                </c:pt>
              </c:strCache>
            </c:strRef>
          </c:tx>
          <c:cat>
            <c:strRef>
              <c:f>Φύλλο1!$A$2:$A$5</c:f>
              <c:strCache>
                <c:ptCount val="2"/>
                <c:pt idx="0">
                  <c:v>Β1-Β2</c:v>
                </c:pt>
                <c:pt idx="1">
                  <c:v>Υπόλοιπο σχολείο</c:v>
                </c:pt>
              </c:strCache>
            </c:strRef>
          </c:cat>
          <c:val>
            <c:numRef>
              <c:f>Φύλλο1!$B$2:$B$5</c:f>
              <c:numCache>
                <c:formatCode>General</c:formatCode>
                <c:ptCount val="4"/>
                <c:pt idx="0">
                  <c:v>9</c:v>
                </c:pt>
                <c:pt idx="1">
                  <c:v>8</c:v>
                </c:pt>
              </c:numCache>
            </c:numRef>
          </c:val>
        </c:ser>
        <c:ser>
          <c:idx val="1"/>
          <c:order val="1"/>
          <c:tx>
            <c:strRef>
              <c:f>Φύλλο1!$C$1</c:f>
              <c:strCache>
                <c:ptCount val="1"/>
                <c:pt idx="0">
                  <c:v>Σύνδεση περιοδικού με βαθμολογία</c:v>
                </c:pt>
              </c:strCache>
            </c:strRef>
          </c:tx>
          <c:cat>
            <c:strRef>
              <c:f>Φύλλο1!$A$2:$A$5</c:f>
              <c:strCache>
                <c:ptCount val="2"/>
                <c:pt idx="0">
                  <c:v>Β1-Β2</c:v>
                </c:pt>
                <c:pt idx="1">
                  <c:v>Υπόλοιπο σχολείο</c:v>
                </c:pt>
              </c:strCache>
            </c:strRef>
          </c:cat>
          <c:val>
            <c:numRef>
              <c:f>Φύλλο1!$C$2:$C$5</c:f>
              <c:numCache>
                <c:formatCode>General</c:formatCode>
                <c:ptCount val="4"/>
                <c:pt idx="0">
                  <c:v>7</c:v>
                </c:pt>
                <c:pt idx="1">
                  <c:v>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dirty="0">
                <a:latin typeface="Comic Sans MS" pitchFamily="66" charset="0"/>
              </a:rPr>
              <a:t>Σύνδεση περιοδικού με βαθμολογία</a:t>
            </a:r>
          </a:p>
        </c:rich>
      </c:tx>
      <c:layout/>
      <c:overlay val="0"/>
    </c:title>
    <c:autoTitleDeleted val="0"/>
    <c:plotArea>
      <c:layout/>
      <c:pieChart>
        <c:varyColors val="1"/>
        <c:ser>
          <c:idx val="0"/>
          <c:order val="0"/>
          <c:tx>
            <c:strRef>
              <c:f>Φύλλο1!$B$1</c:f>
              <c:strCache>
                <c:ptCount val="1"/>
                <c:pt idx="0">
                  <c:v>Σύνδεση περιοδικού με βαθμολογία</c:v>
                </c:pt>
              </c:strCache>
            </c:strRef>
          </c:tx>
          <c:cat>
            <c:strRef>
              <c:f>Φύλλο1!$A$2:$A$5</c:f>
              <c:strCache>
                <c:ptCount val="2"/>
                <c:pt idx="0">
                  <c:v>Β1-Β2</c:v>
                </c:pt>
                <c:pt idx="1">
                  <c:v>Υπόλοιπο σχολείο</c:v>
                </c:pt>
              </c:strCache>
            </c:strRef>
          </c:cat>
          <c:val>
            <c:numRef>
              <c:f>Φύλλο1!$B$2:$B$5</c:f>
              <c:numCache>
                <c:formatCode>General</c:formatCode>
                <c:ptCount val="4"/>
                <c:pt idx="0">
                  <c:v>7</c:v>
                </c:pt>
                <c:pt idx="1">
                  <c:v>8</c:v>
                </c:pt>
              </c:numCache>
            </c:numRef>
          </c:val>
        </c:ser>
        <c:ser>
          <c:idx val="1"/>
          <c:order val="1"/>
          <c:tx>
            <c:strRef>
              <c:f>Φύλλο1!$C$1</c:f>
              <c:strCache>
                <c:ptCount val="1"/>
              </c:strCache>
            </c:strRef>
          </c:tx>
          <c:cat>
            <c:strRef>
              <c:f>Φύλλο1!$A$2:$A$5</c:f>
              <c:strCache>
                <c:ptCount val="2"/>
                <c:pt idx="0">
                  <c:v>Β1-Β2</c:v>
                </c:pt>
                <c:pt idx="1">
                  <c:v>Υπόλοιπο σχολείο</c:v>
                </c:pt>
              </c:strCache>
            </c:strRef>
          </c:cat>
          <c:val>
            <c:numRef>
              <c:f>Φύλλο1!$C$2:$C$5</c:f>
              <c:numCache>
                <c:formatCode>General</c:formatCode>
                <c:ptCount val="4"/>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l-G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01.07.2011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transition spd="slow">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01.07.2011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transition spd="slow">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01.07.2011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transition spd="slow">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01.07.2011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transition spd="slow">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t>01.07.2011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transition spd="slow">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BA50D42-C9CD-4801-B293-61D1F53EC57E}" type="datetimeFigureOut">
              <a:rPr lang="de-DE" smtClean="0"/>
              <a:t>01.07.2011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transition spd="slow">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BA50D42-C9CD-4801-B293-61D1F53EC57E}" type="datetimeFigureOut">
              <a:rPr lang="de-DE" smtClean="0"/>
              <a:t>01.07.2011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transition spd="slow">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BA50D42-C9CD-4801-B293-61D1F53EC57E}" type="datetimeFigureOut">
              <a:rPr lang="de-DE" smtClean="0"/>
              <a:t>01.07.2011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transition spd="slow">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A50D42-C9CD-4801-B293-61D1F53EC57E}" type="datetimeFigureOut">
              <a:rPr lang="de-DE" smtClean="0"/>
              <a:t>01.07.2011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transition spd="slow">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01.07.2011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transition spd="slow">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01.07.2011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a:t>
            </a:fld>
            <a:endParaRPr lang="de-DE"/>
          </a:p>
        </p:txBody>
      </p:sp>
    </p:spTree>
  </p:cSld>
  <p:clrMapOvr>
    <a:masterClrMapping/>
  </p:clrMapOvr>
  <p:transition spd="slow">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tile tx="0" ty="0" sx="66000" sy="66000" flip="none" algn="tl"/>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50D42-C9CD-4801-B293-61D1F53EC57E}" type="datetimeFigureOut">
              <a:rPr lang="de-DE" smtClean="0"/>
              <a:t>01.07.2011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tile tx="0" ty="0" sx="66000" sy="66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404664"/>
            <a:ext cx="7772400" cy="3312368"/>
          </a:xfrm>
        </p:spPr>
        <p:txBody>
          <a:bodyPr>
            <a:normAutofit/>
          </a:bodyPr>
          <a:lstStyle/>
          <a:p>
            <a:r>
              <a:rPr lang="el-GR" b="1" i="1" dirty="0">
                <a:latin typeface="Comic Sans MS" pitchFamily="66" charset="0"/>
              </a:rPr>
              <a:t>Η πλατφόρμα </a:t>
            </a:r>
            <a:r>
              <a:rPr lang="el-GR" b="1" i="1" dirty="0" err="1">
                <a:latin typeface="Comic Sans MS" pitchFamily="66" charset="0"/>
              </a:rPr>
              <a:t>Moodle</a:t>
            </a:r>
            <a:r>
              <a:rPr lang="el-GR" b="1" i="1" dirty="0">
                <a:latin typeface="Comic Sans MS" pitchFamily="66" charset="0"/>
              </a:rPr>
              <a:t> στο Βαρβάκειο: δημιουργία, συντήρηση και διδακτική</a:t>
            </a:r>
            <a:br>
              <a:rPr lang="el-GR" b="1" i="1" dirty="0">
                <a:latin typeface="Comic Sans MS" pitchFamily="66" charset="0"/>
              </a:rPr>
            </a:br>
            <a:r>
              <a:rPr lang="el-GR" b="1" i="1" dirty="0">
                <a:latin typeface="Comic Sans MS" pitchFamily="66" charset="0"/>
              </a:rPr>
              <a:t>αξιοποίηση</a:t>
            </a:r>
          </a:p>
        </p:txBody>
      </p:sp>
      <p:sp>
        <p:nvSpPr>
          <p:cNvPr id="3" name="Υπότιτλος 2"/>
          <p:cNvSpPr>
            <a:spLocks noGrp="1"/>
          </p:cNvSpPr>
          <p:nvPr>
            <p:ph type="subTitle" idx="1"/>
          </p:nvPr>
        </p:nvSpPr>
        <p:spPr>
          <a:xfrm>
            <a:off x="1259632" y="4509120"/>
            <a:ext cx="6400800" cy="910952"/>
          </a:xfrm>
        </p:spPr>
        <p:txBody>
          <a:bodyPr>
            <a:normAutofit fontScale="85000" lnSpcReduction="20000"/>
          </a:bodyPr>
          <a:lstStyle/>
          <a:p>
            <a:r>
              <a:rPr lang="el-GR" b="1" dirty="0" smtClean="0">
                <a:solidFill>
                  <a:schemeClr val="tx1"/>
                </a:solidFill>
                <a:latin typeface="Comic Sans MS" pitchFamily="66" charset="0"/>
              </a:rPr>
              <a:t>Διονύσης Λαμπρινίδης</a:t>
            </a:r>
          </a:p>
          <a:p>
            <a:r>
              <a:rPr lang="el-GR" b="1" dirty="0" smtClean="0">
                <a:solidFill>
                  <a:schemeClr val="tx1"/>
                </a:solidFill>
                <a:latin typeface="Comic Sans MS" pitchFamily="66" charset="0"/>
              </a:rPr>
              <a:t>Μαθηματικός</a:t>
            </a:r>
            <a:endParaRPr lang="el-GR" b="1" dirty="0">
              <a:solidFill>
                <a:schemeClr val="tx1"/>
              </a:solidFill>
              <a:latin typeface="Comic Sans MS" pitchFamily="66" charset="0"/>
            </a:endParaRPr>
          </a:p>
        </p:txBody>
      </p:sp>
    </p:spTree>
    <p:extLst>
      <p:ext uri="{BB962C8B-B14F-4D97-AF65-F5344CB8AC3E}">
        <p14:creationId xmlns:p14="http://schemas.microsoft.com/office/powerpoint/2010/main" val="348176636"/>
      </p:ext>
    </p:extLst>
  </p:cSld>
  <p:clrMapOvr>
    <a:masterClrMapping/>
  </p:clrMapOvr>
  <p:transition spd="slow">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1268760"/>
            <a:ext cx="5883118" cy="5376654"/>
          </a:xfrm>
        </p:spPr>
      </p:pic>
      <p:sp>
        <p:nvSpPr>
          <p:cNvPr id="2" name="TextBox 1"/>
          <p:cNvSpPr txBox="1"/>
          <p:nvPr/>
        </p:nvSpPr>
        <p:spPr>
          <a:xfrm>
            <a:off x="323528" y="46972"/>
            <a:ext cx="8352928" cy="1200329"/>
          </a:xfrm>
          <a:prstGeom prst="rect">
            <a:avLst/>
          </a:prstGeom>
          <a:noFill/>
        </p:spPr>
        <p:txBody>
          <a:bodyPr wrap="square" rtlCol="0">
            <a:spAutoFit/>
          </a:bodyPr>
          <a:lstStyle/>
          <a:p>
            <a:pPr algn="ctr"/>
            <a:r>
              <a:rPr lang="el-GR" sz="3600" b="1" dirty="0" smtClean="0">
                <a:latin typeface="Times New Roman" pitchFamily="18" charset="0"/>
                <a:cs typeface="Times New Roman" pitchFamily="18" charset="0"/>
              </a:rPr>
              <a:t>Η κάθε ομάδα ανέλαβε την επεξεργασία ενός ερωτήματος</a:t>
            </a:r>
            <a:endParaRPr lang="el-GR"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777821501"/>
      </p:ext>
    </p:extLst>
  </p:cSld>
  <p:clrMapOvr>
    <a:masterClrMapping/>
  </p:clrMapOvr>
  <p:transition spd="slow">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908252"/>
            <a:ext cx="7149172" cy="5613893"/>
          </a:xfrm>
        </p:spPr>
      </p:pic>
      <p:sp>
        <p:nvSpPr>
          <p:cNvPr id="2" name="TextBox 1"/>
          <p:cNvSpPr txBox="1"/>
          <p:nvPr/>
        </p:nvSpPr>
        <p:spPr>
          <a:xfrm>
            <a:off x="467544" y="188640"/>
            <a:ext cx="8136904" cy="646331"/>
          </a:xfrm>
          <a:prstGeom prst="rect">
            <a:avLst/>
          </a:prstGeom>
          <a:noFill/>
        </p:spPr>
        <p:txBody>
          <a:bodyPr wrap="square" rtlCol="0">
            <a:spAutoFit/>
          </a:bodyPr>
          <a:lstStyle/>
          <a:p>
            <a:pPr algn="ctr"/>
            <a:r>
              <a:rPr lang="el-GR" sz="3600" b="1" dirty="0" smtClean="0">
                <a:latin typeface="Times New Roman" pitchFamily="18" charset="0"/>
                <a:cs typeface="Times New Roman" pitchFamily="18" charset="0"/>
              </a:rPr>
              <a:t>Υποβλήθηκαν οι εργασίες</a:t>
            </a:r>
            <a:endParaRPr lang="el-GR"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016634234"/>
      </p:ext>
    </p:extLst>
  </p:cSld>
  <p:clrMapOvr>
    <a:masterClrMapping/>
  </p:clrMapOvr>
  <p:transition spd="slow">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332656"/>
            <a:ext cx="8363272" cy="5793507"/>
          </a:xfrm>
        </p:spPr>
        <p:txBody>
          <a:bodyPr>
            <a:normAutofit fontScale="92500"/>
          </a:bodyPr>
          <a:lstStyle/>
          <a:p>
            <a:pPr algn="just"/>
            <a:r>
              <a:rPr lang="el-GR" sz="3600" b="1" dirty="0" smtClean="0">
                <a:latin typeface="Times New Roman" pitchFamily="18" charset="0"/>
                <a:cs typeface="Times New Roman" pitchFamily="18" charset="0"/>
              </a:rPr>
              <a:t>Οι μαθητές δεν αρκέστηκαν στην υποβολή των εργασιών τους.</a:t>
            </a:r>
          </a:p>
          <a:p>
            <a:pPr algn="just"/>
            <a:r>
              <a:rPr lang="el-GR" sz="3600" b="1" dirty="0" smtClean="0">
                <a:latin typeface="Times New Roman" pitchFamily="18" charset="0"/>
                <a:cs typeface="Times New Roman" pitchFamily="18" charset="0"/>
              </a:rPr>
              <a:t>Βρήκαν την ευκαιρία να </a:t>
            </a:r>
            <a:r>
              <a:rPr lang="el-GR" sz="3600" b="1" dirty="0" smtClean="0">
                <a:latin typeface="Times New Roman" pitchFamily="18" charset="0"/>
                <a:cs typeface="Times New Roman" pitchFamily="18" charset="0"/>
              </a:rPr>
              <a:t>εκφράσουν, </a:t>
            </a:r>
            <a:r>
              <a:rPr lang="el-GR" sz="3600" b="1" dirty="0" smtClean="0">
                <a:latin typeface="Times New Roman" pitchFamily="18" charset="0"/>
                <a:cs typeface="Times New Roman" pitchFamily="18" charset="0"/>
              </a:rPr>
              <a:t>με κάπως τεκμηριωμένο </a:t>
            </a:r>
            <a:r>
              <a:rPr lang="el-GR" sz="3600" b="1" dirty="0" smtClean="0">
                <a:latin typeface="Times New Roman" pitchFamily="18" charset="0"/>
                <a:cs typeface="Times New Roman" pitchFamily="18" charset="0"/>
              </a:rPr>
              <a:t>τρόπο, </a:t>
            </a:r>
            <a:r>
              <a:rPr lang="el-GR" sz="3600" b="1" dirty="0" err="1" smtClean="0">
                <a:latin typeface="Times New Roman" pitchFamily="18" charset="0"/>
                <a:cs typeface="Times New Roman" pitchFamily="18" charset="0"/>
              </a:rPr>
              <a:t>προβλημα</a:t>
            </a:r>
            <a:r>
              <a:rPr lang="el-GR" sz="3600" b="1" dirty="0" smtClean="0">
                <a:latin typeface="Times New Roman" pitchFamily="18" charset="0"/>
                <a:cs typeface="Times New Roman" pitchFamily="18" charset="0"/>
              </a:rPr>
              <a:t>-</a:t>
            </a:r>
            <a:r>
              <a:rPr lang="el-GR" sz="3600" b="1" dirty="0" err="1" smtClean="0">
                <a:latin typeface="Times New Roman" pitchFamily="18" charset="0"/>
                <a:cs typeface="Times New Roman" pitchFamily="18" charset="0"/>
              </a:rPr>
              <a:t>τισμούς</a:t>
            </a:r>
            <a:r>
              <a:rPr lang="el-GR" sz="3600" b="1" dirty="0" smtClean="0">
                <a:latin typeface="Times New Roman" pitchFamily="18" charset="0"/>
                <a:cs typeface="Times New Roman" pitchFamily="18" charset="0"/>
              </a:rPr>
              <a:t> </a:t>
            </a:r>
            <a:r>
              <a:rPr lang="el-GR" sz="3600" b="1" dirty="0" smtClean="0">
                <a:latin typeface="Times New Roman" pitchFamily="18" charset="0"/>
                <a:cs typeface="Times New Roman" pitchFamily="18" charset="0"/>
              </a:rPr>
              <a:t>τους σχετικά με την λειτουργία του μαθητικού ηλεκτρονικού </a:t>
            </a:r>
            <a:r>
              <a:rPr lang="el-GR" sz="3600" b="1" dirty="0" smtClean="0">
                <a:latin typeface="Times New Roman" pitchFamily="18" charset="0"/>
                <a:cs typeface="Times New Roman" pitchFamily="18" charset="0"/>
              </a:rPr>
              <a:t>περιοδικού</a:t>
            </a:r>
            <a:endParaRPr lang="el-GR" sz="3600" b="1" dirty="0" smtClean="0">
              <a:latin typeface="Times New Roman" pitchFamily="18" charset="0"/>
              <a:cs typeface="Times New Roman" pitchFamily="18" charset="0"/>
            </a:endParaRPr>
          </a:p>
          <a:p>
            <a:pPr algn="just"/>
            <a:r>
              <a:rPr lang="el-GR" sz="3600" b="1" dirty="0" smtClean="0">
                <a:latin typeface="Times New Roman" pitchFamily="18" charset="0"/>
                <a:cs typeface="Times New Roman" pitchFamily="18" charset="0"/>
              </a:rPr>
              <a:t>Ο προβληματισμός τους επεκτάθηκε στην δυνατότητα ελεύθερης </a:t>
            </a:r>
            <a:r>
              <a:rPr lang="el-GR" sz="3600" b="1" dirty="0" smtClean="0">
                <a:latin typeface="Times New Roman" pitchFamily="18" charset="0"/>
                <a:cs typeface="Times New Roman" pitchFamily="18" charset="0"/>
              </a:rPr>
              <a:t>έκφρασης σε ένα μέσο, </a:t>
            </a:r>
            <a:r>
              <a:rPr lang="el-GR" sz="3600" b="1" dirty="0" smtClean="0">
                <a:latin typeface="Times New Roman" pitchFamily="18" charset="0"/>
                <a:cs typeface="Times New Roman" pitchFamily="18" charset="0"/>
              </a:rPr>
              <a:t>όταν </a:t>
            </a:r>
            <a:r>
              <a:rPr lang="el-GR" sz="3600" b="1" dirty="0" smtClean="0">
                <a:latin typeface="Times New Roman" pitchFamily="18" charset="0"/>
                <a:cs typeface="Times New Roman" pitchFamily="18" charset="0"/>
              </a:rPr>
              <a:t>αυτό έχει συνδεθεί με μαθήματα και επομένως και με </a:t>
            </a:r>
            <a:r>
              <a:rPr lang="el-GR" sz="3600" b="1" dirty="0" smtClean="0">
                <a:latin typeface="Times New Roman" pitchFamily="18" charset="0"/>
                <a:cs typeface="Times New Roman" pitchFamily="18" charset="0"/>
              </a:rPr>
              <a:t>την αξιολόγησή τους. </a:t>
            </a:r>
            <a:endParaRPr lang="el-GR"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806390218"/>
      </p:ext>
    </p:extLst>
  </p:cSld>
  <p:clrMapOvr>
    <a:masterClrMapping/>
  </p:clrMapOvr>
  <p:transition spd="slow">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latin typeface="Times New Roman" pitchFamily="18" charset="0"/>
                <a:cs typeface="Times New Roman" pitchFamily="18" charset="0"/>
              </a:rPr>
              <a:t>1</a:t>
            </a:r>
            <a:r>
              <a:rPr lang="el-GR" b="1" baseline="30000" dirty="0" smtClean="0">
                <a:latin typeface="Times New Roman" pitchFamily="18" charset="0"/>
                <a:cs typeface="Times New Roman" pitchFamily="18" charset="0"/>
              </a:rPr>
              <a:t>ο</a:t>
            </a:r>
            <a:r>
              <a:rPr lang="el-GR" b="1" dirty="0" smtClean="0">
                <a:latin typeface="Times New Roman" pitchFamily="18" charset="0"/>
                <a:cs typeface="Times New Roman" pitchFamily="18" charset="0"/>
              </a:rPr>
              <a:t> ερώτημα: συχνότητα επίσκεψης στο μαθητικό περιοδικό</a:t>
            </a:r>
            <a:endParaRPr lang="el-GR" b="1" dirty="0">
              <a:latin typeface="Times New Roman" pitchFamily="18" charset="0"/>
              <a:cs typeface="Times New Roman" pitchFamily="18" charset="0"/>
            </a:endParaRPr>
          </a:p>
        </p:txBody>
      </p:sp>
      <p:sp>
        <p:nvSpPr>
          <p:cNvPr id="3" name="Θέση περιεχομένου 2"/>
          <p:cNvSpPr>
            <a:spLocks noGrp="1"/>
          </p:cNvSpPr>
          <p:nvPr>
            <p:ph idx="1"/>
          </p:nvPr>
        </p:nvSpPr>
        <p:spPr/>
        <p:txBody>
          <a:bodyPr>
            <a:normAutofit/>
          </a:bodyPr>
          <a:lstStyle/>
          <a:p>
            <a:pPr algn="just"/>
            <a:endParaRPr lang="el-GR" sz="4000" b="1" dirty="0" smtClean="0">
              <a:latin typeface="Times New Roman" pitchFamily="18" charset="0"/>
              <a:cs typeface="Times New Roman" pitchFamily="18" charset="0"/>
            </a:endParaRPr>
          </a:p>
          <a:p>
            <a:pPr algn="just"/>
            <a:r>
              <a:rPr lang="el-GR" sz="4000" b="1" dirty="0" smtClean="0">
                <a:latin typeface="Times New Roman" pitchFamily="18" charset="0"/>
                <a:cs typeface="Times New Roman" pitchFamily="18" charset="0"/>
              </a:rPr>
              <a:t>Οι μαθητές των τμημάτων Β</a:t>
            </a:r>
            <a:r>
              <a:rPr lang="el-GR" sz="2800" b="1" dirty="0" smtClean="0">
                <a:latin typeface="Times New Roman" pitchFamily="18" charset="0"/>
                <a:cs typeface="Times New Roman" pitchFamily="18" charset="0"/>
              </a:rPr>
              <a:t>1</a:t>
            </a:r>
            <a:r>
              <a:rPr lang="el-GR" sz="4000" b="1" dirty="0" smtClean="0">
                <a:latin typeface="Times New Roman" pitchFamily="18" charset="0"/>
                <a:cs typeface="Times New Roman" pitchFamily="18" charset="0"/>
              </a:rPr>
              <a:t> και Β</a:t>
            </a:r>
            <a:r>
              <a:rPr lang="el-GR" sz="2800" b="1" dirty="0" smtClean="0">
                <a:latin typeface="Times New Roman" pitchFamily="18" charset="0"/>
                <a:cs typeface="Times New Roman" pitchFamily="18" charset="0"/>
              </a:rPr>
              <a:t>2</a:t>
            </a:r>
            <a:r>
              <a:rPr lang="el-GR" sz="4000" b="1" dirty="0" smtClean="0">
                <a:latin typeface="Times New Roman" pitchFamily="18" charset="0"/>
                <a:cs typeface="Times New Roman" pitchFamily="18" charset="0"/>
              </a:rPr>
              <a:t> που επισκέπτονται συχνά το περιοδικό είναι όσοι όλοι οι υπόλοιποι μαθητές</a:t>
            </a:r>
            <a:endParaRPr lang="el-GR"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310322603"/>
      </p:ext>
    </p:extLst>
  </p:cSld>
  <p:clrMapOvr>
    <a:masterClrMapping/>
  </p:clrMapOvr>
  <p:transition spd="slow">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20702022"/>
              </p:ext>
            </p:extLst>
          </p:nvPr>
        </p:nvGraphicFramePr>
        <p:xfrm>
          <a:off x="250825" y="260350"/>
          <a:ext cx="8641655" cy="63370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6813663"/>
      </p:ext>
    </p:extLst>
  </p:cSld>
  <p:clrMapOvr>
    <a:masterClrMapping/>
  </p:clrMapOvr>
  <p:transition spd="slow">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498178"/>
          </a:xfrm>
        </p:spPr>
        <p:txBody>
          <a:bodyPr>
            <a:normAutofit fontScale="90000"/>
          </a:bodyPr>
          <a:lstStyle/>
          <a:p>
            <a:r>
              <a:rPr lang="el-GR" b="1" dirty="0">
                <a:latin typeface="Times New Roman" pitchFamily="18" charset="0"/>
                <a:cs typeface="Times New Roman" pitchFamily="18" charset="0"/>
              </a:rPr>
              <a:t>1</a:t>
            </a:r>
            <a:r>
              <a:rPr lang="el-GR" b="1" baseline="30000" dirty="0">
                <a:latin typeface="Times New Roman" pitchFamily="18" charset="0"/>
                <a:cs typeface="Times New Roman" pitchFamily="18" charset="0"/>
              </a:rPr>
              <a:t>ο</a:t>
            </a:r>
            <a:r>
              <a:rPr lang="el-GR" b="1" dirty="0">
                <a:latin typeface="Times New Roman" pitchFamily="18" charset="0"/>
                <a:cs typeface="Times New Roman" pitchFamily="18" charset="0"/>
              </a:rPr>
              <a:t> ερώτημα: </a:t>
            </a:r>
            <a:r>
              <a:rPr lang="el-GR" b="1" dirty="0" smtClean="0">
                <a:latin typeface="Times New Roman" pitchFamily="18" charset="0"/>
                <a:cs typeface="Times New Roman" pitchFamily="18" charset="0"/>
              </a:rPr>
              <a:t>σύνδεση του μαθητικού περιοδικού με την αξιολόγηση σε συγκεκριμένα μαθήματα</a:t>
            </a:r>
            <a:endParaRPr lang="el-GR" dirty="0"/>
          </a:p>
        </p:txBody>
      </p:sp>
      <p:sp>
        <p:nvSpPr>
          <p:cNvPr id="3" name="Θέση περιεχομένου 2"/>
          <p:cNvSpPr>
            <a:spLocks noGrp="1"/>
          </p:cNvSpPr>
          <p:nvPr>
            <p:ph idx="1"/>
          </p:nvPr>
        </p:nvSpPr>
        <p:spPr>
          <a:xfrm>
            <a:off x="457200" y="2276872"/>
            <a:ext cx="8229600" cy="3849291"/>
          </a:xfrm>
        </p:spPr>
        <p:txBody>
          <a:bodyPr/>
          <a:lstStyle/>
          <a:p>
            <a:endParaRPr lang="el-GR" b="1" dirty="0" smtClean="0">
              <a:latin typeface="Times New Roman" pitchFamily="18" charset="0"/>
              <a:cs typeface="Times New Roman" pitchFamily="18" charset="0"/>
            </a:endParaRPr>
          </a:p>
          <a:p>
            <a:r>
              <a:rPr lang="el-GR" b="1" dirty="0" smtClean="0">
                <a:latin typeface="Times New Roman" pitchFamily="18" charset="0"/>
                <a:cs typeface="Times New Roman" pitchFamily="18" charset="0"/>
              </a:rPr>
              <a:t>Οι </a:t>
            </a:r>
            <a:r>
              <a:rPr lang="el-GR" b="1" dirty="0">
                <a:latin typeface="Times New Roman" pitchFamily="18" charset="0"/>
                <a:cs typeface="Times New Roman" pitchFamily="18" charset="0"/>
              </a:rPr>
              <a:t>μαθητές των τμημάτων Β</a:t>
            </a:r>
            <a:r>
              <a:rPr lang="el-GR" sz="2000" b="1" dirty="0">
                <a:latin typeface="Times New Roman" pitchFamily="18" charset="0"/>
                <a:cs typeface="Times New Roman" pitchFamily="18" charset="0"/>
              </a:rPr>
              <a:t>1</a:t>
            </a:r>
            <a:r>
              <a:rPr lang="el-GR" b="1" dirty="0">
                <a:latin typeface="Times New Roman" pitchFamily="18" charset="0"/>
                <a:cs typeface="Times New Roman" pitchFamily="18" charset="0"/>
              </a:rPr>
              <a:t> και Β</a:t>
            </a:r>
            <a:r>
              <a:rPr lang="el-GR" sz="2000" b="1" dirty="0">
                <a:latin typeface="Times New Roman" pitchFamily="18" charset="0"/>
                <a:cs typeface="Times New Roman" pitchFamily="18" charset="0"/>
              </a:rPr>
              <a:t>2</a:t>
            </a:r>
            <a:r>
              <a:rPr lang="el-GR" b="1" dirty="0">
                <a:latin typeface="Times New Roman" pitchFamily="18" charset="0"/>
                <a:cs typeface="Times New Roman" pitchFamily="18" charset="0"/>
              </a:rPr>
              <a:t> που </a:t>
            </a:r>
            <a:r>
              <a:rPr lang="el-GR" b="1" dirty="0" smtClean="0">
                <a:latin typeface="Times New Roman" pitchFamily="18" charset="0"/>
                <a:cs typeface="Times New Roman" pitchFamily="18" charset="0"/>
              </a:rPr>
              <a:t>πιστεύουν ότι η σχέση τους με το μαθητικό περιοδικό παίζει ρόλο στην βαθμολόγησή τους σε συγκεκριμένα μαθήματα είναι </a:t>
            </a:r>
            <a:r>
              <a:rPr lang="el-GR" b="1" dirty="0">
                <a:latin typeface="Times New Roman" pitchFamily="18" charset="0"/>
                <a:cs typeface="Times New Roman" pitchFamily="18" charset="0"/>
              </a:rPr>
              <a:t>όσοι όλοι οι υπόλοιποι μαθητές</a:t>
            </a:r>
          </a:p>
          <a:p>
            <a:pPr marL="0" indent="0">
              <a:buNone/>
            </a:pPr>
            <a:endParaRPr lang="el-GR" dirty="0"/>
          </a:p>
        </p:txBody>
      </p:sp>
    </p:spTree>
    <p:extLst>
      <p:ext uri="{BB962C8B-B14F-4D97-AF65-F5344CB8AC3E}">
        <p14:creationId xmlns:p14="http://schemas.microsoft.com/office/powerpoint/2010/main" val="839041948"/>
      </p:ext>
    </p:extLst>
  </p:cSld>
  <p:clrMapOvr>
    <a:masterClrMapping/>
  </p:clrMapOvr>
  <p:transition spd="slow">
    <p:pull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821216763"/>
              </p:ext>
            </p:extLst>
          </p:nvPr>
        </p:nvGraphicFramePr>
        <p:xfrm>
          <a:off x="179512" y="260648"/>
          <a:ext cx="8712968" cy="6336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9577030"/>
      </p:ext>
    </p:extLst>
  </p:cSld>
  <p:clrMapOvr>
    <a:masterClrMapping/>
  </p:clrMapOvr>
  <p:transition spd="slow">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3356992"/>
            <a:ext cx="8435280" cy="1714202"/>
          </a:xfrm>
        </p:spPr>
        <p:txBody>
          <a:bodyPr>
            <a:normAutofit fontScale="90000"/>
          </a:bodyPr>
          <a:lstStyle/>
          <a:p>
            <a:r>
              <a:rPr lang="el-GR" b="1" dirty="0">
                <a:latin typeface="Comic Sans MS" pitchFamily="66" charset="0"/>
              </a:rPr>
              <a:t>Η </a:t>
            </a:r>
            <a:r>
              <a:rPr lang="el-GR" b="1" dirty="0" smtClean="0">
                <a:latin typeface="Comic Sans MS" pitchFamily="66" charset="0"/>
              </a:rPr>
              <a:t>εύρεση</a:t>
            </a:r>
            <a:br>
              <a:rPr lang="el-GR" b="1" dirty="0" smtClean="0">
                <a:latin typeface="Comic Sans MS" pitchFamily="66" charset="0"/>
              </a:rPr>
            </a:br>
            <a:r>
              <a:rPr lang="el-GR" b="1" dirty="0" smtClean="0">
                <a:latin typeface="Comic Sans MS" pitchFamily="66" charset="0"/>
              </a:rPr>
              <a:t>του </a:t>
            </a:r>
            <a:r>
              <a:rPr lang="el-GR" b="1" dirty="0">
                <a:latin typeface="Comic Sans MS" pitchFamily="66" charset="0"/>
              </a:rPr>
              <a:t>Μέγιστου Κοινού </a:t>
            </a:r>
            <a:r>
              <a:rPr lang="el-GR" b="1" dirty="0" smtClean="0">
                <a:latin typeface="Comic Sans MS" pitchFamily="66" charset="0"/>
              </a:rPr>
              <a:t>Διαιρέτη</a:t>
            </a:r>
            <a:br>
              <a:rPr lang="el-GR" b="1" dirty="0" smtClean="0">
                <a:latin typeface="Comic Sans MS" pitchFamily="66" charset="0"/>
              </a:rPr>
            </a:br>
            <a:r>
              <a:rPr lang="el-GR" b="1" dirty="0" smtClean="0">
                <a:latin typeface="Comic Sans MS" pitchFamily="66" charset="0"/>
              </a:rPr>
              <a:t>και </a:t>
            </a:r>
            <a:r>
              <a:rPr lang="el-GR" b="1" dirty="0">
                <a:latin typeface="Comic Sans MS" pitchFamily="66" charset="0"/>
              </a:rPr>
              <a:t>η ανακάλυψη των αρρήτων</a:t>
            </a:r>
            <a:r>
              <a:rPr lang="el-GR" dirty="0">
                <a:latin typeface="Comic Sans MS" pitchFamily="66" charset="0"/>
              </a:rPr>
              <a:t> </a:t>
            </a:r>
          </a:p>
        </p:txBody>
      </p:sp>
      <p:sp>
        <p:nvSpPr>
          <p:cNvPr id="6" name="Τίτλος 1"/>
          <p:cNvSpPr txBox="1">
            <a:spLocks/>
          </p:cNvSpPr>
          <p:nvPr/>
        </p:nvSpPr>
        <p:spPr>
          <a:xfrm>
            <a:off x="393315" y="548680"/>
            <a:ext cx="8435280" cy="171420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b="1" dirty="0" smtClean="0">
                <a:latin typeface="Comic Sans MS" pitchFamily="66" charset="0"/>
              </a:rPr>
              <a:t>Μαθηματικές Αναζητήσεις</a:t>
            </a:r>
          </a:p>
          <a:p>
            <a:r>
              <a:rPr lang="el-GR" b="1" dirty="0" smtClean="0">
                <a:latin typeface="Comic Sans MS" pitchFamily="66" charset="0"/>
              </a:rPr>
              <a:t>(πολιτιστικό πρόγραμμα που λειτουργεί κάθε Κυριακή πρωί)</a:t>
            </a:r>
            <a:endParaRPr lang="el-GR" dirty="0">
              <a:latin typeface="Comic Sans MS" pitchFamily="66" charset="0"/>
            </a:endParaRPr>
          </a:p>
        </p:txBody>
      </p:sp>
    </p:spTree>
    <p:extLst>
      <p:ext uri="{BB962C8B-B14F-4D97-AF65-F5344CB8AC3E}">
        <p14:creationId xmlns:p14="http://schemas.microsoft.com/office/powerpoint/2010/main" val="3492046383"/>
      </p:ext>
    </p:extLst>
  </p:cSld>
  <p:clrMapOvr>
    <a:masterClrMapping/>
  </p:clrMapOvr>
  <p:transition spd="slow">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29621"/>
            <a:ext cx="7560840" cy="6596628"/>
          </a:xfrm>
        </p:spPr>
      </p:pic>
    </p:spTree>
    <p:extLst>
      <p:ext uri="{BB962C8B-B14F-4D97-AF65-F5344CB8AC3E}">
        <p14:creationId xmlns:p14="http://schemas.microsoft.com/office/powerpoint/2010/main" val="1752821156"/>
      </p:ext>
    </p:extLst>
  </p:cSld>
  <p:clrMapOvr>
    <a:masterClrMapping/>
  </p:clrMapOvr>
  <p:transition spd="slow">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457200" y="260648"/>
            <a:ext cx="8229600" cy="5865515"/>
          </a:xfrm>
        </p:spPr>
        <p:txBody>
          <a:bodyPr>
            <a:normAutofit fontScale="77500" lnSpcReduction="20000"/>
          </a:bodyPr>
          <a:lstStyle/>
          <a:p>
            <a:r>
              <a:rPr lang="el-GR" b="1" dirty="0">
                <a:latin typeface="Comic Sans MS" pitchFamily="66" charset="0"/>
              </a:rPr>
              <a:t>Ζητάμε τον Μ.Κ.Δ. των αριθμών 368 και 136.</a:t>
            </a:r>
          </a:p>
          <a:p>
            <a:r>
              <a:rPr lang="el-GR" b="1" dirty="0">
                <a:latin typeface="Comic Sans MS" pitchFamily="66" charset="0"/>
              </a:rPr>
              <a:t> </a:t>
            </a:r>
          </a:p>
          <a:p>
            <a:r>
              <a:rPr lang="el-GR" b="1" dirty="0">
                <a:latin typeface="Comic Sans MS" pitchFamily="66" charset="0"/>
              </a:rPr>
              <a:t>1</a:t>
            </a:r>
            <a:r>
              <a:rPr lang="el-GR" b="1" baseline="30000" dirty="0">
                <a:latin typeface="Comic Sans MS" pitchFamily="66" charset="0"/>
              </a:rPr>
              <a:t>ο</a:t>
            </a:r>
            <a:r>
              <a:rPr lang="el-GR" b="1" dirty="0">
                <a:latin typeface="Comic Sans MS" pitchFamily="66" charset="0"/>
              </a:rPr>
              <a:t> στάδιο: </a:t>
            </a:r>
            <a:r>
              <a:rPr lang="el-GR" b="1" dirty="0" smtClean="0">
                <a:latin typeface="Comic Sans MS" pitchFamily="66" charset="0"/>
              </a:rPr>
              <a:t>368 </a:t>
            </a:r>
            <a:r>
              <a:rPr lang="el-GR" b="1" dirty="0">
                <a:latin typeface="Comic Sans MS" pitchFamily="66" charset="0"/>
              </a:rPr>
              <a:t>= 136 · 2 + 96</a:t>
            </a:r>
          </a:p>
          <a:p>
            <a:r>
              <a:rPr lang="el-GR" b="1" dirty="0">
                <a:latin typeface="Comic Sans MS" pitchFamily="66" charset="0"/>
              </a:rPr>
              <a:t> </a:t>
            </a:r>
          </a:p>
          <a:p>
            <a:r>
              <a:rPr lang="el-GR" b="1" dirty="0" smtClean="0">
                <a:latin typeface="Comic Sans MS" pitchFamily="66" charset="0"/>
              </a:rPr>
              <a:t>2</a:t>
            </a:r>
            <a:r>
              <a:rPr lang="el-GR" b="1" baseline="30000" dirty="0" smtClean="0">
                <a:latin typeface="Comic Sans MS" pitchFamily="66" charset="0"/>
              </a:rPr>
              <a:t>ο</a:t>
            </a:r>
            <a:r>
              <a:rPr lang="el-GR" b="1" dirty="0" smtClean="0">
                <a:latin typeface="Comic Sans MS" pitchFamily="66" charset="0"/>
              </a:rPr>
              <a:t> </a:t>
            </a:r>
            <a:r>
              <a:rPr lang="el-GR" b="1" dirty="0">
                <a:latin typeface="Comic Sans MS" pitchFamily="66" charset="0"/>
              </a:rPr>
              <a:t>στάδιο: </a:t>
            </a:r>
            <a:r>
              <a:rPr lang="el-GR" b="1" dirty="0" smtClean="0">
                <a:latin typeface="Comic Sans MS" pitchFamily="66" charset="0"/>
              </a:rPr>
              <a:t>136 </a:t>
            </a:r>
            <a:r>
              <a:rPr lang="el-GR" b="1" dirty="0">
                <a:latin typeface="Comic Sans MS" pitchFamily="66" charset="0"/>
              </a:rPr>
              <a:t>= 96 · 1 + 40</a:t>
            </a:r>
          </a:p>
          <a:p>
            <a:r>
              <a:rPr lang="el-GR" b="1" dirty="0">
                <a:latin typeface="Comic Sans MS" pitchFamily="66" charset="0"/>
              </a:rPr>
              <a:t> </a:t>
            </a:r>
          </a:p>
          <a:p>
            <a:r>
              <a:rPr lang="el-GR" b="1" dirty="0" smtClean="0">
                <a:latin typeface="Comic Sans MS" pitchFamily="66" charset="0"/>
              </a:rPr>
              <a:t>3</a:t>
            </a:r>
            <a:r>
              <a:rPr lang="el-GR" b="1" baseline="30000" dirty="0" smtClean="0">
                <a:latin typeface="Comic Sans MS" pitchFamily="66" charset="0"/>
              </a:rPr>
              <a:t>ο</a:t>
            </a:r>
            <a:r>
              <a:rPr lang="el-GR" b="1" dirty="0" smtClean="0">
                <a:latin typeface="Comic Sans MS" pitchFamily="66" charset="0"/>
              </a:rPr>
              <a:t> </a:t>
            </a:r>
            <a:r>
              <a:rPr lang="el-GR" b="1" dirty="0">
                <a:latin typeface="Comic Sans MS" pitchFamily="66" charset="0"/>
              </a:rPr>
              <a:t>στάδιο: </a:t>
            </a:r>
            <a:r>
              <a:rPr lang="el-GR" b="1" dirty="0" smtClean="0">
                <a:latin typeface="Comic Sans MS" pitchFamily="66" charset="0"/>
              </a:rPr>
              <a:t>96 </a:t>
            </a:r>
            <a:r>
              <a:rPr lang="el-GR" b="1" dirty="0">
                <a:latin typeface="Comic Sans MS" pitchFamily="66" charset="0"/>
              </a:rPr>
              <a:t>= 40 · 2 + 16</a:t>
            </a:r>
          </a:p>
          <a:p>
            <a:r>
              <a:rPr lang="el-GR" b="1" dirty="0">
                <a:latin typeface="Comic Sans MS" pitchFamily="66" charset="0"/>
              </a:rPr>
              <a:t> </a:t>
            </a:r>
          </a:p>
          <a:p>
            <a:r>
              <a:rPr lang="el-GR" b="1" dirty="0" smtClean="0">
                <a:latin typeface="Comic Sans MS" pitchFamily="66" charset="0"/>
              </a:rPr>
              <a:t>4</a:t>
            </a:r>
            <a:r>
              <a:rPr lang="el-GR" b="1" baseline="30000" dirty="0" smtClean="0">
                <a:latin typeface="Comic Sans MS" pitchFamily="66" charset="0"/>
              </a:rPr>
              <a:t>ο</a:t>
            </a:r>
            <a:r>
              <a:rPr lang="el-GR" b="1" dirty="0" smtClean="0">
                <a:latin typeface="Comic Sans MS" pitchFamily="66" charset="0"/>
              </a:rPr>
              <a:t> </a:t>
            </a:r>
            <a:r>
              <a:rPr lang="el-GR" b="1" dirty="0">
                <a:latin typeface="Comic Sans MS" pitchFamily="66" charset="0"/>
              </a:rPr>
              <a:t>στάδιο: </a:t>
            </a:r>
            <a:r>
              <a:rPr lang="el-GR" b="1" dirty="0" smtClean="0">
                <a:latin typeface="Comic Sans MS" pitchFamily="66" charset="0"/>
              </a:rPr>
              <a:t>40</a:t>
            </a:r>
            <a:r>
              <a:rPr lang="el-GR" b="1" dirty="0">
                <a:latin typeface="Comic Sans MS" pitchFamily="66" charset="0"/>
              </a:rPr>
              <a:t>= 16 · 2 + 8</a:t>
            </a:r>
          </a:p>
          <a:p>
            <a:endParaRPr lang="el-GR" b="1" dirty="0" smtClean="0">
              <a:latin typeface="Comic Sans MS" pitchFamily="66" charset="0"/>
            </a:endParaRPr>
          </a:p>
          <a:p>
            <a:r>
              <a:rPr lang="el-GR" b="1" dirty="0" smtClean="0">
                <a:latin typeface="Comic Sans MS" pitchFamily="66" charset="0"/>
              </a:rPr>
              <a:t>5</a:t>
            </a:r>
            <a:r>
              <a:rPr lang="el-GR" b="1" baseline="30000" dirty="0" smtClean="0">
                <a:latin typeface="Comic Sans MS" pitchFamily="66" charset="0"/>
              </a:rPr>
              <a:t>ο</a:t>
            </a:r>
            <a:r>
              <a:rPr lang="el-GR" b="1" dirty="0" smtClean="0">
                <a:latin typeface="Comic Sans MS" pitchFamily="66" charset="0"/>
              </a:rPr>
              <a:t> </a:t>
            </a:r>
            <a:r>
              <a:rPr lang="el-GR" b="1" dirty="0">
                <a:latin typeface="Comic Sans MS" pitchFamily="66" charset="0"/>
              </a:rPr>
              <a:t>στάδιο: </a:t>
            </a:r>
            <a:r>
              <a:rPr lang="el-GR" b="1" dirty="0" smtClean="0">
                <a:latin typeface="Comic Sans MS" pitchFamily="66" charset="0"/>
              </a:rPr>
              <a:t>16 </a:t>
            </a:r>
            <a:r>
              <a:rPr lang="el-GR" b="1" dirty="0">
                <a:latin typeface="Comic Sans MS" pitchFamily="66" charset="0"/>
              </a:rPr>
              <a:t>= 8 · 2 + 0</a:t>
            </a:r>
          </a:p>
          <a:p>
            <a:r>
              <a:rPr lang="el-GR" b="1" dirty="0">
                <a:latin typeface="Comic Sans MS" pitchFamily="66" charset="0"/>
              </a:rPr>
              <a:t> </a:t>
            </a:r>
          </a:p>
          <a:p>
            <a:r>
              <a:rPr lang="el-GR" b="1" dirty="0">
                <a:latin typeface="Comic Sans MS" pitchFamily="66" charset="0"/>
              </a:rPr>
              <a:t> </a:t>
            </a:r>
            <a:r>
              <a:rPr lang="el-GR" b="1" dirty="0" smtClean="0">
                <a:latin typeface="Comic Sans MS" pitchFamily="66" charset="0"/>
              </a:rPr>
              <a:t>Τώρα </a:t>
            </a:r>
            <a:r>
              <a:rPr lang="el-GR" b="1" dirty="0">
                <a:latin typeface="Comic Sans MS" pitchFamily="66" charset="0"/>
              </a:rPr>
              <a:t>που το υπόλοιπο έγινε 0 η διαδικασία τερματίζεται. Μ.Κ.Δ. είναι το τελευταίο μη μηδενικό υπόλοιπο, δηλαδή ο αριθμός 8.</a:t>
            </a:r>
          </a:p>
        </p:txBody>
      </p:sp>
    </p:spTree>
    <p:extLst>
      <p:ext uri="{BB962C8B-B14F-4D97-AF65-F5344CB8AC3E}">
        <p14:creationId xmlns:p14="http://schemas.microsoft.com/office/powerpoint/2010/main" val="1424280439"/>
      </p:ext>
    </p:extLst>
  </p:cSld>
  <p:clrMapOvr>
    <a:masterClrMapping/>
  </p:clrMapOvr>
  <p:transition spd="slow">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251520" y="188640"/>
            <a:ext cx="8496944" cy="6408712"/>
          </a:xfrm>
        </p:spPr>
        <p:txBody>
          <a:bodyPr>
            <a:normAutofit fontScale="92500" lnSpcReduction="20000"/>
          </a:bodyPr>
          <a:lstStyle/>
          <a:p>
            <a:pPr algn="just"/>
            <a:r>
              <a:rPr lang="el-GR" b="1" dirty="0" smtClean="0">
                <a:solidFill>
                  <a:schemeClr val="accent6">
                    <a:lumMod val="75000"/>
                  </a:schemeClr>
                </a:solidFill>
                <a:latin typeface="Comic Sans MS" pitchFamily="66" charset="0"/>
              </a:rPr>
              <a:t>Η μεικτή </a:t>
            </a:r>
            <a:r>
              <a:rPr lang="el-GR" b="1" dirty="0">
                <a:solidFill>
                  <a:schemeClr val="accent6">
                    <a:lumMod val="75000"/>
                  </a:schemeClr>
                </a:solidFill>
                <a:latin typeface="Comic Sans MS" pitchFamily="66" charset="0"/>
              </a:rPr>
              <a:t>μάθηση πρέπει να προσεγγίζεται σαν μια ριζική ανασκευή του διδακτικού μοντέλου με τα ακόλουθα χαρακτηριστικά</a:t>
            </a:r>
            <a:r>
              <a:rPr lang="el-GR" b="1" dirty="0" smtClean="0">
                <a:solidFill>
                  <a:schemeClr val="accent6">
                    <a:lumMod val="75000"/>
                  </a:schemeClr>
                </a:solidFill>
                <a:latin typeface="Comic Sans MS" pitchFamily="66" charset="0"/>
              </a:rPr>
              <a:t>:</a:t>
            </a:r>
          </a:p>
          <a:p>
            <a:pPr algn="just"/>
            <a:endParaRPr lang="el-GR" b="1" dirty="0">
              <a:solidFill>
                <a:schemeClr val="accent6">
                  <a:lumMod val="75000"/>
                </a:schemeClr>
              </a:solidFill>
              <a:latin typeface="Comic Sans MS" pitchFamily="66" charset="0"/>
            </a:endParaRPr>
          </a:p>
          <a:p>
            <a:pPr indent="-457200" algn="just">
              <a:buFont typeface="Wingdings" pitchFamily="2" charset="2"/>
              <a:buChar char="Ø"/>
            </a:pPr>
            <a:r>
              <a:rPr lang="el-GR" b="1" dirty="0" smtClean="0">
                <a:solidFill>
                  <a:schemeClr val="accent6">
                    <a:lumMod val="75000"/>
                  </a:schemeClr>
                </a:solidFill>
                <a:latin typeface="Comic Sans MS" pitchFamily="66" charset="0"/>
              </a:rPr>
              <a:t>στροφή </a:t>
            </a:r>
            <a:r>
              <a:rPr lang="el-GR" b="1" dirty="0">
                <a:solidFill>
                  <a:schemeClr val="accent6">
                    <a:lumMod val="75000"/>
                  </a:schemeClr>
                </a:solidFill>
                <a:latin typeface="Comic Sans MS" pitchFamily="66" charset="0"/>
              </a:rPr>
              <a:t>από το δασκαλοκεντρικό στο </a:t>
            </a:r>
            <a:r>
              <a:rPr lang="el-GR" b="1" dirty="0" err="1">
                <a:solidFill>
                  <a:schemeClr val="accent6">
                    <a:lumMod val="75000"/>
                  </a:schemeClr>
                </a:solidFill>
                <a:latin typeface="Comic Sans MS" pitchFamily="66" charset="0"/>
              </a:rPr>
              <a:t>μαθητοκεντρικό</a:t>
            </a:r>
            <a:r>
              <a:rPr lang="el-GR" b="1" dirty="0">
                <a:solidFill>
                  <a:schemeClr val="accent6">
                    <a:lumMod val="75000"/>
                  </a:schemeClr>
                </a:solidFill>
                <a:latin typeface="Comic Sans MS" pitchFamily="66" charset="0"/>
              </a:rPr>
              <a:t> μοντέλο και την ενεργό μάθηση, στροφή η οποία αφορά το σύνολο της εκπαιδευτικής διαδικασίας, </a:t>
            </a:r>
            <a:r>
              <a:rPr lang="el-GR" b="1" dirty="0" err="1" smtClean="0">
                <a:solidFill>
                  <a:schemeClr val="accent6">
                    <a:lumMod val="75000"/>
                  </a:schemeClr>
                </a:solidFill>
                <a:latin typeface="Comic Sans MS" pitchFamily="66" charset="0"/>
              </a:rPr>
              <a:t>συμπεριλαμβανο</a:t>
            </a:r>
            <a:r>
              <a:rPr lang="el-GR" b="1" dirty="0" smtClean="0">
                <a:solidFill>
                  <a:schemeClr val="accent6">
                    <a:lumMod val="75000"/>
                  </a:schemeClr>
                </a:solidFill>
                <a:latin typeface="Comic Sans MS" pitchFamily="66" charset="0"/>
              </a:rPr>
              <a:t>-</a:t>
            </a:r>
            <a:r>
              <a:rPr lang="el-GR" b="1" dirty="0" err="1" smtClean="0">
                <a:solidFill>
                  <a:schemeClr val="accent6">
                    <a:lumMod val="75000"/>
                  </a:schemeClr>
                </a:solidFill>
                <a:latin typeface="Comic Sans MS" pitchFamily="66" charset="0"/>
              </a:rPr>
              <a:t>μένης</a:t>
            </a:r>
            <a:r>
              <a:rPr lang="el-GR" b="1" dirty="0" smtClean="0">
                <a:solidFill>
                  <a:schemeClr val="accent6">
                    <a:lumMod val="75000"/>
                  </a:schemeClr>
                </a:solidFill>
                <a:latin typeface="Comic Sans MS" pitchFamily="66" charset="0"/>
              </a:rPr>
              <a:t> </a:t>
            </a:r>
            <a:r>
              <a:rPr lang="el-GR" b="1" dirty="0">
                <a:solidFill>
                  <a:schemeClr val="accent6">
                    <a:lumMod val="75000"/>
                  </a:schemeClr>
                </a:solidFill>
                <a:latin typeface="Comic Sans MS" pitchFamily="66" charset="0"/>
              </a:rPr>
              <a:t>της διδασκαλίας στην τάξη</a:t>
            </a:r>
            <a:r>
              <a:rPr lang="el-GR" b="1" dirty="0" smtClean="0">
                <a:solidFill>
                  <a:schemeClr val="accent6">
                    <a:lumMod val="75000"/>
                  </a:schemeClr>
                </a:solidFill>
                <a:latin typeface="Comic Sans MS" pitchFamily="66" charset="0"/>
              </a:rPr>
              <a:t>.</a:t>
            </a:r>
          </a:p>
          <a:p>
            <a:pPr algn="just"/>
            <a:endParaRPr lang="el-GR" b="1" dirty="0">
              <a:solidFill>
                <a:schemeClr val="accent6">
                  <a:lumMod val="75000"/>
                </a:schemeClr>
              </a:solidFill>
              <a:latin typeface="Comic Sans MS" pitchFamily="66" charset="0"/>
            </a:endParaRPr>
          </a:p>
          <a:p>
            <a:pPr indent="-457200" algn="just">
              <a:buFont typeface="Wingdings" pitchFamily="2" charset="2"/>
              <a:buChar char="Ø"/>
            </a:pPr>
            <a:r>
              <a:rPr lang="el-GR" b="1" dirty="0" smtClean="0">
                <a:solidFill>
                  <a:schemeClr val="accent6">
                    <a:lumMod val="75000"/>
                  </a:schemeClr>
                </a:solidFill>
                <a:latin typeface="Comic Sans MS" pitchFamily="66" charset="0"/>
              </a:rPr>
              <a:t>αύξηση </a:t>
            </a:r>
            <a:r>
              <a:rPr lang="el-GR" b="1" dirty="0">
                <a:solidFill>
                  <a:schemeClr val="accent6">
                    <a:lumMod val="75000"/>
                  </a:schemeClr>
                </a:solidFill>
                <a:latin typeface="Comic Sans MS" pitchFamily="66" charset="0"/>
              </a:rPr>
              <a:t>της αλληλεπίδρασης μεταξύ μαθητών-δασκάλου, των μαθητών μεταξύ τους, των μαθητών με το διδακτικό αντικείμενο και των μαθητών με τις εξωτερικές πηγές. </a:t>
            </a:r>
            <a:endParaRPr lang="el-GR" dirty="0">
              <a:solidFill>
                <a:schemeClr val="accent6">
                  <a:lumMod val="75000"/>
                </a:schemeClr>
              </a:solidFill>
            </a:endParaRPr>
          </a:p>
        </p:txBody>
      </p:sp>
    </p:spTree>
    <p:extLst>
      <p:ext uri="{BB962C8B-B14F-4D97-AF65-F5344CB8AC3E}">
        <p14:creationId xmlns:p14="http://schemas.microsoft.com/office/powerpoint/2010/main" val="3348066035"/>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heel(1)">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476672"/>
            <a:ext cx="8229600" cy="2248786"/>
          </a:xfrm>
        </p:spPr>
      </p:pic>
      <p:pic>
        <p:nvPicPr>
          <p:cNvPr id="6" name="Θέση περιεχομένου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212976"/>
            <a:ext cx="8229600" cy="2438719"/>
          </a:xfrm>
          <a:prstGeom prst="rect">
            <a:avLst/>
          </a:prstGeom>
        </p:spPr>
      </p:pic>
    </p:spTree>
    <p:extLst>
      <p:ext uri="{BB962C8B-B14F-4D97-AF65-F5344CB8AC3E}">
        <p14:creationId xmlns:p14="http://schemas.microsoft.com/office/powerpoint/2010/main" val="830290740"/>
      </p:ext>
    </p:extLst>
  </p:cSld>
  <p:clrMapOvr>
    <a:masterClrMapping/>
  </p:clrMapOvr>
  <p:transition spd="slow">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16632"/>
            <a:ext cx="6336704" cy="6610310"/>
          </a:xfrm>
        </p:spPr>
      </p:pic>
    </p:spTree>
    <p:extLst>
      <p:ext uri="{BB962C8B-B14F-4D97-AF65-F5344CB8AC3E}">
        <p14:creationId xmlns:p14="http://schemas.microsoft.com/office/powerpoint/2010/main" val="903410859"/>
      </p:ext>
    </p:extLst>
  </p:cSld>
  <p:clrMapOvr>
    <a:masterClrMapping/>
  </p:clrMapOvr>
  <p:transition spd="slow">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260648"/>
            <a:ext cx="8784976" cy="6336704"/>
          </a:xfrm>
        </p:spPr>
        <p:txBody>
          <a:bodyPr>
            <a:normAutofit fontScale="92500" lnSpcReduction="20000"/>
          </a:bodyPr>
          <a:lstStyle/>
          <a:p>
            <a:pPr marL="0" indent="0">
              <a:buNone/>
            </a:pPr>
            <a:r>
              <a:rPr lang="el-GR" noProof="1" smtClean="0"/>
              <a:t>ἦλθον δὲ τὴν ἀρχὴν ἐπὶ τὴν τῆς συμμετρίας ζήτησιν </a:t>
            </a:r>
            <a:r>
              <a:rPr lang="el-GR" b="1" noProof="1" smtClean="0"/>
              <a:t>οἱ Πυθαγόρειοι </a:t>
            </a:r>
            <a:r>
              <a:rPr lang="el-GR" noProof="1" smtClean="0"/>
              <a:t>πρῶτοι αὐτὴν ἐξευρόντες ἐκ τῆς τῶν ἀριθμῶν κατανοήσεως. κοινοῦ </a:t>
            </a:r>
            <a:r>
              <a:rPr lang="el-GR" b="1" noProof="1" smtClean="0"/>
              <a:t>γὰρ</a:t>
            </a:r>
            <a:r>
              <a:rPr lang="el-GR" noProof="1" smtClean="0"/>
              <a:t> ἁπάντων ὄντος μέτρου τῆς μονάδος καὶ ἐπὶ τῶν μεγεθῶν κοινὸν μέτρον εὑρεῖν οὐκ ἠδυνήθησαν. </a:t>
            </a:r>
            <a:r>
              <a:rPr lang="el-GR" b="1" noProof="1" smtClean="0"/>
              <a:t>αἴτιον</a:t>
            </a:r>
            <a:r>
              <a:rPr lang="el-GR" noProof="1" smtClean="0"/>
              <a:t> δὲ τὸ πάντα μὲν καὶ ὁποιονοῦν ἀριθμὸν καθ' ὁποιασοῦν τομὰς διαιρούμενον μόριόν τι καταλιμπάνειν ἐλάχιστον καὶ τομῆς ἀνεπίδεκτον, </a:t>
            </a:r>
            <a:r>
              <a:rPr lang="el-GR" b="1" noProof="1" smtClean="0"/>
              <a:t>πᾶν δὲ μέγεθος ἐπ' ἄπειρον διαιρούμενον μὴ καταλιμπάνειν μόριον, ὃ διὰ τὸ εἶναι ἐλάχιστον τομὴν οὐκ ἐπιδέξεται, ἀλλὰ καὶ ἐκεῖνο ἐπ' ἄπειρον τεμνόμενον ποιεῖν ἄπειρα μόρια, ὧν ἕκαστον ἐπ' ἄπειρον τμηθήσεται</a:t>
            </a:r>
            <a:r>
              <a:rPr lang="el-GR" noProof="1" smtClean="0"/>
              <a:t>, καὶ ἁπλῶς τὸ μὲν μέγεθος κατὰ μὲν τὸ μερίζεσθαι μετέχειν τῆς τοῦ ἀπείρου ἀρχῆς, κατὰ δὲ τὴν ὁλότητα τῆς τοῦ πέρατος, τὸν δὲ ἀριθμὸν κατὰ μὲν τὸ μερίζεσθαι τῆς τοῦ πέρατος, κατὰ δὲ τὴν ὁλότητα τῆς τοῦ ἀπείρου.</a:t>
            </a:r>
            <a:endParaRPr lang="el-GR" noProof="1"/>
          </a:p>
        </p:txBody>
      </p:sp>
    </p:spTree>
    <p:extLst>
      <p:ext uri="{BB962C8B-B14F-4D97-AF65-F5344CB8AC3E}">
        <p14:creationId xmlns:p14="http://schemas.microsoft.com/office/powerpoint/2010/main" val="2836400570"/>
      </p:ext>
    </p:extLst>
  </p:cSld>
  <p:clrMapOvr>
    <a:masterClrMapping/>
  </p:clrMapOvr>
  <p:transition spd="slow">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tile tx="0" ty="0" sx="66000" sy="66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404664"/>
            <a:ext cx="8132440" cy="5616624"/>
          </a:xfrm>
        </p:spPr>
        <p:txBody>
          <a:bodyPr>
            <a:normAutofit/>
          </a:bodyPr>
          <a:lstStyle/>
          <a:p>
            <a:r>
              <a:rPr lang="el-GR" sz="7200" b="1" i="1" dirty="0" smtClean="0">
                <a:latin typeface="Comic Sans MS" pitchFamily="66" charset="0"/>
              </a:rPr>
              <a:t>Ευχαριστώ</a:t>
            </a:r>
            <a:endParaRPr lang="el-GR" sz="7200" b="1" i="1" dirty="0">
              <a:latin typeface="Comic Sans MS" pitchFamily="66" charset="0"/>
            </a:endParaRPr>
          </a:p>
        </p:txBody>
      </p:sp>
    </p:spTree>
    <p:extLst>
      <p:ext uri="{BB962C8B-B14F-4D97-AF65-F5344CB8AC3E}">
        <p14:creationId xmlns:p14="http://schemas.microsoft.com/office/powerpoint/2010/main" val="892397685"/>
      </p:ext>
    </p:extLst>
  </p:cSld>
  <p:clrMapOvr>
    <a:masterClrMapping/>
  </p:clrMapOvr>
  <p:transition spd="slow">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332656"/>
            <a:ext cx="8229600" cy="5793507"/>
          </a:xfrm>
        </p:spPr>
        <p:txBody>
          <a:bodyPr>
            <a:normAutofit lnSpcReduction="10000"/>
          </a:bodyPr>
          <a:lstStyle/>
          <a:p>
            <a:pPr marL="0" algn="just">
              <a:buFont typeface="Wingdings" pitchFamily="2" charset="2"/>
              <a:buChar char="ü"/>
            </a:pPr>
            <a:r>
              <a:rPr lang="el-GR" b="1" dirty="0">
                <a:solidFill>
                  <a:schemeClr val="accent6">
                    <a:lumMod val="75000"/>
                  </a:schemeClr>
                </a:solidFill>
                <a:latin typeface="Comic Sans MS" pitchFamily="66" charset="0"/>
              </a:rPr>
              <a:t>Η προσέγγιση αυτή διευκολύνεται από την δυναμική </a:t>
            </a:r>
            <a:r>
              <a:rPr lang="el-GR" b="1" dirty="0" smtClean="0">
                <a:solidFill>
                  <a:schemeClr val="accent6">
                    <a:lumMod val="75000"/>
                  </a:schemeClr>
                </a:solidFill>
                <a:latin typeface="Comic Sans MS" pitchFamily="66" charset="0"/>
              </a:rPr>
              <a:t>του </a:t>
            </a:r>
            <a:r>
              <a:rPr lang="en-US" b="1" dirty="0" smtClean="0">
                <a:solidFill>
                  <a:schemeClr val="accent6">
                    <a:lumMod val="75000"/>
                  </a:schemeClr>
                </a:solidFill>
                <a:latin typeface="Comic Sans MS" pitchFamily="66" charset="0"/>
              </a:rPr>
              <a:t>Moodle </a:t>
            </a:r>
            <a:r>
              <a:rPr lang="el-GR" b="1" dirty="0" smtClean="0">
                <a:solidFill>
                  <a:schemeClr val="accent6">
                    <a:lumMod val="75000"/>
                  </a:schemeClr>
                </a:solidFill>
                <a:latin typeface="Comic Sans MS" pitchFamily="66" charset="0"/>
              </a:rPr>
              <a:t>το οποίο εξαρχής </a:t>
            </a:r>
            <a:r>
              <a:rPr lang="el-GR" b="1" dirty="0">
                <a:solidFill>
                  <a:schemeClr val="accent6">
                    <a:lumMod val="75000"/>
                  </a:schemeClr>
                </a:solidFill>
                <a:latin typeface="Comic Sans MS" pitchFamily="66" charset="0"/>
              </a:rPr>
              <a:t>ήταν προσανατολισμένο στην αλληλεπίδραση και την συνεργατική δημιουργία του </a:t>
            </a:r>
            <a:r>
              <a:rPr lang="el-GR" b="1" dirty="0" smtClean="0">
                <a:solidFill>
                  <a:schemeClr val="accent6">
                    <a:lumMod val="75000"/>
                  </a:schemeClr>
                </a:solidFill>
                <a:latin typeface="Comic Sans MS" pitchFamily="66" charset="0"/>
              </a:rPr>
              <a:t>περιεχομένου.</a:t>
            </a:r>
          </a:p>
          <a:p>
            <a:pPr marL="0" algn="just">
              <a:buFont typeface="Wingdings" pitchFamily="2" charset="2"/>
              <a:buChar char="ü"/>
            </a:pPr>
            <a:r>
              <a:rPr lang="el-GR" b="1" dirty="0" smtClean="0">
                <a:solidFill>
                  <a:schemeClr val="accent6">
                    <a:lumMod val="75000"/>
                  </a:schemeClr>
                </a:solidFill>
                <a:latin typeface="Comic Sans MS" pitchFamily="66" charset="0"/>
              </a:rPr>
              <a:t>Ένας </a:t>
            </a:r>
            <a:r>
              <a:rPr lang="el-GR" b="1" dirty="0">
                <a:solidFill>
                  <a:schemeClr val="accent6">
                    <a:lumMod val="75000"/>
                  </a:schemeClr>
                </a:solidFill>
                <a:latin typeface="Comic Sans MS" pitchFamily="66" charset="0"/>
              </a:rPr>
              <a:t>εκπαιδευτικός που χρησιμοποιεί το </a:t>
            </a:r>
            <a:r>
              <a:rPr lang="en-US" b="1" dirty="0">
                <a:solidFill>
                  <a:schemeClr val="accent6">
                    <a:lumMod val="75000"/>
                  </a:schemeClr>
                </a:solidFill>
                <a:latin typeface="Comic Sans MS" pitchFamily="66" charset="0"/>
              </a:rPr>
              <a:t>Moodle </a:t>
            </a:r>
            <a:r>
              <a:rPr lang="el-GR" b="1" dirty="0">
                <a:solidFill>
                  <a:schemeClr val="accent6">
                    <a:lumMod val="75000"/>
                  </a:schemeClr>
                </a:solidFill>
                <a:latin typeface="Comic Sans MS" pitchFamily="66" charset="0"/>
              </a:rPr>
              <a:t>προσπαθεί να δημιουργήσει μαθησιακά περιβάλλοντα γνωρίζοντας ότι οι μαθητές θα έχουν αυξημένες δυνατότητες επιλογών στη διαχείριση του χρόνου τους, του επιπέδου δυσκολίας των δραστηριοτήτων </a:t>
            </a:r>
            <a:r>
              <a:rPr lang="el-GR" b="1" dirty="0" smtClean="0">
                <a:solidFill>
                  <a:schemeClr val="accent6">
                    <a:lumMod val="75000"/>
                  </a:schemeClr>
                </a:solidFill>
                <a:latin typeface="Comic Sans MS" pitchFamily="66" charset="0"/>
              </a:rPr>
              <a:t>κλπ.</a:t>
            </a:r>
            <a:endParaRPr lang="el-GR" b="1" dirty="0">
              <a:solidFill>
                <a:schemeClr val="accent6">
                  <a:lumMod val="75000"/>
                </a:schemeClr>
              </a:solidFill>
              <a:latin typeface="Comic Sans MS" pitchFamily="66" charset="0"/>
            </a:endParaRPr>
          </a:p>
          <a:p>
            <a:endParaRPr lang="el-GR" dirty="0"/>
          </a:p>
        </p:txBody>
      </p:sp>
    </p:spTree>
    <p:extLst>
      <p:ext uri="{BB962C8B-B14F-4D97-AF65-F5344CB8AC3E}">
        <p14:creationId xmlns:p14="http://schemas.microsoft.com/office/powerpoint/2010/main" val="852366351"/>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79512" y="188640"/>
            <a:ext cx="8712968" cy="6408712"/>
          </a:xfrm>
        </p:spPr>
        <p:txBody>
          <a:bodyPr>
            <a:normAutofit/>
          </a:bodyPr>
          <a:lstStyle/>
          <a:p>
            <a:pPr algn="just"/>
            <a:r>
              <a:rPr lang="el-GR" b="1" dirty="0">
                <a:solidFill>
                  <a:schemeClr val="tx1"/>
                </a:solidFill>
                <a:latin typeface="Comic Sans MS" pitchFamily="66" charset="0"/>
                <a:cs typeface="Times New Roman" pitchFamily="18" charset="0"/>
              </a:rPr>
              <a:t>Η δυναμική που δημιουργείται αποκτά ιδιαίτερη αξία στην περίπτωση των μαθηματικών, όπου η αλλαγή παραδείγματος παρουσιάζει ιδιαιτερότητες, αφού συνδέεται με την αλλαγή στάσεων και αντιλήψεων σε σχέση με τα ίδια τα μαθηματικά ως πολιτισμικό προϊόν.</a:t>
            </a:r>
          </a:p>
          <a:p>
            <a:pPr algn="just"/>
            <a:endParaRPr lang="el-GR" dirty="0"/>
          </a:p>
        </p:txBody>
      </p:sp>
    </p:spTree>
    <p:extLst>
      <p:ext uri="{BB962C8B-B14F-4D97-AF65-F5344CB8AC3E}">
        <p14:creationId xmlns:p14="http://schemas.microsoft.com/office/powerpoint/2010/main" val="2504272940"/>
      </p:ext>
    </p:extLst>
  </p:cSld>
  <p:clrMapOvr>
    <a:masterClrMapping/>
  </p:clrMapOvr>
  <p:transition spd="slow">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95536" y="908721"/>
            <a:ext cx="8062664" cy="2691730"/>
          </a:xfrm>
        </p:spPr>
        <p:txBody>
          <a:bodyPr/>
          <a:lstStyle/>
          <a:p>
            <a:r>
              <a:rPr lang="el-GR" b="1" dirty="0" smtClean="0">
                <a:latin typeface="Comic Sans MS" pitchFamily="66" charset="0"/>
              </a:rPr>
              <a:t>Στατιστική Β΄ Γυμνασίου</a:t>
            </a:r>
            <a:endParaRPr lang="el-GR" b="1" dirty="0">
              <a:latin typeface="Comic Sans MS" pitchFamily="66" charset="0"/>
            </a:endParaRPr>
          </a:p>
        </p:txBody>
      </p:sp>
    </p:spTree>
    <p:extLst>
      <p:ext uri="{BB962C8B-B14F-4D97-AF65-F5344CB8AC3E}">
        <p14:creationId xmlns:p14="http://schemas.microsoft.com/office/powerpoint/2010/main" val="1385064035"/>
      </p:ext>
    </p:extLst>
  </p:cSld>
  <p:clrMapOvr>
    <a:masterClrMapping/>
  </p:clrMapOvr>
  <p:transition spd="slow">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260648"/>
            <a:ext cx="8229600" cy="5865515"/>
          </a:xfrm>
        </p:spPr>
        <p:txBody>
          <a:bodyPr>
            <a:normAutofit lnSpcReduction="10000"/>
          </a:bodyPr>
          <a:lstStyle/>
          <a:p>
            <a:pPr algn="just"/>
            <a:r>
              <a:rPr lang="el-GR" sz="2800" b="1" dirty="0" smtClean="0">
                <a:latin typeface="Times New Roman" pitchFamily="18" charset="0"/>
                <a:cs typeface="Times New Roman" pitchFamily="18" charset="0"/>
              </a:rPr>
              <a:t>Το μάθημα επιλέχθηκε να διδαχθεί στο τμήμα </a:t>
            </a:r>
            <a:r>
              <a:rPr lang="el-GR" sz="2800" b="1" dirty="0" smtClean="0">
                <a:latin typeface="Times New Roman" pitchFamily="18" charset="0"/>
                <a:cs typeface="Times New Roman" pitchFamily="18" charset="0"/>
              </a:rPr>
              <a:t>Β</a:t>
            </a:r>
            <a:r>
              <a:rPr lang="el-GR" sz="2000" b="1" dirty="0" smtClean="0">
                <a:latin typeface="Times New Roman" pitchFamily="18" charset="0"/>
                <a:cs typeface="Times New Roman" pitchFamily="18" charset="0"/>
              </a:rPr>
              <a:t>1</a:t>
            </a:r>
            <a:r>
              <a:rPr lang="el-GR" sz="2800" b="1" dirty="0" smtClean="0">
                <a:latin typeface="Times New Roman" pitchFamily="18" charset="0"/>
                <a:cs typeface="Times New Roman" pitchFamily="18" charset="0"/>
              </a:rPr>
              <a:t> </a:t>
            </a:r>
            <a:r>
              <a:rPr lang="el-GR" sz="2800" b="1" dirty="0" smtClean="0">
                <a:latin typeface="Times New Roman" pitchFamily="18" charset="0"/>
                <a:cs typeface="Times New Roman" pitchFamily="18" charset="0"/>
              </a:rPr>
              <a:t>μέσω μιας στατιστικής έρευνας που πραγματοποίησαν οι ίδιοι οι μαθητές.</a:t>
            </a:r>
          </a:p>
          <a:p>
            <a:pPr algn="just"/>
            <a:r>
              <a:rPr lang="el-GR" sz="2800" b="1" dirty="0" smtClean="0">
                <a:latin typeface="Times New Roman" pitchFamily="18" charset="0"/>
                <a:cs typeface="Times New Roman" pitchFamily="18" charset="0"/>
              </a:rPr>
              <a:t>Οι ίδιοι οι μαθητές επέλεξαν ως αντικείμενο της έρευνας την στάση των συμμαθητών τους στο μαθητικό ηλεκτρονικό περιοδικό του σχολείου «έφηβοι δημοσιογράφοι».</a:t>
            </a:r>
          </a:p>
          <a:p>
            <a:pPr algn="just"/>
            <a:r>
              <a:rPr lang="el-GR" sz="2800" b="1" dirty="0" smtClean="0">
                <a:latin typeface="Times New Roman" pitchFamily="18" charset="0"/>
                <a:cs typeface="Times New Roman" pitchFamily="18" charset="0"/>
              </a:rPr>
              <a:t>Στο κάθε βήμα της διαδικασίας της έρευνας διδάχθηκαν τις απαραίτητες έννοιες της στατιστικής.</a:t>
            </a:r>
          </a:p>
          <a:p>
            <a:pPr algn="just"/>
            <a:r>
              <a:rPr lang="el-GR" sz="2800" b="1" dirty="0">
                <a:latin typeface="Times New Roman" pitchFamily="18" charset="0"/>
                <a:cs typeface="Times New Roman" pitchFamily="18" charset="0"/>
              </a:rPr>
              <a:t>Η χρήση της πλατφόρμας </a:t>
            </a:r>
            <a:r>
              <a:rPr lang="en-US" sz="2800" b="1" dirty="0">
                <a:latin typeface="Times New Roman" pitchFamily="18" charset="0"/>
                <a:cs typeface="Times New Roman" pitchFamily="18" charset="0"/>
              </a:rPr>
              <a:t>Moodle </a:t>
            </a:r>
            <a:r>
              <a:rPr lang="el-GR" sz="2800" b="1" dirty="0">
                <a:latin typeface="Times New Roman" pitchFamily="18" charset="0"/>
                <a:cs typeface="Times New Roman" pitchFamily="18" charset="0"/>
              </a:rPr>
              <a:t>που λειτουργεί στο σχολείο έπαιξε ουσιαστικό ρόλο στην όλη διαδικασία. </a:t>
            </a:r>
          </a:p>
          <a:p>
            <a:endParaRPr lang="el-GR"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38452576"/>
      </p:ext>
    </p:extLst>
  </p:cSld>
  <p:clrMapOvr>
    <a:masterClrMapping/>
  </p:clrMapOvr>
  <p:transition spd="slow">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16632"/>
            <a:ext cx="7772400" cy="1470025"/>
          </a:xfrm>
        </p:spPr>
        <p:txBody>
          <a:bodyPr/>
          <a:lstStyle/>
          <a:p>
            <a:r>
              <a:rPr lang="el-GR" dirty="0" smtClean="0">
                <a:latin typeface="Comic Sans MS" pitchFamily="66" charset="0"/>
              </a:rPr>
              <a:t>Σύνταξη ερωτηματολογίου</a:t>
            </a:r>
            <a:endParaRPr lang="el-GR" dirty="0">
              <a:latin typeface="Comic Sans MS" pitchFamily="66" charset="0"/>
            </a:endParaRPr>
          </a:p>
        </p:txBody>
      </p:sp>
      <p:sp>
        <p:nvSpPr>
          <p:cNvPr id="10" name="Rectangle 1"/>
          <p:cNvSpPr>
            <a:spLocks noGrp="1" noChangeArrowheads="1"/>
          </p:cNvSpPr>
          <p:nvPr>
            <p:ph type="subTitle" idx="1"/>
          </p:nvPr>
        </p:nvSpPr>
        <p:spPr bwMode="auto">
          <a:xfrm>
            <a:off x="179512" y="1274855"/>
            <a:ext cx="849694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lang="el-GR" sz="2400" b="1" dirty="0" smtClean="0">
                <a:solidFill>
                  <a:schemeClr val="tx1"/>
                </a:solidFill>
                <a:latin typeface="Comic Sans MS" pitchFamily="66" charset="0"/>
                <a:ea typeface="Calibri" pitchFamily="34" charset="0"/>
                <a:cs typeface="Times New Roman" pitchFamily="18" charset="0"/>
              </a:rPr>
              <a:t>Οι ερωτήσεις προτάθηκαν από τους μαθητές και έγιναν δεκτές μετά από συζήτηση στην τάξη.</a:t>
            </a:r>
            <a:endParaRPr kumimoji="0" lang="el-G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 Πόσο συχνά επισκέπτεσαι το ηλεκτρονικό περιοδικό του σχολείου «έφηβοι δημοσιογράφοι»;</a:t>
            </a:r>
            <a:endParaRPr kumimoji="0" lang="el-GR" sz="2400" b="1" i="0" u="none" strike="noStrike" cap="none" normalizeH="0" baseline="0" dirty="0" smtClean="0">
              <a:ln>
                <a:noFill/>
              </a:ln>
              <a:solidFill>
                <a:schemeClr val="tx1"/>
              </a:solidFill>
              <a:effectLst/>
              <a:latin typeface="Comic Sans MS" pitchFamily="66" charset="0"/>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 Πόσα άρθρα ή σχόλια έχεις αναρτήσει;</a:t>
            </a:r>
            <a:endParaRPr kumimoji="0" lang="el-GR" sz="2400" b="1" i="0" u="none" strike="noStrike" cap="none" normalizeH="0" baseline="0" dirty="0" smtClean="0">
              <a:ln>
                <a:noFill/>
              </a:ln>
              <a:solidFill>
                <a:schemeClr val="tx1"/>
              </a:solidFill>
              <a:effectLst/>
              <a:latin typeface="Comic Sans MS" pitchFamily="66" charset="0"/>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 Έχεις λογαριασμό στο </a:t>
            </a:r>
            <a:r>
              <a:rPr kumimoji="0" lang="en-US"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Facebook</a:t>
            </a:r>
            <a:r>
              <a:rPr kumimoji="0" lang="el-G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endParaRPr kumimoji="0" lang="el-GR" sz="2400" b="1" i="0" u="none" strike="noStrike" cap="none" normalizeH="0" baseline="0" dirty="0" smtClean="0">
              <a:ln>
                <a:noFill/>
              </a:ln>
              <a:solidFill>
                <a:schemeClr val="tx1"/>
              </a:solidFill>
              <a:effectLst/>
              <a:latin typeface="Comic Sans MS" pitchFamily="66" charset="0"/>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a:t>
            </a:r>
            <a:r>
              <a:rPr kumimoji="0" lang="el-GR" sz="2400" b="1"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l-G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Σου αρέσει να επισκέπτεσαι το ηλεκτρονικό περιοδικό;</a:t>
            </a:r>
            <a:endParaRPr kumimoji="0" lang="el-GR" sz="2400" b="1" i="0" u="none" strike="noStrike" cap="none" normalizeH="0" baseline="0" dirty="0" smtClean="0">
              <a:ln>
                <a:noFill/>
              </a:ln>
              <a:solidFill>
                <a:schemeClr val="tx1"/>
              </a:solidFill>
              <a:effectLst/>
              <a:latin typeface="Comic Sans MS" pitchFamily="66" charset="0"/>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 Θεωρείς χρήσιμο το ηλεκτρονικό περιοδικό;</a:t>
            </a:r>
            <a:endParaRPr kumimoji="0" lang="el-GR" sz="2400" b="1" i="0" u="none" strike="noStrike" cap="none" normalizeH="0" baseline="0" dirty="0" smtClean="0">
              <a:ln>
                <a:noFill/>
              </a:ln>
              <a:solidFill>
                <a:schemeClr val="tx1"/>
              </a:solidFill>
              <a:effectLst/>
              <a:latin typeface="Comic Sans MS" pitchFamily="66" charset="0"/>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 Αντιμετωπίζεις προβλήματα στη χρήση του ηλεκτρονικού περιοδικού;</a:t>
            </a:r>
            <a:endParaRPr kumimoji="0" lang="el-GR" sz="2400" b="1" i="0" u="none" strike="noStrike" cap="none" normalizeH="0" baseline="0" dirty="0" smtClean="0">
              <a:ln>
                <a:noFill/>
              </a:ln>
              <a:solidFill>
                <a:schemeClr val="tx1"/>
              </a:solidFill>
              <a:effectLst/>
              <a:latin typeface="Comic Sans MS" pitchFamily="66" charset="0"/>
              <a:cs typeface="Arial" pitchFamily="34"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 Πιστεύεις ότι συνδέεται η χρήση του ηλεκτρονικού περιοδικού με την βαθμολογία;</a:t>
            </a:r>
            <a:endParaRPr kumimoji="0" lang="el-GR" sz="2400" b="1" i="0" u="none" strike="noStrike" cap="none" normalizeH="0" baseline="0" dirty="0" smtClean="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val="15236582"/>
      </p:ext>
    </p:extLst>
  </p:cSld>
  <p:clrMapOvr>
    <a:masterClrMapping/>
  </p:clrMapOvr>
  <p:transition spd="slow">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latin typeface="Comic Sans MS" pitchFamily="66" charset="0"/>
              </a:rPr>
              <a:t>Επιλογή δείγματος</a:t>
            </a:r>
          </a:p>
          <a:p>
            <a:r>
              <a:rPr lang="el-GR" dirty="0" smtClean="0">
                <a:latin typeface="Comic Sans MS" pitchFamily="66" charset="0"/>
              </a:rPr>
              <a:t>Διαλογή</a:t>
            </a:r>
            <a:endParaRPr lang="el-GR" dirty="0">
              <a:latin typeface="Comic Sans MS" pitchFamily="66" charset="0"/>
            </a:endParaRPr>
          </a:p>
        </p:txBody>
      </p:sp>
      <p:sp>
        <p:nvSpPr>
          <p:cNvPr id="6" name="TextBox 5"/>
          <p:cNvSpPr txBox="1"/>
          <p:nvPr/>
        </p:nvSpPr>
        <p:spPr>
          <a:xfrm>
            <a:off x="251520" y="1844824"/>
            <a:ext cx="8064896" cy="4031873"/>
          </a:xfrm>
          <a:prstGeom prst="rect">
            <a:avLst/>
          </a:prstGeom>
          <a:noFill/>
        </p:spPr>
        <p:txBody>
          <a:bodyPr wrap="square" rtlCol="0">
            <a:spAutoFit/>
          </a:bodyPr>
          <a:lstStyle/>
          <a:p>
            <a:pPr algn="just"/>
            <a:r>
              <a:rPr lang="el-GR" sz="3200" dirty="0" smtClean="0">
                <a:latin typeface="Times New Roman" pitchFamily="18" charset="0"/>
                <a:cs typeface="Times New Roman" pitchFamily="18" charset="0"/>
              </a:rPr>
              <a:t>Μετά από συζήτηση στην τάξη επιλέχθηκε το δείγμα να αποτελείται από 3 μαθητές και 3 μαθήτριες κάθε τμήματος του σχολείου.</a:t>
            </a:r>
          </a:p>
          <a:p>
            <a:pPr algn="just"/>
            <a:r>
              <a:rPr lang="el-GR" sz="3200" dirty="0" smtClean="0">
                <a:latin typeface="Times New Roman" pitchFamily="18" charset="0"/>
                <a:cs typeface="Times New Roman" pitchFamily="18" charset="0"/>
              </a:rPr>
              <a:t>Η επιλογή αποδείχθηκε επιτυχής, με κριτήριο την σύγκριση των αποτελεσμάτων της έρευνας με τα πραγματικά στοιχεία που προσφέρει η ίδια η πλατφόρμα </a:t>
            </a:r>
            <a:r>
              <a:rPr lang="en-US" sz="3200" dirty="0" smtClean="0">
                <a:latin typeface="Times New Roman" pitchFamily="18" charset="0"/>
                <a:cs typeface="Times New Roman" pitchFamily="18" charset="0"/>
              </a:rPr>
              <a:t>wiki </a:t>
            </a:r>
            <a:r>
              <a:rPr lang="el-GR" sz="3200" dirty="0" smtClean="0">
                <a:latin typeface="Times New Roman" pitchFamily="18" charset="0"/>
                <a:cs typeface="Times New Roman" pitchFamily="18" charset="0"/>
              </a:rPr>
              <a:t>του ηλεκτρονικού περιοδικού.</a:t>
            </a:r>
            <a:endParaRPr lang="el-GR" sz="3200" dirty="0">
              <a:latin typeface="Times New Roman" pitchFamily="18" charset="0"/>
              <a:cs typeface="Times New Roman" pitchFamily="18" charset="0"/>
            </a:endParaRPr>
          </a:p>
        </p:txBody>
      </p:sp>
    </p:spTree>
    <p:extLst>
      <p:ext uri="{BB962C8B-B14F-4D97-AF65-F5344CB8AC3E}">
        <p14:creationId xmlns:p14="http://schemas.microsoft.com/office/powerpoint/2010/main" val="230290375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0938" y="968534"/>
            <a:ext cx="6329414" cy="5715579"/>
          </a:xfrm>
        </p:spPr>
      </p:pic>
      <p:sp>
        <p:nvSpPr>
          <p:cNvPr id="2" name="TextBox 1"/>
          <p:cNvSpPr txBox="1"/>
          <p:nvPr/>
        </p:nvSpPr>
        <p:spPr>
          <a:xfrm>
            <a:off x="323528" y="260648"/>
            <a:ext cx="8208912" cy="707886"/>
          </a:xfrm>
          <a:prstGeom prst="rect">
            <a:avLst/>
          </a:prstGeom>
          <a:noFill/>
        </p:spPr>
        <p:txBody>
          <a:bodyPr wrap="square" rtlCol="0">
            <a:spAutoFit/>
          </a:bodyPr>
          <a:lstStyle/>
          <a:p>
            <a:pPr algn="ctr"/>
            <a:r>
              <a:rPr lang="el-GR" sz="4000" b="1" dirty="0" smtClean="0">
                <a:latin typeface="Times New Roman" pitchFamily="18" charset="0"/>
                <a:cs typeface="Times New Roman" pitchFamily="18" charset="0"/>
              </a:rPr>
              <a:t>Δημιουργήθηκαν ομάδες</a:t>
            </a:r>
            <a:endParaRPr lang="el-GR"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495141112"/>
      </p:ext>
    </p:extLst>
  </p:cSld>
  <p:clrMapOvr>
    <a:masterClrMapping/>
  </p:clrMapOvr>
  <p:transition spd="slow">
    <p:pull dir="d"/>
  </p:transition>
  <p:timing>
    <p:tnLst>
      <p:par>
        <p:cTn id="1" dur="indefinite" restart="never" nodeType="tmRoot"/>
      </p:par>
    </p:tnLst>
  </p:timing>
</p:sld>
</file>

<file path=ppt/theme/theme1.xml><?xml version="1.0" encoding="utf-8"?>
<a:theme xmlns:a="http://schemas.openxmlformats.org/drawingml/2006/main" name="Larissa-Design">
  <a:themeElements>
    <a:clrScheme name="Γωνίες">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TotalTime>
  <Words>713</Words>
  <Application>Microsoft Office PowerPoint</Application>
  <PresentationFormat>Προβολή στην οθόνη (4:3)</PresentationFormat>
  <Paragraphs>61</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Larissa-Design</vt:lpstr>
      <vt:lpstr>Η πλατφόρμα Moodle στο Βαρβάκειο: δημιουργία, συντήρηση και διδακτική αξιοποίηση</vt:lpstr>
      <vt:lpstr>Παρουσίαση του PowerPoint</vt:lpstr>
      <vt:lpstr>Παρουσίαση του PowerPoint</vt:lpstr>
      <vt:lpstr>Παρουσίαση του PowerPoint</vt:lpstr>
      <vt:lpstr>Στατιστική Β΄ Γυμνασίου</vt:lpstr>
      <vt:lpstr>Παρουσίαση του PowerPoint</vt:lpstr>
      <vt:lpstr>Σύνταξη ερωτηματολογίου</vt:lpstr>
      <vt:lpstr>Επιλογή δείγματος Διαλογή</vt:lpstr>
      <vt:lpstr>Παρουσίαση του PowerPoint</vt:lpstr>
      <vt:lpstr>Παρουσίαση του PowerPoint</vt:lpstr>
      <vt:lpstr>Παρουσίαση του PowerPoint</vt:lpstr>
      <vt:lpstr>Παρουσίαση του PowerPoint</vt:lpstr>
      <vt:lpstr>1ο ερώτημα: συχνότητα επίσκεψης στο μαθητικό περιοδικό</vt:lpstr>
      <vt:lpstr>Παρουσίαση του PowerPoint</vt:lpstr>
      <vt:lpstr>1ο ερώτημα: σύνδεση του μαθητικού περιοδικού με την αξιολόγηση σε συγκεκριμένα μαθήματα</vt:lpstr>
      <vt:lpstr>Παρουσίαση του PowerPoint</vt:lpstr>
      <vt:lpstr>Η εύρεση του Μέγιστου Κοινού Διαιρέτη και η ανακάλυψη των αρρήτων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Ευχαριστώ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Διονύσης</dc:creator>
  <cp:lastModifiedBy>Διονύσης</cp:lastModifiedBy>
  <cp:revision>67</cp:revision>
  <dcterms:created xsi:type="dcterms:W3CDTF">2011-06-26T09:44:23Z</dcterms:created>
  <dcterms:modified xsi:type="dcterms:W3CDTF">2011-07-01T20:20:07Z</dcterms:modified>
</cp:coreProperties>
</file>