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7"/>
  </p:notesMasterIdLst>
  <p:sldIdLst>
    <p:sldId id="259" r:id="rId2"/>
    <p:sldId id="264" r:id="rId3"/>
    <p:sldId id="267" r:id="rId4"/>
    <p:sldId id="266" r:id="rId5"/>
    <p:sldId id="265" r:id="rId6"/>
    <p:sldId id="277" r:id="rId7"/>
    <p:sldId id="270" r:id="rId8"/>
    <p:sldId id="271" r:id="rId9"/>
    <p:sldId id="269" r:id="rId10"/>
    <p:sldId id="268" r:id="rId11"/>
    <p:sldId id="275" r:id="rId12"/>
    <p:sldId id="272" r:id="rId13"/>
    <p:sldId id="273" r:id="rId14"/>
    <p:sldId id="276" r:id="rId15"/>
    <p:sldId id="274" r:id="rId16"/>
  </p:sldIdLst>
  <p:sldSz cx="9144000" cy="6858000" type="screen4x3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Segoe Script" pitchFamily="34" charset="0"/>
      <p:regular r:id="rId22"/>
      <p:bold r:id="rId23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4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9111B-0E94-4C8D-A8B6-315C11E031A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5947861-97EC-4E54-8BB8-30FBB7D1674F}">
      <dgm:prSet phldrT="[Κείμενο]" custT="1"/>
      <dgm:spPr/>
      <dgm:t>
        <a:bodyPr/>
        <a:lstStyle/>
        <a:p>
          <a:r>
            <a:rPr lang="el-GR" sz="2400" b="1" dirty="0" smtClean="0">
              <a:solidFill>
                <a:srgbClr val="FF0000"/>
              </a:solidFill>
            </a:rPr>
            <a:t>Πίνακας ανακοινώσεων</a:t>
          </a:r>
          <a:endParaRPr lang="el-GR" sz="2400" b="1" dirty="0">
            <a:solidFill>
              <a:srgbClr val="FF0000"/>
            </a:solidFill>
          </a:endParaRPr>
        </a:p>
      </dgm:t>
    </dgm:pt>
    <dgm:pt modelId="{7DE95125-C065-4C9A-A5A3-4B58E1A750C7}" type="parTrans" cxnId="{7105F745-7118-49A4-B080-44A521EC4AE1}">
      <dgm:prSet/>
      <dgm:spPr/>
      <dgm:t>
        <a:bodyPr/>
        <a:lstStyle/>
        <a:p>
          <a:endParaRPr lang="el-GR"/>
        </a:p>
      </dgm:t>
    </dgm:pt>
    <dgm:pt modelId="{5C6CC757-6718-4A23-BA90-65B687BF4480}" type="sibTrans" cxnId="{7105F745-7118-49A4-B080-44A521EC4AE1}">
      <dgm:prSet/>
      <dgm:spPr/>
      <dgm:t>
        <a:bodyPr/>
        <a:lstStyle/>
        <a:p>
          <a:endParaRPr lang="el-GR"/>
        </a:p>
      </dgm:t>
    </dgm:pt>
    <dgm:pt modelId="{C750E3BC-C3A0-41BC-BA84-2D5295507541}">
      <dgm:prSet phldrT="[Κείμενο]" custT="1"/>
      <dgm:spPr/>
      <dgm:t>
        <a:bodyPr/>
        <a:lstStyle/>
        <a:p>
          <a:r>
            <a:rPr lang="el-GR" sz="1600" b="1" dirty="0" smtClean="0">
              <a:solidFill>
                <a:srgbClr val="FFFF00"/>
              </a:solidFill>
            </a:rPr>
            <a:t>Ασύγχρονη επικοινωνία : </a:t>
          </a:r>
        </a:p>
        <a:p>
          <a:r>
            <a:rPr lang="el-GR" sz="1600" dirty="0" smtClean="0"/>
            <a:t>Γράφει κάποιος όποτε θέλει κάτι και παίρνει απάντηση όποτε μπορέσει από τον άλλο.</a:t>
          </a:r>
          <a:endParaRPr lang="el-GR" sz="1600" dirty="0"/>
        </a:p>
      </dgm:t>
    </dgm:pt>
    <dgm:pt modelId="{92877DAE-30CB-4F7D-8C09-A3F5A65783BF}" type="parTrans" cxnId="{184A165B-B851-478E-813B-B808664894AF}">
      <dgm:prSet/>
      <dgm:spPr/>
      <dgm:t>
        <a:bodyPr/>
        <a:lstStyle/>
        <a:p>
          <a:endParaRPr lang="el-GR"/>
        </a:p>
      </dgm:t>
    </dgm:pt>
    <dgm:pt modelId="{BC978FC0-0603-4DEA-9BA4-4E6A9588712E}" type="sibTrans" cxnId="{184A165B-B851-478E-813B-B808664894AF}">
      <dgm:prSet/>
      <dgm:spPr/>
      <dgm:t>
        <a:bodyPr/>
        <a:lstStyle/>
        <a:p>
          <a:endParaRPr lang="el-GR"/>
        </a:p>
      </dgm:t>
    </dgm:pt>
    <dgm:pt modelId="{591F1FAF-F2C0-4C90-AAD5-61A11FA16E96}">
      <dgm:prSet phldrT="[Κείμενο]" custT="1"/>
      <dgm:spPr/>
      <dgm:t>
        <a:bodyPr/>
        <a:lstStyle/>
        <a:p>
          <a:r>
            <a:rPr lang="el-GR" sz="1600" b="1" dirty="0" smtClean="0">
              <a:solidFill>
                <a:srgbClr val="FFFF00"/>
              </a:solidFill>
            </a:rPr>
            <a:t>Συγκεκριμένο κοινό : </a:t>
          </a:r>
        </a:p>
        <a:p>
          <a:r>
            <a:rPr lang="el-GR" sz="1600" dirty="0" smtClean="0"/>
            <a:t>Συνήθως το προσωπικό μιας εταιρείας ή μιας ομάδας ανθρώπων με κοινά ενδιαφέροντα ή ιδιότητες</a:t>
          </a:r>
          <a:r>
            <a:rPr lang="el-GR" sz="1800" dirty="0" smtClean="0"/>
            <a:t>.</a:t>
          </a:r>
          <a:endParaRPr lang="el-GR" sz="1800" dirty="0"/>
        </a:p>
      </dgm:t>
    </dgm:pt>
    <dgm:pt modelId="{3453FFCE-CC61-4205-8CA6-4896B395B307}" type="parTrans" cxnId="{2E8022C6-5717-4227-863A-B6FEB00A0A06}">
      <dgm:prSet/>
      <dgm:spPr/>
      <dgm:t>
        <a:bodyPr/>
        <a:lstStyle/>
        <a:p>
          <a:endParaRPr lang="el-GR"/>
        </a:p>
      </dgm:t>
    </dgm:pt>
    <dgm:pt modelId="{0BB266AE-56EA-4A5D-B9EC-9ED1F77DFB58}" type="sibTrans" cxnId="{2E8022C6-5717-4227-863A-B6FEB00A0A06}">
      <dgm:prSet/>
      <dgm:spPr/>
      <dgm:t>
        <a:bodyPr/>
        <a:lstStyle/>
        <a:p>
          <a:endParaRPr lang="el-GR"/>
        </a:p>
      </dgm:t>
    </dgm:pt>
    <dgm:pt modelId="{273985A8-C860-4109-97FD-367D7F73727E}">
      <dgm:prSet phldrT="[Κείμενο]" custT="1"/>
      <dgm:spPr/>
      <dgm:t>
        <a:bodyPr/>
        <a:lstStyle/>
        <a:p>
          <a:r>
            <a:rPr lang="el-GR" sz="1600" b="1" dirty="0" smtClean="0">
              <a:solidFill>
                <a:srgbClr val="FFFF00"/>
              </a:solidFill>
            </a:rPr>
            <a:t>Μεγάλη χρονική διάρκεια :   </a:t>
          </a:r>
        </a:p>
        <a:p>
          <a:r>
            <a:rPr lang="el-GR" sz="1600" dirty="0" smtClean="0"/>
            <a:t>Η διαδικασία ερωτήσεων  - απαντήσεων μπορεί να διαρκέσει μεγάλο χρονικό διάστημα.</a:t>
          </a:r>
          <a:endParaRPr lang="el-GR" sz="1600" dirty="0"/>
        </a:p>
      </dgm:t>
    </dgm:pt>
    <dgm:pt modelId="{CC341712-6C36-487A-943B-B9F4E87D21EF}" type="parTrans" cxnId="{AA781D28-D6C9-45BE-9BA3-84AD08E0531B}">
      <dgm:prSet/>
      <dgm:spPr/>
      <dgm:t>
        <a:bodyPr/>
        <a:lstStyle/>
        <a:p>
          <a:endParaRPr lang="el-GR"/>
        </a:p>
      </dgm:t>
    </dgm:pt>
    <dgm:pt modelId="{D2A0DE5D-9D7F-48B6-86A3-415565CEACD8}" type="sibTrans" cxnId="{AA781D28-D6C9-45BE-9BA3-84AD08E0531B}">
      <dgm:prSet/>
      <dgm:spPr/>
      <dgm:t>
        <a:bodyPr/>
        <a:lstStyle/>
        <a:p>
          <a:endParaRPr lang="el-GR"/>
        </a:p>
      </dgm:t>
    </dgm:pt>
    <dgm:pt modelId="{29748327-C133-471E-9EF9-F601CDB264A9}">
      <dgm:prSet phldrT="[Κείμενο]" custT="1"/>
      <dgm:spPr/>
      <dgm:t>
        <a:bodyPr/>
        <a:lstStyle/>
        <a:p>
          <a:r>
            <a:rPr lang="el-GR" sz="1600" b="1" dirty="0" smtClean="0">
              <a:solidFill>
                <a:srgbClr val="FFFF00"/>
              </a:solidFill>
            </a:rPr>
            <a:t>Κεντρικός έλεγχος αναρτήσεων : </a:t>
          </a:r>
        </a:p>
        <a:p>
          <a:r>
            <a:rPr lang="el-GR" sz="1600" dirty="0" smtClean="0"/>
            <a:t>Κάποιος ελέγχει τα θέματα και αν κρίνει ότι πρέπει φροντίζει την ανανέωσή τους.</a:t>
          </a:r>
          <a:endParaRPr lang="el-GR" sz="1600" dirty="0"/>
        </a:p>
      </dgm:t>
    </dgm:pt>
    <dgm:pt modelId="{9119186E-B6D5-463A-9B37-5643809844F1}" type="parTrans" cxnId="{2B8F3959-8301-44F4-8B01-DEB11E56F4FF}">
      <dgm:prSet/>
      <dgm:spPr/>
      <dgm:t>
        <a:bodyPr/>
        <a:lstStyle/>
        <a:p>
          <a:endParaRPr lang="el-GR"/>
        </a:p>
      </dgm:t>
    </dgm:pt>
    <dgm:pt modelId="{F0896B59-E079-4DF7-BF46-D0AE467C4347}" type="sibTrans" cxnId="{2B8F3959-8301-44F4-8B01-DEB11E56F4FF}">
      <dgm:prSet/>
      <dgm:spPr/>
      <dgm:t>
        <a:bodyPr/>
        <a:lstStyle/>
        <a:p>
          <a:endParaRPr lang="el-GR"/>
        </a:p>
      </dgm:t>
    </dgm:pt>
    <dgm:pt modelId="{DC4545CE-64DB-40C6-9F3B-6B372E21B846}" type="pres">
      <dgm:prSet presAssocID="{79D9111B-0E94-4C8D-A8B6-315C11E031A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351EB8D-9888-468B-8411-5898500EB3E8}" type="pres">
      <dgm:prSet presAssocID="{79D9111B-0E94-4C8D-A8B6-315C11E031A1}" presName="matrix" presStyleCnt="0"/>
      <dgm:spPr/>
    </dgm:pt>
    <dgm:pt modelId="{CC6A7D01-A72D-43B7-A067-528C9730FAB7}" type="pres">
      <dgm:prSet presAssocID="{79D9111B-0E94-4C8D-A8B6-315C11E031A1}" presName="tile1" presStyleLbl="node1" presStyleIdx="0" presStyleCnt="4"/>
      <dgm:spPr/>
      <dgm:t>
        <a:bodyPr/>
        <a:lstStyle/>
        <a:p>
          <a:endParaRPr lang="el-GR"/>
        </a:p>
      </dgm:t>
    </dgm:pt>
    <dgm:pt modelId="{AA043A3D-DD2E-4A9D-9D0A-53478E873EAC}" type="pres">
      <dgm:prSet presAssocID="{79D9111B-0E94-4C8D-A8B6-315C11E031A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1A8EC20-948C-45A9-B809-0193BDEDFED0}" type="pres">
      <dgm:prSet presAssocID="{79D9111B-0E94-4C8D-A8B6-315C11E031A1}" presName="tile2" presStyleLbl="node1" presStyleIdx="1" presStyleCnt="4"/>
      <dgm:spPr/>
      <dgm:t>
        <a:bodyPr/>
        <a:lstStyle/>
        <a:p>
          <a:endParaRPr lang="el-GR"/>
        </a:p>
      </dgm:t>
    </dgm:pt>
    <dgm:pt modelId="{54944CA4-4C80-4A1D-B1BF-65E985244158}" type="pres">
      <dgm:prSet presAssocID="{79D9111B-0E94-4C8D-A8B6-315C11E031A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ABA921A-433D-4B0D-BC1B-E12B2386FBDA}" type="pres">
      <dgm:prSet presAssocID="{79D9111B-0E94-4C8D-A8B6-315C11E031A1}" presName="tile3" presStyleLbl="node1" presStyleIdx="2" presStyleCnt="4" custLinFactNeighborX="-1693"/>
      <dgm:spPr/>
      <dgm:t>
        <a:bodyPr/>
        <a:lstStyle/>
        <a:p>
          <a:endParaRPr lang="el-GR"/>
        </a:p>
      </dgm:t>
    </dgm:pt>
    <dgm:pt modelId="{61576519-C68A-40D0-9A32-2C3689756856}" type="pres">
      <dgm:prSet presAssocID="{79D9111B-0E94-4C8D-A8B6-315C11E031A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2FAE404-7551-4662-AAB2-834B5C2837AE}" type="pres">
      <dgm:prSet presAssocID="{79D9111B-0E94-4C8D-A8B6-315C11E031A1}" presName="tile4" presStyleLbl="node1" presStyleIdx="3" presStyleCnt="4"/>
      <dgm:spPr/>
      <dgm:t>
        <a:bodyPr/>
        <a:lstStyle/>
        <a:p>
          <a:endParaRPr lang="el-GR"/>
        </a:p>
      </dgm:t>
    </dgm:pt>
    <dgm:pt modelId="{35ECB8F8-905A-43C4-98BB-CEAE969361BF}" type="pres">
      <dgm:prSet presAssocID="{79D9111B-0E94-4C8D-A8B6-315C11E031A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50595D5-0C3F-4081-B1AE-E4B4026DDEDC}" type="pres">
      <dgm:prSet presAssocID="{79D9111B-0E94-4C8D-A8B6-315C11E031A1}" presName="centerTile" presStyleLbl="fgShp" presStyleIdx="0" presStyleCnt="1" custScaleX="178778" custScaleY="81137" custLinFactNeighborX="0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</dgm:ptLst>
  <dgm:cxnLst>
    <dgm:cxn modelId="{9ED777CC-972A-49AC-9112-6DA502550859}" type="presOf" srcId="{591F1FAF-F2C0-4C90-AAD5-61A11FA16E96}" destId="{54944CA4-4C80-4A1D-B1BF-65E985244158}" srcOrd="1" destOrd="0" presId="urn:microsoft.com/office/officeart/2005/8/layout/matrix1"/>
    <dgm:cxn modelId="{AA781D28-D6C9-45BE-9BA3-84AD08E0531B}" srcId="{85947861-97EC-4E54-8BB8-30FBB7D1674F}" destId="{273985A8-C860-4109-97FD-367D7F73727E}" srcOrd="2" destOrd="0" parTransId="{CC341712-6C36-487A-943B-B9F4E87D21EF}" sibTransId="{D2A0DE5D-9D7F-48B6-86A3-415565CEACD8}"/>
    <dgm:cxn modelId="{5530A303-D022-4875-BB73-99BDAEE1C734}" type="presOf" srcId="{29748327-C133-471E-9EF9-F601CDB264A9}" destId="{35ECB8F8-905A-43C4-98BB-CEAE969361BF}" srcOrd="1" destOrd="0" presId="urn:microsoft.com/office/officeart/2005/8/layout/matrix1"/>
    <dgm:cxn modelId="{E4DDF560-76A1-4B3E-B353-730712A77B15}" type="presOf" srcId="{273985A8-C860-4109-97FD-367D7F73727E}" destId="{61576519-C68A-40D0-9A32-2C3689756856}" srcOrd="1" destOrd="0" presId="urn:microsoft.com/office/officeart/2005/8/layout/matrix1"/>
    <dgm:cxn modelId="{7C069522-A97D-492A-BDC2-9985FA79FD20}" type="presOf" srcId="{C750E3BC-C3A0-41BC-BA84-2D5295507541}" destId="{CC6A7D01-A72D-43B7-A067-528C9730FAB7}" srcOrd="0" destOrd="0" presId="urn:microsoft.com/office/officeart/2005/8/layout/matrix1"/>
    <dgm:cxn modelId="{7105F745-7118-49A4-B080-44A521EC4AE1}" srcId="{79D9111B-0E94-4C8D-A8B6-315C11E031A1}" destId="{85947861-97EC-4E54-8BB8-30FBB7D1674F}" srcOrd="0" destOrd="0" parTransId="{7DE95125-C065-4C9A-A5A3-4B58E1A750C7}" sibTransId="{5C6CC757-6718-4A23-BA90-65B687BF4480}"/>
    <dgm:cxn modelId="{34D26A25-F4C1-4F58-BB83-3D3F2C4C897E}" type="presOf" srcId="{273985A8-C860-4109-97FD-367D7F73727E}" destId="{5ABA921A-433D-4B0D-BC1B-E12B2386FBDA}" srcOrd="0" destOrd="0" presId="urn:microsoft.com/office/officeart/2005/8/layout/matrix1"/>
    <dgm:cxn modelId="{2E8022C6-5717-4227-863A-B6FEB00A0A06}" srcId="{85947861-97EC-4E54-8BB8-30FBB7D1674F}" destId="{591F1FAF-F2C0-4C90-AAD5-61A11FA16E96}" srcOrd="1" destOrd="0" parTransId="{3453FFCE-CC61-4205-8CA6-4896B395B307}" sibTransId="{0BB266AE-56EA-4A5D-B9EC-9ED1F77DFB58}"/>
    <dgm:cxn modelId="{2107E7A9-30A2-439C-B457-E5550E520E91}" type="presOf" srcId="{C750E3BC-C3A0-41BC-BA84-2D5295507541}" destId="{AA043A3D-DD2E-4A9D-9D0A-53478E873EAC}" srcOrd="1" destOrd="0" presId="urn:microsoft.com/office/officeart/2005/8/layout/matrix1"/>
    <dgm:cxn modelId="{184A165B-B851-478E-813B-B808664894AF}" srcId="{85947861-97EC-4E54-8BB8-30FBB7D1674F}" destId="{C750E3BC-C3A0-41BC-BA84-2D5295507541}" srcOrd="0" destOrd="0" parTransId="{92877DAE-30CB-4F7D-8C09-A3F5A65783BF}" sibTransId="{BC978FC0-0603-4DEA-9BA4-4E6A9588712E}"/>
    <dgm:cxn modelId="{BF54E8B8-4F0A-42F4-A175-304F602FF7D1}" type="presOf" srcId="{85947861-97EC-4E54-8BB8-30FBB7D1674F}" destId="{150595D5-0C3F-4081-B1AE-E4B4026DDEDC}" srcOrd="0" destOrd="0" presId="urn:microsoft.com/office/officeart/2005/8/layout/matrix1"/>
    <dgm:cxn modelId="{2B8F3959-8301-44F4-8B01-DEB11E56F4FF}" srcId="{85947861-97EC-4E54-8BB8-30FBB7D1674F}" destId="{29748327-C133-471E-9EF9-F601CDB264A9}" srcOrd="3" destOrd="0" parTransId="{9119186E-B6D5-463A-9B37-5643809844F1}" sibTransId="{F0896B59-E079-4DF7-BF46-D0AE467C4347}"/>
    <dgm:cxn modelId="{4CE34D40-15F7-47DE-BA8F-7ED0A6F95EE1}" type="presOf" srcId="{591F1FAF-F2C0-4C90-AAD5-61A11FA16E96}" destId="{51A8EC20-948C-45A9-B809-0193BDEDFED0}" srcOrd="0" destOrd="0" presId="urn:microsoft.com/office/officeart/2005/8/layout/matrix1"/>
    <dgm:cxn modelId="{7740BAC5-6B4E-4DF1-A3E2-E749E3746692}" type="presOf" srcId="{29748327-C133-471E-9EF9-F601CDB264A9}" destId="{42FAE404-7551-4662-AAB2-834B5C2837AE}" srcOrd="0" destOrd="0" presId="urn:microsoft.com/office/officeart/2005/8/layout/matrix1"/>
    <dgm:cxn modelId="{41CA43DE-FBC6-4C3A-A87C-13EF6201ABCE}" type="presOf" srcId="{79D9111B-0E94-4C8D-A8B6-315C11E031A1}" destId="{DC4545CE-64DB-40C6-9F3B-6B372E21B846}" srcOrd="0" destOrd="0" presId="urn:microsoft.com/office/officeart/2005/8/layout/matrix1"/>
    <dgm:cxn modelId="{70CD6E02-CAA2-404F-9CC4-4E65FBDA9126}" type="presParOf" srcId="{DC4545CE-64DB-40C6-9F3B-6B372E21B846}" destId="{C351EB8D-9888-468B-8411-5898500EB3E8}" srcOrd="0" destOrd="0" presId="urn:microsoft.com/office/officeart/2005/8/layout/matrix1"/>
    <dgm:cxn modelId="{B15D1C2F-AE09-498A-A77F-428208A8156C}" type="presParOf" srcId="{C351EB8D-9888-468B-8411-5898500EB3E8}" destId="{CC6A7D01-A72D-43B7-A067-528C9730FAB7}" srcOrd="0" destOrd="0" presId="urn:microsoft.com/office/officeart/2005/8/layout/matrix1"/>
    <dgm:cxn modelId="{E0AA5D31-5C03-43A2-8BEE-F953E707222C}" type="presParOf" srcId="{C351EB8D-9888-468B-8411-5898500EB3E8}" destId="{AA043A3D-DD2E-4A9D-9D0A-53478E873EAC}" srcOrd="1" destOrd="0" presId="urn:microsoft.com/office/officeart/2005/8/layout/matrix1"/>
    <dgm:cxn modelId="{DC12978A-3F19-47A7-8ABE-378B8FDC87AD}" type="presParOf" srcId="{C351EB8D-9888-468B-8411-5898500EB3E8}" destId="{51A8EC20-948C-45A9-B809-0193BDEDFED0}" srcOrd="2" destOrd="0" presId="urn:microsoft.com/office/officeart/2005/8/layout/matrix1"/>
    <dgm:cxn modelId="{870DD8D5-6B81-4B2B-BFA8-A601E11EF1B9}" type="presParOf" srcId="{C351EB8D-9888-468B-8411-5898500EB3E8}" destId="{54944CA4-4C80-4A1D-B1BF-65E985244158}" srcOrd="3" destOrd="0" presId="urn:microsoft.com/office/officeart/2005/8/layout/matrix1"/>
    <dgm:cxn modelId="{E8001B67-5B27-4F9A-AEC4-6203023F1D9C}" type="presParOf" srcId="{C351EB8D-9888-468B-8411-5898500EB3E8}" destId="{5ABA921A-433D-4B0D-BC1B-E12B2386FBDA}" srcOrd="4" destOrd="0" presId="urn:microsoft.com/office/officeart/2005/8/layout/matrix1"/>
    <dgm:cxn modelId="{4C23ADED-80BE-4F4B-9A58-30B3504EBC2F}" type="presParOf" srcId="{C351EB8D-9888-468B-8411-5898500EB3E8}" destId="{61576519-C68A-40D0-9A32-2C3689756856}" srcOrd="5" destOrd="0" presId="urn:microsoft.com/office/officeart/2005/8/layout/matrix1"/>
    <dgm:cxn modelId="{EF9EF6B1-5478-4359-8C02-62EB1C71C74C}" type="presParOf" srcId="{C351EB8D-9888-468B-8411-5898500EB3E8}" destId="{42FAE404-7551-4662-AAB2-834B5C2837AE}" srcOrd="6" destOrd="0" presId="urn:microsoft.com/office/officeart/2005/8/layout/matrix1"/>
    <dgm:cxn modelId="{C794729D-E6A5-4B03-B6C9-DA6CA6DC1F1F}" type="presParOf" srcId="{C351EB8D-9888-468B-8411-5898500EB3E8}" destId="{35ECB8F8-905A-43C4-98BB-CEAE969361BF}" srcOrd="7" destOrd="0" presId="urn:microsoft.com/office/officeart/2005/8/layout/matrix1"/>
    <dgm:cxn modelId="{4E34C785-1215-4E5E-BA1F-C41886768D56}" type="presParOf" srcId="{DC4545CE-64DB-40C6-9F3B-6B372E21B846}" destId="{150595D5-0C3F-4081-B1AE-E4B4026DDED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65F043-6BF8-449D-BA1C-E5F11C8B26C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67D6F46-2649-4AD2-ACE8-78E7CE4B8594}">
      <dgm:prSet phldrT="[Κείμενο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l-GR" b="1" dirty="0" smtClean="0"/>
            <a:t>Επικοινωνία</a:t>
          </a:r>
          <a:endParaRPr lang="el-GR" b="1" dirty="0"/>
        </a:p>
      </dgm:t>
    </dgm:pt>
    <dgm:pt modelId="{91E03DF1-282D-4F74-B130-A0DBF22DF132}" type="parTrans" cxnId="{D4AA7272-0C97-49C5-8E8F-BF87FCC1BC4F}">
      <dgm:prSet/>
      <dgm:spPr/>
      <dgm:t>
        <a:bodyPr/>
        <a:lstStyle/>
        <a:p>
          <a:endParaRPr lang="el-GR"/>
        </a:p>
      </dgm:t>
    </dgm:pt>
    <dgm:pt modelId="{0C099441-33DD-4D9C-A1B8-04D377A1C02A}" type="sibTrans" cxnId="{D4AA7272-0C97-49C5-8E8F-BF87FCC1BC4F}">
      <dgm:prSet/>
      <dgm:spPr/>
      <dgm:t>
        <a:bodyPr/>
        <a:lstStyle/>
        <a:p>
          <a:endParaRPr lang="el-GR"/>
        </a:p>
      </dgm:t>
    </dgm:pt>
    <dgm:pt modelId="{C32E9723-B120-4A3A-9FC4-31FD8DC43F6F}">
      <dgm:prSet phldrT="[Κείμενο]" custT="1"/>
      <dgm:spPr>
        <a:solidFill>
          <a:srgbClr val="92D050"/>
        </a:solidFill>
      </dgm:spPr>
      <dgm:t>
        <a:bodyPr/>
        <a:lstStyle/>
        <a:p>
          <a:r>
            <a:rPr lang="el-GR" sz="1200" b="1" dirty="0" smtClean="0"/>
            <a:t>Ασύγχρονη</a:t>
          </a:r>
          <a:endParaRPr lang="el-GR" sz="1200" b="1" dirty="0"/>
        </a:p>
      </dgm:t>
    </dgm:pt>
    <dgm:pt modelId="{E8F495B3-74A6-4B86-B7D4-A02FD7881FA6}" type="parTrans" cxnId="{B17B9E7A-022E-492B-BA00-B6CB6045E1FE}">
      <dgm:prSet/>
      <dgm:spPr/>
      <dgm:t>
        <a:bodyPr/>
        <a:lstStyle/>
        <a:p>
          <a:endParaRPr lang="el-GR"/>
        </a:p>
      </dgm:t>
    </dgm:pt>
    <dgm:pt modelId="{A5A59008-2161-4033-8562-B9D275A0E153}" type="sibTrans" cxnId="{B17B9E7A-022E-492B-BA00-B6CB6045E1FE}">
      <dgm:prSet/>
      <dgm:spPr/>
      <dgm:t>
        <a:bodyPr/>
        <a:lstStyle/>
        <a:p>
          <a:endParaRPr lang="el-GR"/>
        </a:p>
      </dgm:t>
    </dgm:pt>
    <dgm:pt modelId="{68B08676-1C3A-4D46-92FE-2DBE623A4F16}">
      <dgm:prSet phldrT="[Κείμενο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l-GR" b="1" dirty="0" smtClean="0"/>
            <a:t>Αμφίδρομη</a:t>
          </a:r>
          <a:endParaRPr lang="el-GR" b="1" dirty="0"/>
        </a:p>
      </dgm:t>
    </dgm:pt>
    <dgm:pt modelId="{8F8E03A9-EACB-40FE-B82B-BE4771D2CF81}" type="parTrans" cxnId="{A48325B3-6611-4571-B2DF-60AE3323AB70}">
      <dgm:prSet/>
      <dgm:spPr/>
      <dgm:t>
        <a:bodyPr/>
        <a:lstStyle/>
        <a:p>
          <a:endParaRPr lang="el-GR"/>
        </a:p>
      </dgm:t>
    </dgm:pt>
    <dgm:pt modelId="{F147B484-CC90-43CD-930E-0AD40084F7CB}" type="sibTrans" cxnId="{A48325B3-6611-4571-B2DF-60AE3323AB70}">
      <dgm:prSet/>
      <dgm:spPr/>
      <dgm:t>
        <a:bodyPr/>
        <a:lstStyle/>
        <a:p>
          <a:endParaRPr lang="el-GR"/>
        </a:p>
      </dgm:t>
    </dgm:pt>
    <dgm:pt modelId="{DFF69C9C-ABEC-4BD8-BE9E-62A161A7C2BC}">
      <dgm:prSet phldrT="[Κείμενο]" custT="1"/>
      <dgm:spPr/>
      <dgm:t>
        <a:bodyPr/>
        <a:lstStyle/>
        <a:p>
          <a:r>
            <a:rPr lang="en-US" sz="4800" b="1" dirty="0" smtClean="0">
              <a:solidFill>
                <a:srgbClr val="FF0000"/>
              </a:solidFill>
            </a:rPr>
            <a:t>FORUM</a:t>
          </a:r>
          <a:endParaRPr lang="el-GR" sz="4800" b="1" dirty="0">
            <a:solidFill>
              <a:srgbClr val="FF0000"/>
            </a:solidFill>
          </a:endParaRPr>
        </a:p>
      </dgm:t>
    </dgm:pt>
    <dgm:pt modelId="{8F173AA8-0604-4F4D-BADA-9B1FDBC54858}" type="parTrans" cxnId="{BB91E484-0CC0-4D79-B521-5E39AE949995}">
      <dgm:prSet/>
      <dgm:spPr/>
      <dgm:t>
        <a:bodyPr/>
        <a:lstStyle/>
        <a:p>
          <a:endParaRPr lang="el-GR"/>
        </a:p>
      </dgm:t>
    </dgm:pt>
    <dgm:pt modelId="{676411B2-3D58-456B-BFB6-1B71678FE549}" type="sibTrans" cxnId="{BB91E484-0CC0-4D79-B521-5E39AE949995}">
      <dgm:prSet/>
      <dgm:spPr/>
      <dgm:t>
        <a:bodyPr/>
        <a:lstStyle/>
        <a:p>
          <a:endParaRPr lang="el-GR"/>
        </a:p>
      </dgm:t>
    </dgm:pt>
    <dgm:pt modelId="{080D1B6A-9D8C-4239-A492-8C68587EC73F}" type="pres">
      <dgm:prSet presAssocID="{2465F043-6BF8-449D-BA1C-E5F11C8B26C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525A50A-AFA6-4383-93A1-065320A9B80A}" type="pres">
      <dgm:prSet presAssocID="{2465F043-6BF8-449D-BA1C-E5F11C8B26C1}" presName="ellipse" presStyleLbl="trBgShp" presStyleIdx="0" presStyleCnt="1"/>
      <dgm:spPr/>
    </dgm:pt>
    <dgm:pt modelId="{9300721D-6D02-4C7F-AACE-F23ABF2A2EC1}" type="pres">
      <dgm:prSet presAssocID="{2465F043-6BF8-449D-BA1C-E5F11C8B26C1}" presName="arrow1" presStyleLbl="fgShp" presStyleIdx="0" presStyleCnt="1" custScaleX="272156" custScaleY="127255"/>
      <dgm:spPr>
        <a:solidFill>
          <a:schemeClr val="accent6">
            <a:lumMod val="75000"/>
          </a:schemeClr>
        </a:solidFill>
      </dgm:spPr>
    </dgm:pt>
    <dgm:pt modelId="{E3477013-FA24-4CB0-9AC0-51E822A4852B}" type="pres">
      <dgm:prSet presAssocID="{2465F043-6BF8-449D-BA1C-E5F11C8B26C1}" presName="rectangle" presStyleLbl="revTx" presStyleIdx="0" presStyleCnt="1" custLinFactNeighborX="388" custLinFactNeighborY="6346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772FC2-F57E-49C4-82CF-4C2C28C036E9}" type="pres">
      <dgm:prSet presAssocID="{C32E9723-B120-4A3A-9FC4-31FD8DC43F6F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A07D0A3-4D45-459B-B3E8-7CAD49DF78BC}" type="pres">
      <dgm:prSet presAssocID="{68B08676-1C3A-4D46-92FE-2DBE623A4F16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8212F6A-CC35-4311-973C-644CD810BC18}" type="pres">
      <dgm:prSet presAssocID="{DFF69C9C-ABEC-4BD8-BE9E-62A161A7C2BC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369D89F-5642-47E3-B99B-95FB132B67FF}" type="pres">
      <dgm:prSet presAssocID="{2465F043-6BF8-449D-BA1C-E5F11C8B26C1}" presName="funnel" presStyleLbl="trAlignAcc1" presStyleIdx="0" presStyleCnt="1" custLinFactNeighborX="-1401" custLinFactNeighborY="-338"/>
      <dgm:spPr/>
    </dgm:pt>
  </dgm:ptLst>
  <dgm:cxnLst>
    <dgm:cxn modelId="{919AF918-2075-400A-B920-E5B1BF42AA4B}" type="presOf" srcId="{067D6F46-2649-4AD2-ACE8-78E7CE4B8594}" destId="{68212F6A-CC35-4311-973C-644CD810BC18}" srcOrd="0" destOrd="0" presId="urn:microsoft.com/office/officeart/2005/8/layout/funnel1"/>
    <dgm:cxn modelId="{4921A0DF-CCEC-45AB-82B2-EA584128B850}" type="presOf" srcId="{2465F043-6BF8-449D-BA1C-E5F11C8B26C1}" destId="{080D1B6A-9D8C-4239-A492-8C68587EC73F}" srcOrd="0" destOrd="0" presId="urn:microsoft.com/office/officeart/2005/8/layout/funnel1"/>
    <dgm:cxn modelId="{E5D52674-03BA-47E6-9975-19F5058D4DC3}" type="presOf" srcId="{C32E9723-B120-4A3A-9FC4-31FD8DC43F6F}" destId="{3A07D0A3-4D45-459B-B3E8-7CAD49DF78BC}" srcOrd="0" destOrd="0" presId="urn:microsoft.com/office/officeart/2005/8/layout/funnel1"/>
    <dgm:cxn modelId="{D4AA7272-0C97-49C5-8E8F-BF87FCC1BC4F}" srcId="{2465F043-6BF8-449D-BA1C-E5F11C8B26C1}" destId="{067D6F46-2649-4AD2-ACE8-78E7CE4B8594}" srcOrd="0" destOrd="0" parTransId="{91E03DF1-282D-4F74-B130-A0DBF22DF132}" sibTransId="{0C099441-33DD-4D9C-A1B8-04D377A1C02A}"/>
    <dgm:cxn modelId="{2D13B39B-200C-4305-9E10-27501EF57DB2}" type="presOf" srcId="{DFF69C9C-ABEC-4BD8-BE9E-62A161A7C2BC}" destId="{E3477013-FA24-4CB0-9AC0-51E822A4852B}" srcOrd="0" destOrd="0" presId="urn:microsoft.com/office/officeart/2005/8/layout/funnel1"/>
    <dgm:cxn modelId="{A48325B3-6611-4571-B2DF-60AE3323AB70}" srcId="{2465F043-6BF8-449D-BA1C-E5F11C8B26C1}" destId="{68B08676-1C3A-4D46-92FE-2DBE623A4F16}" srcOrd="2" destOrd="0" parTransId="{8F8E03A9-EACB-40FE-B82B-BE4771D2CF81}" sibTransId="{F147B484-CC90-43CD-930E-0AD40084F7CB}"/>
    <dgm:cxn modelId="{4B24A3D0-3BAE-4507-B055-3B7A95ADF40A}" type="presOf" srcId="{68B08676-1C3A-4D46-92FE-2DBE623A4F16}" destId="{E2772FC2-F57E-49C4-82CF-4C2C28C036E9}" srcOrd="0" destOrd="0" presId="urn:microsoft.com/office/officeart/2005/8/layout/funnel1"/>
    <dgm:cxn modelId="{BB91E484-0CC0-4D79-B521-5E39AE949995}" srcId="{2465F043-6BF8-449D-BA1C-E5F11C8B26C1}" destId="{DFF69C9C-ABEC-4BD8-BE9E-62A161A7C2BC}" srcOrd="3" destOrd="0" parTransId="{8F173AA8-0604-4F4D-BADA-9B1FDBC54858}" sibTransId="{676411B2-3D58-456B-BFB6-1B71678FE549}"/>
    <dgm:cxn modelId="{B17B9E7A-022E-492B-BA00-B6CB6045E1FE}" srcId="{2465F043-6BF8-449D-BA1C-E5F11C8B26C1}" destId="{C32E9723-B120-4A3A-9FC4-31FD8DC43F6F}" srcOrd="1" destOrd="0" parTransId="{E8F495B3-74A6-4B86-B7D4-A02FD7881FA6}" sibTransId="{A5A59008-2161-4033-8562-B9D275A0E153}"/>
    <dgm:cxn modelId="{00ADDF55-A98E-4518-ABE0-2C3AC1BAD18C}" type="presParOf" srcId="{080D1B6A-9D8C-4239-A492-8C68587EC73F}" destId="{F525A50A-AFA6-4383-93A1-065320A9B80A}" srcOrd="0" destOrd="0" presId="urn:microsoft.com/office/officeart/2005/8/layout/funnel1"/>
    <dgm:cxn modelId="{2E65BE62-3839-4B32-AF11-47274F80C10D}" type="presParOf" srcId="{080D1B6A-9D8C-4239-A492-8C68587EC73F}" destId="{9300721D-6D02-4C7F-AACE-F23ABF2A2EC1}" srcOrd="1" destOrd="0" presId="urn:microsoft.com/office/officeart/2005/8/layout/funnel1"/>
    <dgm:cxn modelId="{24D75856-3163-495A-92B2-F6F77EC765FE}" type="presParOf" srcId="{080D1B6A-9D8C-4239-A492-8C68587EC73F}" destId="{E3477013-FA24-4CB0-9AC0-51E822A4852B}" srcOrd="2" destOrd="0" presId="urn:microsoft.com/office/officeart/2005/8/layout/funnel1"/>
    <dgm:cxn modelId="{8D32BB7F-8DF3-465E-9469-1480809C3454}" type="presParOf" srcId="{080D1B6A-9D8C-4239-A492-8C68587EC73F}" destId="{E2772FC2-F57E-49C4-82CF-4C2C28C036E9}" srcOrd="3" destOrd="0" presId="urn:microsoft.com/office/officeart/2005/8/layout/funnel1"/>
    <dgm:cxn modelId="{49808CB1-C40F-4318-AA62-B439A634DAE0}" type="presParOf" srcId="{080D1B6A-9D8C-4239-A492-8C68587EC73F}" destId="{3A07D0A3-4D45-459B-B3E8-7CAD49DF78BC}" srcOrd="4" destOrd="0" presId="urn:microsoft.com/office/officeart/2005/8/layout/funnel1"/>
    <dgm:cxn modelId="{00A8BFCD-08FC-4AB7-84C2-83D143683C93}" type="presParOf" srcId="{080D1B6A-9D8C-4239-A492-8C68587EC73F}" destId="{68212F6A-CC35-4311-973C-644CD810BC18}" srcOrd="5" destOrd="0" presId="urn:microsoft.com/office/officeart/2005/8/layout/funnel1"/>
    <dgm:cxn modelId="{3A72563E-B8BC-439C-AE9E-C67700CE912B}" type="presParOf" srcId="{080D1B6A-9D8C-4239-A492-8C68587EC73F}" destId="{D369D89F-5642-47E3-B99B-95FB132B67F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6A7D01-A72D-43B7-A067-528C9730FAB7}">
      <dsp:nvSpPr>
        <dsp:cNvPr id="0" name=""/>
        <dsp:cNvSpPr/>
      </dsp:nvSpPr>
      <dsp:spPr>
        <a:xfrm rot="16200000">
          <a:off x="419962" y="-419962"/>
          <a:ext cx="1800200" cy="264012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rgbClr val="FFFF00"/>
              </a:solidFill>
            </a:rPr>
            <a:t>Ασύγχρονη επικοινωνία 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Γράφει κάποιος όποτε θέλει κάτι και παίρνει απάντηση όποτε μπορέσει από τον άλλο.</a:t>
          </a:r>
          <a:endParaRPr lang="el-GR" sz="1600" kern="1200" dirty="0"/>
        </a:p>
      </dsp:txBody>
      <dsp:txXfrm rot="16200000">
        <a:off x="644987" y="-644987"/>
        <a:ext cx="1350150" cy="2640124"/>
      </dsp:txXfrm>
    </dsp:sp>
    <dsp:sp modelId="{51A8EC20-948C-45A9-B809-0193BDEDFED0}">
      <dsp:nvSpPr>
        <dsp:cNvPr id="0" name=""/>
        <dsp:cNvSpPr/>
      </dsp:nvSpPr>
      <dsp:spPr>
        <a:xfrm>
          <a:off x="2640124" y="0"/>
          <a:ext cx="2640124" cy="18002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rgbClr val="FFFF00"/>
              </a:solidFill>
            </a:rPr>
            <a:t>Συγκεκριμένο κοινό 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Συνήθως το προσωπικό μιας εταιρείας ή μιας ομάδας ανθρώπων με κοινά ενδιαφέροντα ή ιδιότητες</a:t>
          </a:r>
          <a:r>
            <a:rPr lang="el-GR" sz="1800" kern="1200" dirty="0" smtClean="0"/>
            <a:t>.</a:t>
          </a:r>
          <a:endParaRPr lang="el-GR" sz="1800" kern="1200" dirty="0"/>
        </a:p>
      </dsp:txBody>
      <dsp:txXfrm>
        <a:off x="2640124" y="0"/>
        <a:ext cx="2640124" cy="1350150"/>
      </dsp:txXfrm>
    </dsp:sp>
    <dsp:sp modelId="{5ABA921A-433D-4B0D-BC1B-E12B2386FBDA}">
      <dsp:nvSpPr>
        <dsp:cNvPr id="0" name=""/>
        <dsp:cNvSpPr/>
      </dsp:nvSpPr>
      <dsp:spPr>
        <a:xfrm rot="10800000">
          <a:off x="0" y="1800200"/>
          <a:ext cx="2640124" cy="18002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rgbClr val="FFFF00"/>
              </a:solidFill>
            </a:rPr>
            <a:t>Μεγάλη χρονική διάρκεια :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Η διαδικασία ερωτήσεων  - απαντήσεων μπορεί να διαρκέσει μεγάλο χρονικό διάστημα.</a:t>
          </a:r>
          <a:endParaRPr lang="el-GR" sz="1600" kern="1200" dirty="0"/>
        </a:p>
      </dsp:txBody>
      <dsp:txXfrm rot="10800000">
        <a:off x="0" y="2250249"/>
        <a:ext cx="2640124" cy="1350150"/>
      </dsp:txXfrm>
    </dsp:sp>
    <dsp:sp modelId="{42FAE404-7551-4662-AAB2-834B5C2837AE}">
      <dsp:nvSpPr>
        <dsp:cNvPr id="0" name=""/>
        <dsp:cNvSpPr/>
      </dsp:nvSpPr>
      <dsp:spPr>
        <a:xfrm rot="5400000">
          <a:off x="3060086" y="1380237"/>
          <a:ext cx="1800200" cy="264012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rgbClr val="FFFF00"/>
              </a:solidFill>
            </a:rPr>
            <a:t>Κεντρικός έλεγχος αναρτήσεων 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Κάποιος ελέγχει τα θέματα και αν κρίνει ότι πρέπει φροντίζει την ανανέωσή τους.</a:t>
          </a:r>
          <a:endParaRPr lang="el-GR" sz="1600" kern="1200" dirty="0"/>
        </a:p>
      </dsp:txBody>
      <dsp:txXfrm rot="5400000">
        <a:off x="3285111" y="1605262"/>
        <a:ext cx="1350150" cy="2640124"/>
      </dsp:txXfrm>
    </dsp:sp>
    <dsp:sp modelId="{150595D5-0C3F-4081-B1AE-E4B4026DDEDC}">
      <dsp:nvSpPr>
        <dsp:cNvPr id="0" name=""/>
        <dsp:cNvSpPr/>
      </dsp:nvSpPr>
      <dsp:spPr>
        <a:xfrm>
          <a:off x="1224135" y="1435042"/>
          <a:ext cx="2831976" cy="73031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rgbClr val="FF0000"/>
              </a:solidFill>
            </a:rPr>
            <a:t>Πίνακας ανακοινώσεων</a:t>
          </a:r>
          <a:endParaRPr lang="el-GR" sz="2400" b="1" kern="1200" dirty="0">
            <a:solidFill>
              <a:srgbClr val="FF0000"/>
            </a:solidFill>
          </a:endParaRPr>
        </a:p>
      </dsp:txBody>
      <dsp:txXfrm>
        <a:off x="1224135" y="1435042"/>
        <a:ext cx="2831976" cy="7303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25A50A-AFA6-4383-93A1-065320A9B80A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0721D-6D02-4C7F-AACE-F23ABF2A2EC1}">
      <dsp:nvSpPr>
        <dsp:cNvPr id="0" name=""/>
        <dsp:cNvSpPr/>
      </dsp:nvSpPr>
      <dsp:spPr>
        <a:xfrm>
          <a:off x="2183904" y="2896097"/>
          <a:ext cx="1728190" cy="517164"/>
        </a:xfrm>
        <a:prstGeom prst="downArrow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77013-FA24-4CB0-9AC0-51E822A4852B}">
      <dsp:nvSpPr>
        <dsp:cNvPr id="0" name=""/>
        <dsp:cNvSpPr/>
      </dsp:nvSpPr>
      <dsp:spPr>
        <a:xfrm>
          <a:off x="1535826" y="3301999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solidFill>
                <a:srgbClr val="FF0000"/>
              </a:solidFill>
            </a:rPr>
            <a:t>FORUM</a:t>
          </a:r>
          <a:endParaRPr lang="el-GR" sz="4800" b="1" kern="1200" dirty="0">
            <a:solidFill>
              <a:srgbClr val="FF0000"/>
            </a:solidFill>
          </a:endParaRPr>
        </a:p>
      </dsp:txBody>
      <dsp:txXfrm>
        <a:off x="1535826" y="3301999"/>
        <a:ext cx="3048000" cy="762000"/>
      </dsp:txXfrm>
    </dsp:sp>
    <dsp:sp modelId="{E2772FC2-F57E-49C4-82CF-4C2C28C036E9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b="1" kern="1200" dirty="0" smtClean="0"/>
            <a:t>Αμφίδρομη</a:t>
          </a:r>
          <a:endParaRPr lang="el-GR" sz="1100" b="1" kern="1200" dirty="0"/>
        </a:p>
      </dsp:txBody>
      <dsp:txXfrm>
        <a:off x="2595880" y="1390904"/>
        <a:ext cx="1143000" cy="1143000"/>
      </dsp:txXfrm>
    </dsp:sp>
    <dsp:sp modelId="{3A07D0A3-4D45-459B-B3E8-7CAD49DF78BC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Ασύγχρονη</a:t>
          </a:r>
          <a:endParaRPr lang="el-GR" sz="1200" b="1" kern="1200" dirty="0"/>
        </a:p>
      </dsp:txBody>
      <dsp:txXfrm>
        <a:off x="1778000" y="533399"/>
        <a:ext cx="1143000" cy="1143000"/>
      </dsp:txXfrm>
    </dsp:sp>
    <dsp:sp modelId="{68212F6A-CC35-4311-973C-644CD810BC18}">
      <dsp:nvSpPr>
        <dsp:cNvPr id="0" name=""/>
        <dsp:cNvSpPr/>
      </dsp:nvSpPr>
      <dsp:spPr>
        <a:xfrm>
          <a:off x="2946400" y="257047"/>
          <a:ext cx="1143000" cy="114300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b="1" kern="1200" dirty="0" smtClean="0"/>
            <a:t>Επικοινωνία</a:t>
          </a:r>
          <a:endParaRPr lang="el-GR" sz="1100" b="1" kern="1200" dirty="0"/>
        </a:p>
      </dsp:txBody>
      <dsp:txXfrm>
        <a:off x="2946400" y="257047"/>
        <a:ext cx="1143000" cy="1143000"/>
      </dsp:txXfrm>
    </dsp:sp>
    <dsp:sp modelId="{D369D89F-5642-47E3-B99B-95FB132B67FF}">
      <dsp:nvSpPr>
        <dsp:cNvPr id="0" name=""/>
        <dsp:cNvSpPr/>
      </dsp:nvSpPr>
      <dsp:spPr>
        <a:xfrm>
          <a:off x="1220180" y="15784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0D0DD-8E79-4A3F-B1DB-BE3C49C7D205}" type="datetimeFigureOut">
              <a:rPr lang="el-GR" smtClean="0"/>
              <a:pPr/>
              <a:t>28/6/2011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7D46D-A641-4429-872B-EE865268B35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D46D-A641-4429-872B-EE865268B35B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9F73-0885-4ED6-891C-CB361437F0C0}" type="datetime1">
              <a:rPr lang="el-GR" smtClean="0"/>
              <a:pPr/>
              <a:t>28/6/2011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71BD-7652-441D-BD9F-4B1D9A067D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7B38-9A35-49DE-AED6-3F996B41032D}" type="datetime1">
              <a:rPr lang="el-GR" smtClean="0"/>
              <a:pPr/>
              <a:t>28/6/2011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71BD-7652-441D-BD9F-4B1D9A067D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6CF6-3974-4550-8A71-C50072E1C70D}" type="datetime1">
              <a:rPr lang="el-GR" smtClean="0"/>
              <a:pPr/>
              <a:t>28/6/2011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71BD-7652-441D-BD9F-4B1D9A067D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7203-6BB6-4825-9ADA-49A3FCDA085A}" type="datetime1">
              <a:rPr lang="el-GR" smtClean="0"/>
              <a:pPr/>
              <a:t>28/6/2011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71BD-7652-441D-BD9F-4B1D9A067D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C918-CA3F-4B8E-B79C-9A475D9051F1}" type="datetime1">
              <a:rPr lang="el-GR" smtClean="0"/>
              <a:pPr/>
              <a:t>28/6/2011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71BD-7652-441D-BD9F-4B1D9A067D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81BD-022B-4144-AEEB-107FB881BBEA}" type="datetime1">
              <a:rPr lang="el-GR" smtClean="0"/>
              <a:pPr/>
              <a:t>28/6/2011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71BD-7652-441D-BD9F-4B1D9A067D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613C-2C6C-4537-8FB6-1BC220C62882}" type="datetime1">
              <a:rPr lang="el-GR" smtClean="0"/>
              <a:pPr/>
              <a:t>28/6/2011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71BD-7652-441D-BD9F-4B1D9A067D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2EDA-61C3-4526-A47F-A9335E214AAB}" type="datetime1">
              <a:rPr lang="el-GR" smtClean="0"/>
              <a:pPr/>
              <a:t>28/6/2011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71BD-7652-441D-BD9F-4B1D9A067D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8F4D-5AAF-44BD-862B-8A4B98277A7F}" type="datetime1">
              <a:rPr lang="el-GR" smtClean="0"/>
              <a:pPr/>
              <a:t>28/6/2011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71BD-7652-441D-BD9F-4B1D9A067D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4DA3-E473-4598-8688-7164AA589DB4}" type="datetime1">
              <a:rPr lang="el-GR" smtClean="0"/>
              <a:pPr/>
              <a:t>28/6/2011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71BD-7652-441D-BD9F-4B1D9A067D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6F73-1A1E-4AE5-8F02-862E73EF0444}" type="datetime1">
              <a:rPr lang="el-GR" smtClean="0"/>
              <a:pPr/>
              <a:t>28/6/2011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71BD-7652-441D-BD9F-4B1D9A067D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4DC56-CC46-4A9C-A0D7-71B73ED7D0B8}" type="datetime1">
              <a:rPr lang="el-GR" smtClean="0"/>
              <a:pPr/>
              <a:t>28/6/2011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F71BD-7652-441D-BD9F-4B1D9A067DB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min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6150" y="4437112"/>
            <a:ext cx="3227850" cy="2420888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 rot="5400000">
            <a:off x="4734354" y="5498894"/>
            <a:ext cx="23488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868144" y="4221088"/>
            <a:ext cx="32758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67544" y="548681"/>
            <a:ext cx="8352928" cy="64807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Segoe Script" pitchFamily="34" charset="0"/>
              </a:rPr>
              <a:t>Forum :</a:t>
            </a:r>
            <a:r>
              <a:rPr lang="el-GR" sz="2800" b="1" dirty="0" smtClean="0">
                <a:latin typeface="Segoe Script" pitchFamily="34" charset="0"/>
              </a:rPr>
              <a:t> Χρήση στη διδακτική πρακτική</a:t>
            </a:r>
            <a:endParaRPr lang="el-GR" sz="2800" b="1" dirty="0">
              <a:latin typeface="Segoe Script" pitchFamily="34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79512" y="6309320"/>
            <a:ext cx="3456384" cy="432048"/>
          </a:xfrm>
        </p:spPr>
        <p:txBody>
          <a:bodyPr>
            <a:normAutofit fontScale="25000" lnSpcReduction="20000"/>
          </a:bodyPr>
          <a:lstStyle/>
          <a:p>
            <a:r>
              <a:rPr lang="el-GR" i="1" dirty="0" smtClean="0"/>
              <a:t>Μανώλης Αλισαβάκης</a:t>
            </a:r>
            <a:endParaRPr lang="en-US" i="1" dirty="0" smtClean="0"/>
          </a:p>
          <a:p>
            <a:r>
              <a:rPr lang="el-GR" i="1" dirty="0" err="1" smtClean="0"/>
              <a:t>Forum</a:t>
            </a:r>
            <a:r>
              <a:rPr lang="el-GR" i="1" dirty="0" smtClean="0"/>
              <a:t> </a:t>
            </a:r>
            <a:r>
              <a:rPr lang="el-GR" i="1" dirty="0"/>
              <a:t>: Τρόποι χρήσης στη διδακτική πρακτική. Η εμπειρία μέσα από την</a:t>
            </a:r>
          </a:p>
          <a:p>
            <a:r>
              <a:rPr lang="el-GR" i="1" dirty="0"/>
              <a:t>πλατφόρμα "</a:t>
            </a:r>
            <a:r>
              <a:rPr lang="en-US" i="1" dirty="0"/>
              <a:t>Espace Numerique" </a:t>
            </a:r>
            <a:r>
              <a:rPr lang="el-GR" i="1" dirty="0"/>
              <a:t>της Σχολής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899592" y="1450519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 smtClean="0">
                <a:latin typeface="Segoe Script" pitchFamily="34" charset="0"/>
              </a:rPr>
              <a:t>Η εμπειρία μέσα από την πλατφόρμα </a:t>
            </a:r>
          </a:p>
          <a:p>
            <a:pPr algn="ctr"/>
            <a:r>
              <a:rPr lang="en-US" sz="4000" dirty="0" smtClean="0">
                <a:latin typeface="Segoe Script" pitchFamily="34" charset="0"/>
              </a:rPr>
              <a:t>“Espace Numerique” </a:t>
            </a:r>
            <a:endParaRPr lang="el-GR" sz="4000" dirty="0" smtClean="0">
              <a:latin typeface="Segoe Script" pitchFamily="34" charset="0"/>
            </a:endParaRPr>
          </a:p>
          <a:p>
            <a:pPr algn="ctr"/>
            <a:r>
              <a:rPr lang="el-GR" sz="4000" dirty="0" smtClean="0">
                <a:latin typeface="Segoe Script" pitchFamily="34" charset="0"/>
              </a:rPr>
              <a:t>της Σχολής</a:t>
            </a:r>
            <a:endParaRPr lang="el-GR" sz="4000" dirty="0">
              <a:latin typeface="Segoe Script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960620" y="4296578"/>
            <a:ext cx="520366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 smtClean="0">
                <a:latin typeface="Segoe Script" pitchFamily="34" charset="0"/>
              </a:rPr>
              <a:t>Αλισαβάκης Εμμανουήλ</a:t>
            </a:r>
          </a:p>
          <a:p>
            <a:pPr algn="ctr"/>
            <a:r>
              <a:rPr lang="el-GR" dirty="0" smtClean="0">
                <a:latin typeface="Segoe Script" pitchFamily="34" charset="0"/>
              </a:rPr>
              <a:t>Καθηγητής Χημείας</a:t>
            </a:r>
          </a:p>
          <a:p>
            <a:pPr algn="ctr"/>
            <a:r>
              <a:rPr lang="el-GR" dirty="0" smtClean="0">
                <a:latin typeface="Segoe Script" pitchFamily="34" charset="0"/>
              </a:rPr>
              <a:t>Ελληνογαλλικής Σχολής Αγίας Παρασκευής</a:t>
            </a:r>
          </a:p>
          <a:p>
            <a:pPr algn="ctr"/>
            <a:r>
              <a:rPr lang="el-GR" dirty="0" smtClean="0">
                <a:latin typeface="Segoe Script" pitchFamily="34" charset="0"/>
              </a:rPr>
              <a:t>Ευγένιος Ντελακρουά</a:t>
            </a:r>
            <a:endParaRPr lang="el-GR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min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6150" y="4437112"/>
            <a:ext cx="3227850" cy="2420888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 rot="5400000">
            <a:off x="4734354" y="5498894"/>
            <a:ext cx="23488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868144" y="4221088"/>
            <a:ext cx="32758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79512" y="6309320"/>
            <a:ext cx="3456384" cy="432048"/>
          </a:xfrm>
        </p:spPr>
        <p:txBody>
          <a:bodyPr>
            <a:normAutofit fontScale="25000" lnSpcReduction="20000"/>
          </a:bodyPr>
          <a:lstStyle/>
          <a:p>
            <a:r>
              <a:rPr lang="el-GR" i="1" dirty="0" smtClean="0"/>
              <a:t>Μανώλης Αλισαβάκης</a:t>
            </a:r>
            <a:endParaRPr lang="en-US" i="1" dirty="0" smtClean="0"/>
          </a:p>
          <a:p>
            <a:r>
              <a:rPr lang="el-GR" i="1" dirty="0" err="1" smtClean="0"/>
              <a:t>Forum</a:t>
            </a:r>
            <a:r>
              <a:rPr lang="el-GR" i="1" dirty="0" smtClean="0"/>
              <a:t> </a:t>
            </a:r>
            <a:r>
              <a:rPr lang="el-GR" i="1" dirty="0"/>
              <a:t>: Τρόποι χρήσης στη διδακτική πρακτική. Η εμπειρία μέσα από την</a:t>
            </a:r>
          </a:p>
          <a:p>
            <a:r>
              <a:rPr lang="el-GR" i="1" dirty="0"/>
              <a:t>πλατφόρμα "</a:t>
            </a:r>
            <a:r>
              <a:rPr lang="en-US" i="1" dirty="0"/>
              <a:t>Espace Numerique" </a:t>
            </a:r>
            <a:r>
              <a:rPr lang="el-GR" i="1" dirty="0"/>
              <a:t>της Σχολής</a:t>
            </a:r>
            <a:endParaRPr lang="el-GR" dirty="0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722511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ΑΜΦΙΔΡΟΜΗ</a:t>
            </a:r>
            <a:endParaRPr lang="el-GR" dirty="0"/>
          </a:p>
        </p:txBody>
      </p:sp>
      <p:pic>
        <p:nvPicPr>
          <p:cNvPr id="4100" name="Picture 4" descr="C:\Users\Μανώλης\Desktop\chemistry forum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100392" cy="4067372"/>
          </a:xfrm>
          <a:prstGeom prst="rect">
            <a:avLst/>
          </a:prstGeom>
          <a:noFill/>
        </p:spPr>
      </p:pic>
      <p:sp>
        <p:nvSpPr>
          <p:cNvPr id="10" name="9 - Δεξιό βέλος"/>
          <p:cNvSpPr/>
          <p:nvPr/>
        </p:nvSpPr>
        <p:spPr>
          <a:xfrm rot="1369101">
            <a:off x="4933726" y="3344054"/>
            <a:ext cx="31683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/>
              <a:t>Εδώ φαίνεται η ανταλλαγή  των απόψεων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min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6150" y="4437112"/>
            <a:ext cx="3227850" cy="2420888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 rot="5400000">
            <a:off x="4734354" y="5498894"/>
            <a:ext cx="23488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868144" y="4221088"/>
            <a:ext cx="32758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79512" y="6309320"/>
            <a:ext cx="3456384" cy="432048"/>
          </a:xfrm>
        </p:spPr>
        <p:txBody>
          <a:bodyPr>
            <a:normAutofit fontScale="25000" lnSpcReduction="20000"/>
          </a:bodyPr>
          <a:lstStyle/>
          <a:p>
            <a:r>
              <a:rPr lang="el-GR" i="1" dirty="0" smtClean="0"/>
              <a:t>Μανώλης Αλισαβάκης</a:t>
            </a:r>
            <a:endParaRPr lang="en-US" i="1" dirty="0" smtClean="0"/>
          </a:p>
          <a:p>
            <a:r>
              <a:rPr lang="el-GR" i="1" dirty="0" err="1" smtClean="0"/>
              <a:t>Forum</a:t>
            </a:r>
            <a:r>
              <a:rPr lang="el-GR" i="1" dirty="0" smtClean="0"/>
              <a:t> </a:t>
            </a:r>
            <a:r>
              <a:rPr lang="el-GR" i="1" dirty="0"/>
              <a:t>: Τρόποι χρήσης στη διδακτική πρακτική. Η εμπειρία μέσα από την</a:t>
            </a:r>
          </a:p>
          <a:p>
            <a:r>
              <a:rPr lang="el-GR" i="1" dirty="0"/>
              <a:t>πλατφόρμα "</a:t>
            </a:r>
            <a:r>
              <a:rPr lang="en-US" i="1" dirty="0"/>
              <a:t>Espace Numerique" </a:t>
            </a:r>
            <a:r>
              <a:rPr lang="el-GR" i="1" dirty="0"/>
              <a:t>της Σχολής</a:t>
            </a:r>
            <a:endParaRPr lang="el-GR" dirty="0"/>
          </a:p>
        </p:txBody>
      </p:sp>
      <p:sp>
        <p:nvSpPr>
          <p:cNvPr id="11" name="10 - Τίτλος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794519"/>
          </a:xfrm>
        </p:spPr>
        <p:txBody>
          <a:bodyPr/>
          <a:lstStyle/>
          <a:p>
            <a:r>
              <a:rPr lang="el-GR" dirty="0" smtClean="0"/>
              <a:t>ΠΡΟΒΛΗΜΑΤΑ ΑΠΟ ΤΗ ΧΡΗΣΗ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1763689" y="1124744"/>
            <a:ext cx="54726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l-GR" b="1" dirty="0" smtClean="0"/>
              <a:t>Γενικά</a:t>
            </a:r>
          </a:p>
          <a:p>
            <a:pPr marL="342900" indent="-342900" algn="ctr"/>
            <a:endParaRPr lang="el-GR" dirty="0" smtClean="0"/>
          </a:p>
          <a:p>
            <a:pPr marL="342900" indent="-342900" algn="ctr">
              <a:buAutoNum type="arabicPeriod"/>
            </a:pPr>
            <a:r>
              <a:rPr lang="el-GR" dirty="0" smtClean="0"/>
              <a:t>Προσβλητική γλώσσα.</a:t>
            </a:r>
          </a:p>
          <a:p>
            <a:pPr marL="342900" indent="-342900" algn="ctr">
              <a:buAutoNum type="arabicPeriod"/>
            </a:pPr>
            <a:r>
              <a:rPr lang="el-GR" dirty="0" smtClean="0"/>
              <a:t>Πολλαπλές εγγραφές.</a:t>
            </a:r>
          </a:p>
          <a:p>
            <a:pPr marL="342900" indent="-342900" algn="ctr">
              <a:buAutoNum type="arabicPeriod"/>
            </a:pPr>
            <a:r>
              <a:rPr lang="el-GR" dirty="0" smtClean="0"/>
              <a:t>Πολλά παραπλήσια θέματα</a:t>
            </a:r>
          </a:p>
          <a:p>
            <a:pPr marL="342900" indent="-342900" algn="ctr">
              <a:buAutoNum type="arabicPeriod"/>
            </a:pPr>
            <a:r>
              <a:rPr lang="el-GR" dirty="0" smtClean="0"/>
              <a:t>Ψεύτικες ταυτότητες.</a:t>
            </a:r>
          </a:p>
          <a:p>
            <a:pPr marL="342900" indent="-342900" algn="ctr"/>
            <a:endParaRPr lang="el-GR" dirty="0" smtClean="0"/>
          </a:p>
          <a:p>
            <a:pPr marL="342900" indent="-342900" algn="ctr"/>
            <a:r>
              <a:rPr lang="el-GR" b="1" dirty="0" smtClean="0"/>
              <a:t>Ειδικά για τα σχολεία</a:t>
            </a:r>
          </a:p>
          <a:p>
            <a:pPr marL="342900" indent="-342900" algn="ctr"/>
            <a:endParaRPr lang="el-GR" dirty="0" smtClean="0"/>
          </a:p>
          <a:p>
            <a:pPr marL="342900" indent="-342900" algn="ctr">
              <a:buAutoNum type="arabicPeriod"/>
            </a:pPr>
            <a:r>
              <a:rPr lang="el-GR" dirty="0" smtClean="0"/>
              <a:t>Οι μαθητές δυσκολεύονται να γράψουν επώνυμα και να «εκτεθούν».</a:t>
            </a:r>
          </a:p>
          <a:p>
            <a:pPr marL="342900" indent="-342900" algn="ctr">
              <a:buAutoNum type="arabicPeriod"/>
            </a:pPr>
            <a:r>
              <a:rPr lang="el-GR" dirty="0" smtClean="0"/>
              <a:t>Είναι πολύ επιφυλακτικοί στο τι θα γράψουν στο καθηγητή τους – και όχι μόνο.</a:t>
            </a:r>
          </a:p>
          <a:p>
            <a:pPr marL="342900" indent="-342900" algn="ctr">
              <a:buAutoNum type="arabicPeriod"/>
            </a:pPr>
            <a:r>
              <a:rPr lang="el-GR" dirty="0" smtClean="0"/>
              <a:t>Φοβούνται ότι οι απορίες και οι απόψεις τους είναι «χαζές» και προτιμούν να μην τις εκφράζουν.</a:t>
            </a:r>
          </a:p>
          <a:p>
            <a:pPr marL="342900" indent="-342900" algn="ctr">
              <a:buAutoNum type="arabicPeriod"/>
            </a:pPr>
            <a:r>
              <a:rPr lang="el-GR" dirty="0" smtClean="0"/>
              <a:t>Θεωρούν ότι η πρωινή παρουσία τους στο σχολείο είναι αρκετή και δεν χρειάζεται να «μεταφέρουν» το σχολείο και στο σπίτι.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min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6150" y="4437112"/>
            <a:ext cx="3227850" cy="2420888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 rot="5400000">
            <a:off x="4734354" y="5498894"/>
            <a:ext cx="23488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868144" y="4221088"/>
            <a:ext cx="32758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79512" y="6309320"/>
            <a:ext cx="3456384" cy="432048"/>
          </a:xfrm>
        </p:spPr>
        <p:txBody>
          <a:bodyPr>
            <a:normAutofit fontScale="25000" lnSpcReduction="20000"/>
          </a:bodyPr>
          <a:lstStyle/>
          <a:p>
            <a:r>
              <a:rPr lang="el-GR" i="1" dirty="0" smtClean="0"/>
              <a:t>Μανώλης Αλισαβάκης</a:t>
            </a:r>
            <a:endParaRPr lang="en-US" i="1" dirty="0" smtClean="0"/>
          </a:p>
          <a:p>
            <a:r>
              <a:rPr lang="el-GR" i="1" dirty="0" err="1" smtClean="0"/>
              <a:t>Forum</a:t>
            </a:r>
            <a:r>
              <a:rPr lang="el-GR" i="1" dirty="0" smtClean="0"/>
              <a:t> </a:t>
            </a:r>
            <a:r>
              <a:rPr lang="el-GR" i="1" dirty="0"/>
              <a:t>: Τρόποι χρήσης στη διδακτική πρακτική. Η εμπειρία μέσα από την</a:t>
            </a:r>
          </a:p>
          <a:p>
            <a:r>
              <a:rPr lang="el-GR" i="1" dirty="0"/>
              <a:t>πλατφόρμα "</a:t>
            </a:r>
            <a:r>
              <a:rPr lang="en-US" i="1" dirty="0"/>
              <a:t>Espace Numerique" </a:t>
            </a:r>
            <a:r>
              <a:rPr lang="el-GR" i="1" dirty="0"/>
              <a:t>της Σχολής</a:t>
            </a:r>
            <a:endParaRPr lang="el-GR" dirty="0"/>
          </a:p>
        </p:txBody>
      </p:sp>
      <p:sp>
        <p:nvSpPr>
          <p:cNvPr id="11" name="10 - Τίτλος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722511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ΤΙ ΜΠΟΡΟΥΜΕ ΝΑ ΚΑΝΟΥΜΕ;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827584" y="1340768"/>
            <a:ext cx="75608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el-GR" sz="2000" dirty="0" smtClean="0"/>
              <a:t>Να προωθήσουμε </a:t>
            </a:r>
            <a:r>
              <a:rPr lang="el-GR" sz="2000" dirty="0" smtClean="0"/>
              <a:t>τις ομαδικές εργασίες, </a:t>
            </a:r>
            <a:r>
              <a:rPr lang="el-GR" sz="2000" dirty="0" smtClean="0"/>
              <a:t>που σημαίνει ότι το </a:t>
            </a:r>
            <a:r>
              <a:rPr lang="en-US" sz="2000" dirty="0" smtClean="0"/>
              <a:t>forum </a:t>
            </a:r>
            <a:r>
              <a:rPr lang="el-GR" sz="2000" dirty="0" smtClean="0"/>
              <a:t>είναι ο χώρος που μπορεί να </a:t>
            </a:r>
            <a:r>
              <a:rPr lang="el-GR" sz="2000" dirty="0" smtClean="0"/>
              <a:t>πραγματοποιηθούν τέτοιες εργασίες.</a:t>
            </a:r>
            <a:endParaRPr lang="el-GR" sz="2000" dirty="0" smtClean="0"/>
          </a:p>
          <a:p>
            <a:pPr marL="342900" indent="-342900" algn="ctr">
              <a:buAutoNum type="arabicPeriod"/>
            </a:pPr>
            <a:r>
              <a:rPr lang="el-GR" sz="2000" dirty="0" smtClean="0"/>
              <a:t>Μέσα από τα </a:t>
            </a:r>
            <a:r>
              <a:rPr lang="en-US" sz="2000" dirty="0" smtClean="0"/>
              <a:t>forum </a:t>
            </a:r>
            <a:r>
              <a:rPr lang="el-GR" sz="2000" dirty="0" smtClean="0"/>
              <a:t>οι μαθητές ανταλλάσσουν απόψεις αλλά και συνεργάζονται.</a:t>
            </a:r>
            <a:endParaRPr lang="el-GR" sz="2000" dirty="0" smtClean="0"/>
          </a:p>
          <a:p>
            <a:pPr marL="342900" indent="-342900" algn="ctr">
              <a:buAutoNum type="arabicPeriod"/>
            </a:pPr>
            <a:r>
              <a:rPr lang="el-GR" sz="2000" dirty="0" smtClean="0"/>
              <a:t>Οι μαθητές να παροτρύνονται να χρησιμοποιούν </a:t>
            </a:r>
            <a:r>
              <a:rPr lang="en-US" sz="2000" dirty="0" smtClean="0"/>
              <a:t>forum</a:t>
            </a:r>
            <a:r>
              <a:rPr lang="el-GR" sz="2000" dirty="0" smtClean="0"/>
              <a:t> για να εκφράζουν </a:t>
            </a:r>
            <a:r>
              <a:rPr lang="el-GR" sz="2000" dirty="0" smtClean="0"/>
              <a:t>απορίες αλλά και να απαντούν απορίες συμμαθητών τους αν γνωρίζουν την απάντηση.</a:t>
            </a:r>
          </a:p>
          <a:p>
            <a:pPr marL="342900" indent="-342900" algn="ctr">
              <a:buAutoNum type="arabicPeriod"/>
            </a:pPr>
            <a:r>
              <a:rPr lang="el-GR" sz="2000" dirty="0" smtClean="0"/>
              <a:t>Μέσα </a:t>
            </a:r>
            <a:r>
              <a:rPr lang="el-GR" sz="2000" dirty="0" smtClean="0"/>
              <a:t>στην τάξη να παροτρύνονται να εκφράζουν την άποψή τους σε συζητήσεις </a:t>
            </a:r>
            <a:r>
              <a:rPr lang="el-GR" sz="2000" dirty="0" smtClean="0"/>
              <a:t>για να </a:t>
            </a:r>
            <a:r>
              <a:rPr lang="el-GR" sz="2000" dirty="0" smtClean="0"/>
              <a:t>αποκτήσουν το θάρρος της γνώμης τους και στη συνέχεια να κ</a:t>
            </a:r>
            <a:r>
              <a:rPr lang="el-GR" sz="2000" dirty="0" smtClean="0"/>
              <a:t>αταγράφουν την άποψη τους σε </a:t>
            </a:r>
            <a:r>
              <a:rPr lang="en-US" sz="2000" dirty="0" smtClean="0"/>
              <a:t>forum.</a:t>
            </a:r>
          </a:p>
          <a:p>
            <a:pPr marL="342900" indent="-342900" algn="ctr">
              <a:buAutoNum type="arabicPeriod"/>
            </a:pPr>
            <a:r>
              <a:rPr lang="el-GR" sz="2000" dirty="0" smtClean="0"/>
              <a:t>Να μη δοθεί η μορφή «υποχρεωτικής εργασίας» η συμμετοχή στο </a:t>
            </a:r>
            <a:r>
              <a:rPr lang="en-US" sz="2000" dirty="0" smtClean="0"/>
              <a:t>forum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min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6150" y="4437112"/>
            <a:ext cx="3227850" cy="2420888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 rot="5400000">
            <a:off x="4734354" y="5498894"/>
            <a:ext cx="23488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868144" y="4221088"/>
            <a:ext cx="32758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79512" y="6309320"/>
            <a:ext cx="3456384" cy="432048"/>
          </a:xfrm>
        </p:spPr>
        <p:txBody>
          <a:bodyPr>
            <a:normAutofit fontScale="25000" lnSpcReduction="20000"/>
          </a:bodyPr>
          <a:lstStyle/>
          <a:p>
            <a:r>
              <a:rPr lang="el-GR" i="1" dirty="0" smtClean="0"/>
              <a:t>Μανώλης Αλισαβάκης</a:t>
            </a:r>
            <a:endParaRPr lang="en-US" i="1" dirty="0" smtClean="0"/>
          </a:p>
          <a:p>
            <a:r>
              <a:rPr lang="el-GR" i="1" dirty="0" err="1" smtClean="0"/>
              <a:t>Forum</a:t>
            </a:r>
            <a:r>
              <a:rPr lang="el-GR" i="1" dirty="0" smtClean="0"/>
              <a:t> </a:t>
            </a:r>
            <a:r>
              <a:rPr lang="el-GR" i="1" dirty="0"/>
              <a:t>: Τρόποι χρήσης στη διδακτική πρακτική. Η εμπειρία μέσα από την</a:t>
            </a:r>
          </a:p>
          <a:p>
            <a:r>
              <a:rPr lang="el-GR" i="1" dirty="0"/>
              <a:t>πλατφόρμα "</a:t>
            </a:r>
            <a:r>
              <a:rPr lang="en-US" i="1" dirty="0"/>
              <a:t>Espace Numerique" </a:t>
            </a:r>
            <a:r>
              <a:rPr lang="el-GR" i="1" dirty="0"/>
              <a:t>της Σχολής</a:t>
            </a:r>
            <a:endParaRPr lang="el-GR" dirty="0"/>
          </a:p>
        </p:txBody>
      </p:sp>
      <p:sp>
        <p:nvSpPr>
          <p:cNvPr id="11" name="10 - Τίτλος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2400" cy="936104"/>
          </a:xfrm>
        </p:spPr>
        <p:txBody>
          <a:bodyPr/>
          <a:lstStyle/>
          <a:p>
            <a:r>
              <a:rPr lang="el-GR" sz="4000" dirty="0" smtClean="0">
                <a:latin typeface="Segoe Script" charset="0"/>
              </a:rPr>
              <a:t>Ευχαριστώ</a:t>
            </a:r>
            <a:endParaRPr lang="el-GR" dirty="0">
              <a:latin typeface="Segoe Script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827584" y="2168277"/>
            <a:ext cx="74168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latin typeface="Segoe Script" charset="0"/>
              </a:rPr>
              <a:t>Μανώλης </a:t>
            </a:r>
            <a:r>
              <a:rPr lang="el-GR" sz="3200" b="1" dirty="0" err="1" smtClean="0">
                <a:latin typeface="Segoe Script" charset="0"/>
              </a:rPr>
              <a:t>Αλισαβάκης</a:t>
            </a:r>
            <a:endParaRPr lang="el-GR" sz="3200" b="1" dirty="0" smtClean="0">
              <a:latin typeface="Segoe Script" charset="0"/>
            </a:endParaRPr>
          </a:p>
          <a:p>
            <a:pPr algn="ctr"/>
            <a:r>
              <a:rPr lang="el-GR" sz="2400" dirty="0" smtClean="0">
                <a:latin typeface="Segoe Script" charset="0"/>
              </a:rPr>
              <a:t>Καθηγητής Χημείας</a:t>
            </a:r>
          </a:p>
          <a:p>
            <a:pPr algn="ctr"/>
            <a:r>
              <a:rPr lang="el-GR" sz="2400" dirty="0" smtClean="0">
                <a:latin typeface="Segoe Script" charset="0"/>
              </a:rPr>
              <a:t>Ελληνογαλλική Σχολή Αγίας Παρασκευής </a:t>
            </a:r>
          </a:p>
          <a:p>
            <a:pPr algn="ctr"/>
            <a:r>
              <a:rPr lang="el-GR" sz="2400" dirty="0" smtClean="0">
                <a:latin typeface="Segoe Script" charset="0"/>
              </a:rPr>
              <a:t>Ευγένιος </a:t>
            </a:r>
            <a:r>
              <a:rPr lang="el-GR" sz="2400" dirty="0" err="1" smtClean="0">
                <a:latin typeface="Segoe Script" charset="0"/>
              </a:rPr>
              <a:t>Ντελακρουά</a:t>
            </a:r>
            <a:endParaRPr lang="el-GR" sz="2400" dirty="0">
              <a:latin typeface="Segoe Script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2267744" y="486916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manaliss@gmail.com</a:t>
            </a:r>
            <a:endParaRPr lang="el-G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min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6150" y="4437112"/>
            <a:ext cx="3227850" cy="2420888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 rot="5400000">
            <a:off x="4734354" y="5498894"/>
            <a:ext cx="23488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868144" y="4221088"/>
            <a:ext cx="32758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79512" y="6309320"/>
            <a:ext cx="3456384" cy="432048"/>
          </a:xfrm>
        </p:spPr>
        <p:txBody>
          <a:bodyPr>
            <a:normAutofit fontScale="25000" lnSpcReduction="20000"/>
          </a:bodyPr>
          <a:lstStyle/>
          <a:p>
            <a:r>
              <a:rPr lang="el-GR" i="1" dirty="0" smtClean="0"/>
              <a:t>Μανώλης Αλισαβάκης</a:t>
            </a:r>
            <a:endParaRPr lang="en-US" i="1" dirty="0" smtClean="0"/>
          </a:p>
          <a:p>
            <a:r>
              <a:rPr lang="el-GR" i="1" dirty="0" err="1" smtClean="0"/>
              <a:t>Forum</a:t>
            </a:r>
            <a:r>
              <a:rPr lang="el-GR" i="1" dirty="0" smtClean="0"/>
              <a:t> </a:t>
            </a:r>
            <a:r>
              <a:rPr lang="el-GR" i="1" dirty="0"/>
              <a:t>: Τρόποι χρήσης στη διδακτική πρακτική. Η εμπειρία μέσα από την</a:t>
            </a:r>
          </a:p>
          <a:p>
            <a:r>
              <a:rPr lang="el-GR" i="1" dirty="0"/>
              <a:t>πλατφόρμα "</a:t>
            </a:r>
            <a:r>
              <a:rPr lang="en-US" i="1" dirty="0"/>
              <a:t>Espace Numerique" </a:t>
            </a:r>
            <a:r>
              <a:rPr lang="el-GR" i="1" dirty="0"/>
              <a:t>της Σχολής</a:t>
            </a:r>
            <a:endParaRPr lang="el-GR" dirty="0"/>
          </a:p>
        </p:txBody>
      </p:sp>
      <p:sp>
        <p:nvSpPr>
          <p:cNvPr id="11" name="10 - Τίτλος"/>
          <p:cNvSpPr>
            <a:spLocks noGrp="1"/>
          </p:cNvSpPr>
          <p:nvPr>
            <p:ph type="ctrTitle"/>
          </p:nvPr>
        </p:nvSpPr>
        <p:spPr>
          <a:xfrm>
            <a:off x="685800" y="2634481"/>
            <a:ext cx="7772400" cy="3314799"/>
          </a:xfrm>
        </p:spPr>
        <p:txBody>
          <a:bodyPr>
            <a:normAutofit/>
          </a:bodyPr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Ελληνογαλλική Σχολή Αγίας Παρασκευής</a:t>
            </a:r>
            <a:br>
              <a:rPr lang="el-G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Ευγένιος </a:t>
            </a:r>
            <a:r>
              <a:rPr lang="el-GR" sz="3200" dirty="0" err="1" smtClean="0">
                <a:latin typeface="Times New Roman" pitchFamily="18" charset="0"/>
                <a:cs typeface="Times New Roman" pitchFamily="18" charset="0"/>
              </a:rPr>
              <a:t>Ντελακρουά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www.lfh.gr</a:t>
            </a:r>
            <a:endParaRPr lang="el-G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8 - Εικόνα" descr="LFH-new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32656"/>
            <a:ext cx="2535936" cy="2663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min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6150" y="4437112"/>
            <a:ext cx="3227850" cy="2420888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 rot="5400000">
            <a:off x="4734354" y="5498894"/>
            <a:ext cx="23488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868144" y="4221088"/>
            <a:ext cx="32758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79512" y="6309320"/>
            <a:ext cx="3456384" cy="432048"/>
          </a:xfrm>
        </p:spPr>
        <p:txBody>
          <a:bodyPr>
            <a:normAutofit fontScale="25000" lnSpcReduction="20000"/>
          </a:bodyPr>
          <a:lstStyle/>
          <a:p>
            <a:r>
              <a:rPr lang="el-GR" i="1" dirty="0" smtClean="0"/>
              <a:t>Μανώλης Αλισαβάκης</a:t>
            </a:r>
            <a:endParaRPr lang="en-US" i="1" dirty="0" smtClean="0"/>
          </a:p>
          <a:p>
            <a:r>
              <a:rPr lang="el-GR" i="1" dirty="0" err="1" smtClean="0"/>
              <a:t>Forum</a:t>
            </a:r>
            <a:r>
              <a:rPr lang="el-GR" i="1" dirty="0" smtClean="0"/>
              <a:t> </a:t>
            </a:r>
            <a:r>
              <a:rPr lang="el-GR" i="1" dirty="0"/>
              <a:t>: Τρόποι χρήσης στη διδακτική πρακτική. Η εμπειρία μέσα από την</a:t>
            </a:r>
          </a:p>
          <a:p>
            <a:r>
              <a:rPr lang="el-GR" i="1" dirty="0"/>
              <a:t>πλατφόρμα "</a:t>
            </a:r>
            <a:r>
              <a:rPr lang="en-US" i="1" dirty="0"/>
              <a:t>Espace Numerique" </a:t>
            </a:r>
            <a:r>
              <a:rPr lang="el-GR" i="1" dirty="0"/>
              <a:t>της Σχολής</a:t>
            </a:r>
            <a:endParaRPr lang="el-GR" dirty="0"/>
          </a:p>
        </p:txBody>
      </p:sp>
      <p:sp>
        <p:nvSpPr>
          <p:cNvPr id="11" name="10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min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6150" y="4437112"/>
            <a:ext cx="3227850" cy="2420888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 rot="5400000">
            <a:off x="4734354" y="5498894"/>
            <a:ext cx="23488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868144" y="4221088"/>
            <a:ext cx="32758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79512" y="6309320"/>
            <a:ext cx="3456384" cy="432048"/>
          </a:xfrm>
        </p:spPr>
        <p:txBody>
          <a:bodyPr>
            <a:normAutofit fontScale="25000" lnSpcReduction="20000"/>
          </a:bodyPr>
          <a:lstStyle/>
          <a:p>
            <a:r>
              <a:rPr lang="el-GR" i="1" dirty="0" smtClean="0"/>
              <a:t>Μανώλης Αλισαβάκης</a:t>
            </a:r>
            <a:endParaRPr lang="en-US" i="1" dirty="0" smtClean="0"/>
          </a:p>
          <a:p>
            <a:r>
              <a:rPr lang="el-GR" i="1" dirty="0" err="1" smtClean="0"/>
              <a:t>Forum</a:t>
            </a:r>
            <a:r>
              <a:rPr lang="el-GR" i="1" dirty="0" smtClean="0"/>
              <a:t> </a:t>
            </a:r>
            <a:r>
              <a:rPr lang="el-GR" i="1" dirty="0"/>
              <a:t>: Τρόποι χρήσης στη διδακτική πρακτική. Η εμπειρία μέσα από την</a:t>
            </a:r>
          </a:p>
          <a:p>
            <a:r>
              <a:rPr lang="el-GR" i="1" dirty="0"/>
              <a:t>πλατφόρμα "</a:t>
            </a:r>
            <a:r>
              <a:rPr lang="en-US" i="1" dirty="0"/>
              <a:t>Espace Numerique" </a:t>
            </a:r>
            <a:r>
              <a:rPr lang="el-GR" i="1" dirty="0"/>
              <a:t>της Σχολής</a:t>
            </a:r>
            <a:endParaRPr lang="el-GR" dirty="0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1835696" y="548680"/>
            <a:ext cx="5544616" cy="794519"/>
          </a:xfrm>
        </p:spPr>
        <p:txBody>
          <a:bodyPr/>
          <a:lstStyle/>
          <a:p>
            <a:r>
              <a:rPr lang="el-GR" dirty="0" smtClean="0"/>
              <a:t>Ιστορική αναδρομή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3211648" y="1763524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Ενημέρωση - Πληροφορία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3459595" y="2555612"/>
            <a:ext cx="2120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Εκκλησία του Δήμου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3203848" y="3419708"/>
            <a:ext cx="2727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Ανακοινώσεις (προφορικά)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2915816" y="4283804"/>
            <a:ext cx="331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Ανακοινώσεις (γραπτά – αφίσες)</a:t>
            </a:r>
            <a:endParaRPr lang="el-GR" dirty="0"/>
          </a:p>
        </p:txBody>
      </p:sp>
      <p:sp>
        <p:nvSpPr>
          <p:cNvPr id="17" name="16 - TextBox"/>
          <p:cNvSpPr txBox="1"/>
          <p:nvPr/>
        </p:nvSpPr>
        <p:spPr>
          <a:xfrm>
            <a:off x="3347864" y="5291916"/>
            <a:ext cx="238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Πίνακες ανακοινώσεων</a:t>
            </a:r>
            <a:endParaRPr lang="el-GR" dirty="0"/>
          </a:p>
        </p:txBody>
      </p:sp>
      <p:sp>
        <p:nvSpPr>
          <p:cNvPr id="19" name="18 - Αριστερό βέλος"/>
          <p:cNvSpPr/>
          <p:nvPr/>
        </p:nvSpPr>
        <p:spPr>
          <a:xfrm rot="20142180">
            <a:off x="5510938" y="3961458"/>
            <a:ext cx="3609006" cy="1490691"/>
          </a:xfrm>
          <a:prstGeom prst="leftArrow">
            <a:avLst>
              <a:gd name="adj1" fmla="val 50000"/>
              <a:gd name="adj2" fmla="val 78647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>
                <a:solidFill>
                  <a:srgbClr val="FF0000"/>
                </a:solidFill>
              </a:rPr>
              <a:t>Η πρώτη μορφή ασύγχρονης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επικοινωνίας με ανάδραση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0" name="19 - Βέλος προς τα κάτω"/>
          <p:cNvSpPr/>
          <p:nvPr/>
        </p:nvSpPr>
        <p:spPr>
          <a:xfrm>
            <a:off x="3491880" y="2132856"/>
            <a:ext cx="19442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Βέλος προς τα κάτω"/>
          <p:cNvSpPr/>
          <p:nvPr/>
        </p:nvSpPr>
        <p:spPr>
          <a:xfrm>
            <a:off x="3491880" y="2924944"/>
            <a:ext cx="19442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Βέλος προς τα κάτω"/>
          <p:cNvSpPr/>
          <p:nvPr/>
        </p:nvSpPr>
        <p:spPr>
          <a:xfrm>
            <a:off x="3491880" y="3789040"/>
            <a:ext cx="19442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Βέλος προς τα κάτω"/>
          <p:cNvSpPr/>
          <p:nvPr/>
        </p:nvSpPr>
        <p:spPr>
          <a:xfrm>
            <a:off x="3491880" y="4725144"/>
            <a:ext cx="19442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  <p:bldP spid="17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min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6150" y="4437112"/>
            <a:ext cx="3227850" cy="2420888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 rot="5400000">
            <a:off x="4734354" y="5498894"/>
            <a:ext cx="23488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868144" y="4221088"/>
            <a:ext cx="32758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79512" y="6309320"/>
            <a:ext cx="3456384" cy="432048"/>
          </a:xfrm>
        </p:spPr>
        <p:txBody>
          <a:bodyPr>
            <a:normAutofit fontScale="25000" lnSpcReduction="20000"/>
          </a:bodyPr>
          <a:lstStyle/>
          <a:p>
            <a:r>
              <a:rPr lang="el-GR" i="1" dirty="0" smtClean="0"/>
              <a:t>Μανώλης Αλισαβάκης</a:t>
            </a:r>
            <a:endParaRPr lang="en-US" i="1" dirty="0" smtClean="0"/>
          </a:p>
          <a:p>
            <a:r>
              <a:rPr lang="el-GR" i="1" dirty="0" err="1" smtClean="0"/>
              <a:t>Forum</a:t>
            </a:r>
            <a:r>
              <a:rPr lang="el-GR" i="1" dirty="0" smtClean="0"/>
              <a:t> </a:t>
            </a:r>
            <a:r>
              <a:rPr lang="el-GR" i="1" dirty="0"/>
              <a:t>: Τρόποι χρήσης στη διδακτική πρακτική. Η εμπειρία μέσα από την</a:t>
            </a:r>
          </a:p>
          <a:p>
            <a:r>
              <a:rPr lang="el-GR" i="1" dirty="0"/>
              <a:t>πλατφόρμα "</a:t>
            </a:r>
            <a:r>
              <a:rPr lang="en-US" i="1" dirty="0"/>
              <a:t>Espace Numerique" </a:t>
            </a:r>
            <a:r>
              <a:rPr lang="el-GR" i="1" dirty="0"/>
              <a:t>της Σχολής</a:t>
            </a:r>
            <a:endParaRPr lang="el-GR" dirty="0"/>
          </a:p>
        </p:txBody>
      </p:sp>
      <p:sp>
        <p:nvSpPr>
          <p:cNvPr id="10" name="8 - Τίτλος"/>
          <p:cNvSpPr txBox="1">
            <a:spLocks/>
          </p:cNvSpPr>
          <p:nvPr/>
        </p:nvSpPr>
        <p:spPr>
          <a:xfrm>
            <a:off x="1835696" y="548680"/>
            <a:ext cx="5544616" cy="79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Ιστορική αναδρομή</a:t>
            </a:r>
          </a:p>
        </p:txBody>
      </p:sp>
      <p:graphicFrame>
        <p:nvGraphicFramePr>
          <p:cNvPr id="12" name="11 - Διάγραμμα"/>
          <p:cNvGraphicFramePr/>
          <p:nvPr/>
        </p:nvGraphicFramePr>
        <p:xfrm>
          <a:off x="1907704" y="1268760"/>
          <a:ext cx="528024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12 - Βέλος προς τα κάτω"/>
          <p:cNvSpPr/>
          <p:nvPr/>
        </p:nvSpPr>
        <p:spPr>
          <a:xfrm>
            <a:off x="1835696" y="4941168"/>
            <a:ext cx="543609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Στην ηλεκτρονική του μορφή λέγεται…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2843925" y="5661248"/>
            <a:ext cx="3456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Bulletin Board System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50595D5-0C3F-4081-B1AE-E4B4026DD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150595D5-0C3F-4081-B1AE-E4B4026DD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150595D5-0C3F-4081-B1AE-E4B4026DD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graphicEl>
                                              <a:dgm id="{150595D5-0C3F-4081-B1AE-E4B4026DD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C6A7D01-A72D-43B7-A067-528C9730F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graphicEl>
                                              <a:dgm id="{CC6A7D01-A72D-43B7-A067-528C9730F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graphicEl>
                                              <a:dgm id="{CC6A7D01-A72D-43B7-A067-528C9730F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graphicEl>
                                              <a:dgm id="{CC6A7D01-A72D-43B7-A067-528C9730FA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1A8EC20-948C-45A9-B809-0193BDEDF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graphicEl>
                                              <a:dgm id="{51A8EC20-948C-45A9-B809-0193BDEDF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graphicEl>
                                              <a:dgm id="{51A8EC20-948C-45A9-B809-0193BDEDF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dgm id="{51A8EC20-948C-45A9-B809-0193BDEDFE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ABA921A-433D-4B0D-BC1B-E12B2386F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graphicEl>
                                              <a:dgm id="{5ABA921A-433D-4B0D-BC1B-E12B2386F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graphicEl>
                                              <a:dgm id="{5ABA921A-433D-4B0D-BC1B-E12B2386F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graphicEl>
                                              <a:dgm id="{5ABA921A-433D-4B0D-BC1B-E12B2386FB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2FAE404-7551-4662-AAB2-834B5C283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graphicEl>
                                              <a:dgm id="{42FAE404-7551-4662-AAB2-834B5C283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graphicEl>
                                              <a:dgm id="{42FAE404-7551-4662-AAB2-834B5C283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graphicEl>
                                              <a:dgm id="{42FAE404-7551-4662-AAB2-834B5C2837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min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6150" y="4437112"/>
            <a:ext cx="3227850" cy="2420888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 rot="5400000">
            <a:off x="4734354" y="5498894"/>
            <a:ext cx="23488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868144" y="4221088"/>
            <a:ext cx="32758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79512" y="6309320"/>
            <a:ext cx="3456384" cy="432048"/>
          </a:xfrm>
        </p:spPr>
        <p:txBody>
          <a:bodyPr>
            <a:normAutofit fontScale="25000" lnSpcReduction="20000"/>
          </a:bodyPr>
          <a:lstStyle/>
          <a:p>
            <a:r>
              <a:rPr lang="el-GR" i="1" dirty="0" smtClean="0"/>
              <a:t>Μανώλης Αλισαβάκης</a:t>
            </a:r>
            <a:endParaRPr lang="en-US" i="1" dirty="0" smtClean="0"/>
          </a:p>
          <a:p>
            <a:r>
              <a:rPr lang="el-GR" i="1" dirty="0" err="1" smtClean="0"/>
              <a:t>Forum</a:t>
            </a:r>
            <a:r>
              <a:rPr lang="el-GR" i="1" dirty="0" smtClean="0"/>
              <a:t> </a:t>
            </a:r>
            <a:r>
              <a:rPr lang="el-GR" i="1" dirty="0"/>
              <a:t>: Τρόποι χρήσης στη διδακτική πρακτική. Η εμπειρία μέσα από την</a:t>
            </a:r>
          </a:p>
          <a:p>
            <a:r>
              <a:rPr lang="el-GR" i="1" dirty="0"/>
              <a:t>πλατφόρμα "</a:t>
            </a:r>
            <a:r>
              <a:rPr lang="en-US" i="1" dirty="0"/>
              <a:t>Espace Numerique" </a:t>
            </a:r>
            <a:r>
              <a:rPr lang="el-GR" i="1" dirty="0"/>
              <a:t>της Σχολής</a:t>
            </a:r>
            <a:endParaRPr lang="el-GR" dirty="0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86652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Bulletin Board System (BBS)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0" name="8 - Τίτλος"/>
          <p:cNvSpPr txBox="1">
            <a:spLocks/>
          </p:cNvSpPr>
          <p:nvPr/>
        </p:nvSpPr>
        <p:spPr>
          <a:xfrm>
            <a:off x="1835696" y="548680"/>
            <a:ext cx="5544616" cy="79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Ιστορική αναδρομή</a:t>
            </a:r>
          </a:p>
        </p:txBody>
      </p:sp>
      <p:sp>
        <p:nvSpPr>
          <p:cNvPr id="11" name="10 - Βέλος προς τα κάτω"/>
          <p:cNvSpPr/>
          <p:nvPr/>
        </p:nvSpPr>
        <p:spPr>
          <a:xfrm>
            <a:off x="1835696" y="2420888"/>
            <a:ext cx="543609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Στη μετεξέλιξη του μέσα από το ΙΝΤΕΡΝΕΤ έγινε…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1115616" y="2990562"/>
            <a:ext cx="69847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</a:rPr>
              <a:t>FORUM</a:t>
            </a:r>
            <a:endParaRPr lang="el-GR" sz="1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min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6150" y="4437112"/>
            <a:ext cx="3227850" cy="2420888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 rot="5400000">
            <a:off x="4734354" y="5498894"/>
            <a:ext cx="23488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868144" y="4221088"/>
            <a:ext cx="32758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79512" y="6309320"/>
            <a:ext cx="3456384" cy="432048"/>
          </a:xfrm>
        </p:spPr>
        <p:txBody>
          <a:bodyPr>
            <a:normAutofit fontScale="25000" lnSpcReduction="20000"/>
          </a:bodyPr>
          <a:lstStyle/>
          <a:p>
            <a:r>
              <a:rPr lang="el-GR" i="1" dirty="0" smtClean="0"/>
              <a:t>Μανώλης Αλισαβάκης</a:t>
            </a:r>
            <a:endParaRPr lang="en-US" i="1" dirty="0" smtClean="0"/>
          </a:p>
          <a:p>
            <a:r>
              <a:rPr lang="el-GR" i="1" dirty="0" err="1" smtClean="0"/>
              <a:t>Forum</a:t>
            </a:r>
            <a:r>
              <a:rPr lang="el-GR" i="1" dirty="0" smtClean="0"/>
              <a:t> </a:t>
            </a:r>
            <a:r>
              <a:rPr lang="el-GR" i="1" dirty="0"/>
              <a:t>: Τρόποι χρήσης στη διδακτική πρακτική. Η εμπειρία μέσα από την</a:t>
            </a:r>
          </a:p>
          <a:p>
            <a:r>
              <a:rPr lang="el-GR" i="1" dirty="0"/>
              <a:t>πλατφόρμα "</a:t>
            </a:r>
            <a:r>
              <a:rPr lang="en-US" i="1" dirty="0"/>
              <a:t>Espace Numerique" </a:t>
            </a:r>
            <a:r>
              <a:rPr lang="el-GR" i="1" dirty="0"/>
              <a:t>της Σχολής</a:t>
            </a:r>
            <a:endParaRPr lang="el-GR" dirty="0"/>
          </a:p>
        </p:txBody>
      </p:sp>
      <p:graphicFrame>
        <p:nvGraphicFramePr>
          <p:cNvPr id="10" name="9 - Διάγραμμα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525A50A-AFA6-4383-93A1-065320A9B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F525A50A-AFA6-4383-93A1-065320A9B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F525A50A-AFA6-4383-93A1-065320A9B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graphicEl>
                                              <a:dgm id="{F525A50A-AFA6-4383-93A1-065320A9B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00721D-6D02-4C7F-AACE-F23ABF2A2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graphicEl>
                                              <a:dgm id="{9300721D-6D02-4C7F-AACE-F23ABF2A2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dgm id="{9300721D-6D02-4C7F-AACE-F23ABF2A2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graphicEl>
                                              <a:dgm id="{9300721D-6D02-4C7F-AACE-F23ABF2A2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369D89F-5642-47E3-B99B-95FB132B6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graphicEl>
                                              <a:dgm id="{D369D89F-5642-47E3-B99B-95FB132B6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graphicEl>
                                              <a:dgm id="{D369D89F-5642-47E3-B99B-95FB132B6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D369D89F-5642-47E3-B99B-95FB132B67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8212F6A-CC35-4311-973C-644CD810B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graphicEl>
                                              <a:dgm id="{68212F6A-CC35-4311-973C-644CD810B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graphicEl>
                                              <a:dgm id="{68212F6A-CC35-4311-973C-644CD810B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graphicEl>
                                              <a:dgm id="{68212F6A-CC35-4311-973C-644CD810BC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A07D0A3-4D45-459B-B3E8-7CAD49DF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dgm id="{3A07D0A3-4D45-459B-B3E8-7CAD49DF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dgm id="{3A07D0A3-4D45-459B-B3E8-7CAD49DF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graphicEl>
                                              <a:dgm id="{3A07D0A3-4D45-459B-B3E8-7CAD49DF7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2772FC2-F57E-49C4-82CF-4C2C28C03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dgm id="{E2772FC2-F57E-49C4-82CF-4C2C28C03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graphicEl>
                                              <a:dgm id="{E2772FC2-F57E-49C4-82CF-4C2C28C03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E2772FC2-F57E-49C4-82CF-4C2C28C03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3477013-FA24-4CB0-9AC0-51E822A48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graphicEl>
                                              <a:dgm id="{E3477013-FA24-4CB0-9AC0-51E822A48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graphicEl>
                                              <a:dgm id="{E3477013-FA24-4CB0-9AC0-51E822A48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graphicEl>
                                              <a:dgm id="{E3477013-FA24-4CB0-9AC0-51E822A485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1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min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6150" y="4437112"/>
            <a:ext cx="3227850" cy="2420888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 rot="5400000">
            <a:off x="4734354" y="5498894"/>
            <a:ext cx="23488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868144" y="4221088"/>
            <a:ext cx="32758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79512" y="6309320"/>
            <a:ext cx="3456384" cy="432048"/>
          </a:xfrm>
        </p:spPr>
        <p:txBody>
          <a:bodyPr>
            <a:normAutofit fontScale="25000" lnSpcReduction="20000"/>
          </a:bodyPr>
          <a:lstStyle/>
          <a:p>
            <a:r>
              <a:rPr lang="el-GR" i="1" dirty="0" smtClean="0"/>
              <a:t>Μανώλης Αλισαβάκης</a:t>
            </a:r>
            <a:endParaRPr lang="en-US" i="1" dirty="0" smtClean="0"/>
          </a:p>
          <a:p>
            <a:r>
              <a:rPr lang="el-GR" i="1" dirty="0" err="1" smtClean="0"/>
              <a:t>Forum</a:t>
            </a:r>
            <a:r>
              <a:rPr lang="el-GR" i="1" dirty="0" smtClean="0"/>
              <a:t> </a:t>
            </a:r>
            <a:r>
              <a:rPr lang="el-GR" i="1" dirty="0"/>
              <a:t>: Τρόποι χρήσης στη διδακτική πρακτική. Η εμπειρία μέσα από την</a:t>
            </a:r>
          </a:p>
          <a:p>
            <a:r>
              <a:rPr lang="el-GR" i="1" dirty="0"/>
              <a:t>πλατφόρμα "</a:t>
            </a:r>
            <a:r>
              <a:rPr lang="en-US" i="1" dirty="0"/>
              <a:t>Espace Numerique" </a:t>
            </a:r>
            <a:r>
              <a:rPr lang="el-GR" i="1" dirty="0"/>
              <a:t>της Σχολής</a:t>
            </a:r>
            <a:endParaRPr lang="el-GR" dirty="0"/>
          </a:p>
        </p:txBody>
      </p:sp>
      <p:pic>
        <p:nvPicPr>
          <p:cNvPr id="1026" name="Picture 2" descr="C:\Users\Μανώλης\Desktop\LFH ARXIK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7704856" cy="4248630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755576" y="54868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Η ΨΗΦΙΑΚΗ ΥΠΟΣΤΑΣΗ ΤΗΣ ΣΧΟΛΗΣ ΜΑΣ</a:t>
            </a:r>
            <a:endParaRPr lang="el-G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min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6150" y="4437112"/>
            <a:ext cx="3227850" cy="2420888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 rot="5400000">
            <a:off x="4734354" y="5498894"/>
            <a:ext cx="23488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868144" y="4221088"/>
            <a:ext cx="32758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79512" y="6309320"/>
            <a:ext cx="3456384" cy="432048"/>
          </a:xfrm>
        </p:spPr>
        <p:txBody>
          <a:bodyPr>
            <a:normAutofit fontScale="25000" lnSpcReduction="20000"/>
          </a:bodyPr>
          <a:lstStyle/>
          <a:p>
            <a:r>
              <a:rPr lang="el-GR" i="1" dirty="0" smtClean="0"/>
              <a:t>Μανώλης Αλισαβάκης</a:t>
            </a:r>
            <a:endParaRPr lang="en-US" i="1" dirty="0" smtClean="0"/>
          </a:p>
          <a:p>
            <a:r>
              <a:rPr lang="el-GR" i="1" dirty="0" err="1" smtClean="0"/>
              <a:t>Forum</a:t>
            </a:r>
            <a:r>
              <a:rPr lang="el-GR" i="1" dirty="0" smtClean="0"/>
              <a:t> </a:t>
            </a:r>
            <a:r>
              <a:rPr lang="el-GR" i="1" dirty="0"/>
              <a:t>: Τρόποι χρήσης στη διδακτική πρακτική. Η εμπειρία μέσα από την</a:t>
            </a:r>
          </a:p>
          <a:p>
            <a:r>
              <a:rPr lang="el-GR" i="1" dirty="0"/>
              <a:t>πλατφόρμα "</a:t>
            </a:r>
            <a:r>
              <a:rPr lang="en-US" i="1" dirty="0"/>
              <a:t>Espace Numerique" </a:t>
            </a:r>
            <a:r>
              <a:rPr lang="el-GR" i="1" dirty="0"/>
              <a:t>της Σχολής</a:t>
            </a:r>
            <a:endParaRPr lang="el-GR" dirty="0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8032" y="302791"/>
            <a:ext cx="7772400" cy="74994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ΕΠΙΚΟΙΝΩΝΙΑ</a:t>
            </a:r>
            <a:endParaRPr lang="el-GR" dirty="0"/>
          </a:p>
        </p:txBody>
      </p:sp>
      <p:pic>
        <p:nvPicPr>
          <p:cNvPr id="1026" name="Picture 2" descr="C:\Users\Μανώλης\Desktop\vie pedagogiq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8051752" cy="4264342"/>
          </a:xfrm>
          <a:prstGeom prst="rect">
            <a:avLst/>
          </a:prstGeom>
          <a:noFill/>
        </p:spPr>
      </p:pic>
      <p:sp>
        <p:nvSpPr>
          <p:cNvPr id="12" name="11 - Αριστερό βέλος"/>
          <p:cNvSpPr/>
          <p:nvPr/>
        </p:nvSpPr>
        <p:spPr>
          <a:xfrm rot="20995786">
            <a:off x="3236867" y="395865"/>
            <a:ext cx="3528392" cy="15121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Επικοινωνία Σχολής με γονείς και όχι μόνο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min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6150" y="4437112"/>
            <a:ext cx="3227850" cy="2420888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 rot="5400000">
            <a:off x="4734354" y="5498894"/>
            <a:ext cx="23488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868144" y="4221088"/>
            <a:ext cx="32758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79512" y="6309320"/>
            <a:ext cx="3456384" cy="432048"/>
          </a:xfrm>
        </p:spPr>
        <p:txBody>
          <a:bodyPr>
            <a:normAutofit fontScale="25000" lnSpcReduction="20000"/>
          </a:bodyPr>
          <a:lstStyle/>
          <a:p>
            <a:r>
              <a:rPr lang="el-GR" i="1" dirty="0" smtClean="0"/>
              <a:t>Μανώλης Αλισαβάκης</a:t>
            </a:r>
            <a:endParaRPr lang="en-US" i="1" dirty="0" smtClean="0"/>
          </a:p>
          <a:p>
            <a:r>
              <a:rPr lang="el-GR" i="1" dirty="0" err="1" smtClean="0"/>
              <a:t>Forum</a:t>
            </a:r>
            <a:r>
              <a:rPr lang="el-GR" i="1" dirty="0" smtClean="0"/>
              <a:t> </a:t>
            </a:r>
            <a:r>
              <a:rPr lang="el-GR" i="1" dirty="0"/>
              <a:t>: Τρόποι χρήσης στη διδακτική πρακτική. Η εμπειρία μέσα από την</a:t>
            </a:r>
          </a:p>
          <a:p>
            <a:r>
              <a:rPr lang="el-GR" i="1" dirty="0"/>
              <a:t>πλατφόρμα "</a:t>
            </a:r>
            <a:r>
              <a:rPr lang="en-US" i="1" dirty="0"/>
              <a:t>Espace Numerique" </a:t>
            </a:r>
            <a:r>
              <a:rPr lang="el-GR" i="1" dirty="0"/>
              <a:t>της Σχολής</a:t>
            </a:r>
            <a:endParaRPr lang="el-GR" dirty="0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8032" y="302791"/>
            <a:ext cx="7772400" cy="74994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ΕΠΙΚΟΙΝΩΝΙΑ</a:t>
            </a:r>
            <a:endParaRPr lang="el-GR" dirty="0"/>
          </a:p>
        </p:txBody>
      </p:sp>
      <p:pic>
        <p:nvPicPr>
          <p:cNvPr id="1026" name="Picture 2" descr="C:\Users\Μανώλης\Desktop\ESPACE NUMERIQUE 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7553400" cy="4515378"/>
          </a:xfrm>
          <a:prstGeom prst="rect">
            <a:avLst/>
          </a:prstGeom>
          <a:noFill/>
        </p:spPr>
      </p:pic>
      <p:sp>
        <p:nvSpPr>
          <p:cNvPr id="10" name="9 - Αριστερό βέλος"/>
          <p:cNvSpPr/>
          <p:nvPr/>
        </p:nvSpPr>
        <p:spPr>
          <a:xfrm rot="19928556">
            <a:off x="4264967" y="3079310"/>
            <a:ext cx="3024336" cy="831381"/>
          </a:xfrm>
          <a:prstGeom prst="leftArrow">
            <a:avLst>
              <a:gd name="adj1" fmla="val 50000"/>
              <a:gd name="adj2" fmla="val 98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100" dirty="0"/>
          </a:p>
        </p:txBody>
      </p:sp>
      <p:sp>
        <p:nvSpPr>
          <p:cNvPr id="11" name="10 - Αριστερό βέλος"/>
          <p:cNvSpPr/>
          <p:nvPr/>
        </p:nvSpPr>
        <p:spPr>
          <a:xfrm rot="19452060">
            <a:off x="4457460" y="3231780"/>
            <a:ext cx="3024336" cy="831381"/>
          </a:xfrm>
          <a:prstGeom prst="leftArrow">
            <a:avLst>
              <a:gd name="adj1" fmla="val 50000"/>
              <a:gd name="adj2" fmla="val 98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Μέσα από τα φόρουμ </a:t>
            </a:r>
            <a:r>
              <a:rPr lang="el-GR" sz="1100" dirty="0" smtClean="0"/>
              <a:t>ο καθηγητής με τους μαθητές του</a:t>
            </a:r>
            <a:endParaRPr lang="el-GR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min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6150" y="4437112"/>
            <a:ext cx="3227850" cy="2420888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 rot="5400000">
            <a:off x="4734354" y="5498894"/>
            <a:ext cx="23488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868144" y="4221088"/>
            <a:ext cx="32758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79512" y="6309320"/>
            <a:ext cx="3456384" cy="432048"/>
          </a:xfrm>
        </p:spPr>
        <p:txBody>
          <a:bodyPr>
            <a:normAutofit fontScale="25000" lnSpcReduction="20000"/>
          </a:bodyPr>
          <a:lstStyle/>
          <a:p>
            <a:r>
              <a:rPr lang="el-GR" i="1" dirty="0" smtClean="0"/>
              <a:t>Μανώλης Αλισαβάκης</a:t>
            </a:r>
            <a:endParaRPr lang="en-US" i="1" dirty="0" smtClean="0"/>
          </a:p>
          <a:p>
            <a:r>
              <a:rPr lang="el-GR" i="1" dirty="0" err="1" smtClean="0"/>
              <a:t>Forum</a:t>
            </a:r>
            <a:r>
              <a:rPr lang="el-GR" i="1" dirty="0" smtClean="0"/>
              <a:t> </a:t>
            </a:r>
            <a:r>
              <a:rPr lang="el-GR" i="1" dirty="0"/>
              <a:t>: Τρόποι χρήσης στη διδακτική πρακτική. Η εμπειρία </a:t>
            </a:r>
            <a:r>
              <a:rPr lang="el-GR" b="1" i="1" dirty="0"/>
              <a:t>μέσα από την</a:t>
            </a:r>
          </a:p>
          <a:p>
            <a:r>
              <a:rPr lang="el-GR" b="1" i="1" dirty="0"/>
              <a:t>πλατφόρμα "</a:t>
            </a:r>
            <a:r>
              <a:rPr lang="en-US" b="1" i="1" dirty="0"/>
              <a:t>Espace Numerique</a:t>
            </a:r>
            <a:r>
              <a:rPr lang="en-US" i="1" dirty="0"/>
              <a:t>" </a:t>
            </a:r>
            <a:r>
              <a:rPr lang="el-GR" i="1" dirty="0"/>
              <a:t>της Σχολής</a:t>
            </a:r>
            <a:endParaRPr lang="el-GR" dirty="0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866527"/>
          </a:xfrm>
        </p:spPr>
        <p:txBody>
          <a:bodyPr/>
          <a:lstStyle/>
          <a:p>
            <a:r>
              <a:rPr lang="el-GR" dirty="0" smtClean="0"/>
              <a:t>ΑΣΥΓΧΡΟΝΗ</a:t>
            </a:r>
            <a:endParaRPr lang="el-GR" dirty="0"/>
          </a:p>
        </p:txBody>
      </p:sp>
      <p:pic>
        <p:nvPicPr>
          <p:cNvPr id="3074" name="Picture 2" descr="C:\Users\Μανώλης\Desktop\chemistry forum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7704856" cy="4541879"/>
          </a:xfrm>
          <a:prstGeom prst="rect">
            <a:avLst/>
          </a:prstGeom>
          <a:noFill/>
        </p:spPr>
      </p:pic>
      <p:sp>
        <p:nvSpPr>
          <p:cNvPr id="10" name="9 - Αριστερό βέλος"/>
          <p:cNvSpPr/>
          <p:nvPr/>
        </p:nvSpPr>
        <p:spPr>
          <a:xfrm>
            <a:off x="3779912" y="2348880"/>
            <a:ext cx="345638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/>
          </a:p>
        </p:txBody>
      </p:sp>
      <p:sp>
        <p:nvSpPr>
          <p:cNvPr id="11" name="10 - Αριστερό βέλος"/>
          <p:cNvSpPr/>
          <p:nvPr/>
        </p:nvSpPr>
        <p:spPr>
          <a:xfrm rot="20676430">
            <a:off x="4095193" y="2769956"/>
            <a:ext cx="3260000" cy="6458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Φαίνεται η διαφορά μέρας και ώρας.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771</Words>
  <Application>Microsoft Office PowerPoint</Application>
  <PresentationFormat>Προβολή στην οθόνη (4:3)</PresentationFormat>
  <Paragraphs>148</Paragraphs>
  <Slides>15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Arial</vt:lpstr>
      <vt:lpstr>Calibri</vt:lpstr>
      <vt:lpstr>Segoe Script</vt:lpstr>
      <vt:lpstr>Times New Roman</vt:lpstr>
      <vt:lpstr>Θέμα του Office</vt:lpstr>
      <vt:lpstr>Forum : Χρήση στη διδακτική πρακτική</vt:lpstr>
      <vt:lpstr>Ιστορική αναδρομή</vt:lpstr>
      <vt:lpstr>Διαφάνεια 3</vt:lpstr>
      <vt:lpstr>Bulletin Board System (BBS)</vt:lpstr>
      <vt:lpstr>Διαφάνεια 5</vt:lpstr>
      <vt:lpstr>Διαφάνεια 6</vt:lpstr>
      <vt:lpstr>ΕΠΙΚΟΙΝΩΝΙΑ</vt:lpstr>
      <vt:lpstr>ΕΠΙΚΟΙΝΩΝΙΑ</vt:lpstr>
      <vt:lpstr>ΑΣΥΓΧΡΟΝΗ</vt:lpstr>
      <vt:lpstr>ΑΜΦΙΔΡΟΜΗ</vt:lpstr>
      <vt:lpstr>ΠΡΟΒΛΗΜΑΤΑ ΑΠΟ ΤΗ ΧΡΗΣΗ</vt:lpstr>
      <vt:lpstr>ΤΙ ΜΠΟΡΟΥΜΕ ΝΑ ΚΑΝΟΥΜΕ;</vt:lpstr>
      <vt:lpstr>Ευχαριστώ</vt:lpstr>
      <vt:lpstr>Ελληνογαλλική Σχολή Αγίας Παρασκευής Ευγένιος Ντελακρουά  www.lfh.gr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Μανώλης</dc:creator>
  <cp:lastModifiedBy>Μανώλης</cp:lastModifiedBy>
  <cp:revision>40</cp:revision>
  <dcterms:created xsi:type="dcterms:W3CDTF">2011-06-26T08:38:58Z</dcterms:created>
  <dcterms:modified xsi:type="dcterms:W3CDTF">2011-06-28T20:41:37Z</dcterms:modified>
</cp:coreProperties>
</file>