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Override PartName="/ppt/charts/chart6.xml" ContentType="application/vnd.openxmlformats-officedocument.drawingml.char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8"/>
  </p:notesMasterIdLst>
  <p:handoutMasterIdLst>
    <p:handoutMasterId r:id="rId29"/>
  </p:handoutMasterIdLst>
  <p:sldIdLst>
    <p:sldId id="390" r:id="rId2"/>
    <p:sldId id="540" r:id="rId3"/>
    <p:sldId id="541" r:id="rId4"/>
    <p:sldId id="456" r:id="rId5"/>
    <p:sldId id="501" r:id="rId6"/>
    <p:sldId id="500" r:id="rId7"/>
    <p:sldId id="506" r:id="rId8"/>
    <p:sldId id="542" r:id="rId9"/>
    <p:sldId id="543" r:id="rId10"/>
    <p:sldId id="544" r:id="rId11"/>
    <p:sldId id="545" r:id="rId12"/>
    <p:sldId id="546" r:id="rId13"/>
    <p:sldId id="535" r:id="rId14"/>
    <p:sldId id="536" r:id="rId15"/>
    <p:sldId id="481" r:id="rId16"/>
    <p:sldId id="532" r:id="rId17"/>
    <p:sldId id="492" r:id="rId18"/>
    <p:sldId id="499" r:id="rId19"/>
    <p:sldId id="516" r:id="rId20"/>
    <p:sldId id="529" r:id="rId21"/>
    <p:sldId id="479" r:id="rId22"/>
    <p:sldId id="495" r:id="rId23"/>
    <p:sldId id="537" r:id="rId24"/>
    <p:sldId id="538" r:id="rId25"/>
    <p:sldId id="539" r:id="rId26"/>
    <p:sldId id="524" r:id="rId27"/>
  </p:sldIdLst>
  <p:sldSz cx="9144000" cy="6858000" type="screen4x3"/>
  <p:notesSz cx="6640513" cy="9904413"/>
  <p:defaultTextStyle>
    <a:defPPr>
      <a:defRPr lang="el-G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CCCCFF"/>
    <a:srgbClr val="9999FF"/>
    <a:srgbClr val="33CC33"/>
    <a:srgbClr val="000066"/>
    <a:srgbClr val="003399"/>
    <a:srgbClr val="CC0000"/>
    <a:srgbClr val="CCFF99"/>
    <a:srgbClr val="B2B2B2"/>
    <a:srgbClr val="8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35" autoAdjust="0"/>
    <p:restoredTop sz="94576" autoAdjust="0"/>
  </p:normalViewPr>
  <p:slideViewPr>
    <p:cSldViewPr>
      <p:cViewPr varScale="1">
        <p:scale>
          <a:sx n="79" d="100"/>
          <a:sy n="79" d="100"/>
        </p:scale>
        <p:origin x="-756" y="-78"/>
      </p:cViewPr>
      <p:guideLst>
        <p:guide orient="horz" pos="2160"/>
        <p:guide pos="2880"/>
      </p:guideLst>
    </p:cSldViewPr>
  </p:slideViewPr>
  <p:notesTextViewPr>
    <p:cViewPr>
      <p:scale>
        <a:sx n="100" d="100"/>
        <a:sy n="100" d="100"/>
      </p:scale>
      <p:origin x="0" y="0"/>
    </p:cViewPr>
  </p:notesTextViewPr>
  <p:sorterViewPr>
    <p:cViewPr>
      <p:scale>
        <a:sx n="90" d="100"/>
        <a:sy n="9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parask.CTI\Desktop\&#917;&#932;&#928;&#917;_2011\Blog_Statistic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mparask.CTI\Desktop\&#917;&#932;&#928;&#917;_2011\Blog_Statistics.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C:\Users\mparask.CTI\Desktop\&#917;&#932;&#928;&#917;_2011\Blog_Statistics.xlsx" TargetMode="External"/><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oleObject" Target="file:///C:\Users\mparask.CTI\Desktop\&#917;&#932;&#928;&#917;_2011\Blog_Statistics.xlsx" TargetMode="External"/><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oleObject" Target="file:///C:\Users\koumoutsos.CTI\Desktop\Siros%20-%20e-diktyo.eu\Blog_Statistics.xlsx" TargetMode="External"/><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style val="12"/>
  <c:chart>
    <c:title>
      <c:tx>
        <c:rich>
          <a:bodyPr/>
          <a:lstStyle/>
          <a:p>
            <a:pPr>
              <a:defRPr sz="1050"/>
            </a:pPr>
            <a:r>
              <a:rPr lang="el-GR" sz="1050" dirty="0">
                <a:latin typeface="Tahoma" pitchFamily="34" charset="0"/>
                <a:ea typeface="Tahoma" pitchFamily="34" charset="0"/>
                <a:cs typeface="Tahoma" pitchFamily="34" charset="0"/>
              </a:rPr>
              <a:t>Νέα Ιστολόγια (Σεπ 2010 - Μαρ 2011)</a:t>
            </a:r>
          </a:p>
        </c:rich>
      </c:tx>
    </c:title>
    <c:plotArea>
      <c:layout/>
      <c:barChart>
        <c:barDir val="bar"/>
        <c:grouping val="clustered"/>
        <c:ser>
          <c:idx val="0"/>
          <c:order val="0"/>
          <c:tx>
            <c:strRef>
              <c:f>blogs!$B$2</c:f>
              <c:strCache>
                <c:ptCount val="1"/>
                <c:pt idx="0">
                  <c:v>Πλήθος Νέων Ιστολογίων</c:v>
                </c:pt>
              </c:strCache>
            </c:strRef>
          </c:tx>
          <c:spPr>
            <a:solidFill>
              <a:schemeClr val="accent6">
                <a:lumMod val="60000"/>
                <a:lumOff val="40000"/>
              </a:schemeClr>
            </a:solidFill>
          </c:spPr>
          <c:dLbls>
            <c:txPr>
              <a:bodyPr/>
              <a:lstStyle/>
              <a:p>
                <a:pPr>
                  <a:defRPr>
                    <a:latin typeface="Tahoma" pitchFamily="34" charset="0"/>
                    <a:ea typeface="Tahoma" pitchFamily="34" charset="0"/>
                    <a:cs typeface="Tahoma" pitchFamily="34" charset="0"/>
                  </a:defRPr>
                </a:pPr>
                <a:endParaRPr lang="el-GR"/>
              </a:p>
            </c:txPr>
            <c:showVal val="1"/>
          </c:dLbls>
          <c:trendline>
            <c:trendlineType val="power"/>
          </c:trendline>
          <c:cat>
            <c:numRef>
              <c:f>blogs!$A$3:$A$9</c:f>
              <c:numCache>
                <c:formatCode>mmm\-yy</c:formatCode>
                <c:ptCount val="7"/>
                <c:pt idx="0">
                  <c:v>40422</c:v>
                </c:pt>
                <c:pt idx="1">
                  <c:v>40452</c:v>
                </c:pt>
                <c:pt idx="2">
                  <c:v>40483</c:v>
                </c:pt>
                <c:pt idx="3">
                  <c:v>40513</c:v>
                </c:pt>
                <c:pt idx="4">
                  <c:v>40544</c:v>
                </c:pt>
                <c:pt idx="5">
                  <c:v>40575</c:v>
                </c:pt>
                <c:pt idx="6">
                  <c:v>40603</c:v>
                </c:pt>
              </c:numCache>
            </c:numRef>
          </c:cat>
          <c:val>
            <c:numRef>
              <c:f>blogs!$B$3:$B$9</c:f>
              <c:numCache>
                <c:formatCode>General</c:formatCode>
                <c:ptCount val="7"/>
                <c:pt idx="0">
                  <c:v>159</c:v>
                </c:pt>
                <c:pt idx="1">
                  <c:v>204</c:v>
                </c:pt>
                <c:pt idx="2">
                  <c:v>189</c:v>
                </c:pt>
                <c:pt idx="3">
                  <c:v>394</c:v>
                </c:pt>
                <c:pt idx="4">
                  <c:v>792</c:v>
                </c:pt>
                <c:pt idx="5">
                  <c:v>489</c:v>
                </c:pt>
                <c:pt idx="6">
                  <c:v>592</c:v>
                </c:pt>
              </c:numCache>
            </c:numRef>
          </c:val>
        </c:ser>
        <c:axId val="98326784"/>
        <c:axId val="98344960"/>
      </c:barChart>
      <c:dateAx>
        <c:axId val="98326784"/>
        <c:scaling>
          <c:orientation val="minMax"/>
        </c:scaling>
        <c:axPos val="l"/>
        <c:numFmt formatCode="mmm\-yy" sourceLinked="1"/>
        <c:tickLblPos val="nextTo"/>
        <c:txPr>
          <a:bodyPr/>
          <a:lstStyle/>
          <a:p>
            <a:pPr>
              <a:defRPr>
                <a:latin typeface="Tahoma" pitchFamily="34" charset="0"/>
                <a:ea typeface="Tahoma" pitchFamily="34" charset="0"/>
                <a:cs typeface="Tahoma" pitchFamily="34" charset="0"/>
              </a:defRPr>
            </a:pPr>
            <a:endParaRPr lang="el-GR"/>
          </a:p>
        </c:txPr>
        <c:crossAx val="98344960"/>
        <c:crosses val="autoZero"/>
        <c:auto val="1"/>
        <c:lblOffset val="100"/>
        <c:baseTimeUnit val="months"/>
      </c:dateAx>
      <c:valAx>
        <c:axId val="98344960"/>
        <c:scaling>
          <c:orientation val="minMax"/>
        </c:scaling>
        <c:axPos val="b"/>
        <c:majorGridlines/>
        <c:numFmt formatCode="General" sourceLinked="1"/>
        <c:tickLblPos val="nextTo"/>
        <c:txPr>
          <a:bodyPr/>
          <a:lstStyle/>
          <a:p>
            <a:pPr>
              <a:defRPr>
                <a:latin typeface="Tahoma" pitchFamily="34" charset="0"/>
                <a:ea typeface="Tahoma" pitchFamily="34" charset="0"/>
                <a:cs typeface="Tahoma" pitchFamily="34" charset="0"/>
              </a:defRPr>
            </a:pPr>
            <a:endParaRPr lang="el-GR"/>
          </a:p>
        </c:txPr>
        <c:crossAx val="98326784"/>
        <c:crosses val="autoZero"/>
        <c:crossBetween val="between"/>
      </c:valAx>
    </c:plotArea>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l-GR"/>
  <c:chart>
    <c:plotArea>
      <c:layout/>
      <c:barChart>
        <c:barDir val="bar"/>
        <c:grouping val="clustered"/>
        <c:ser>
          <c:idx val="0"/>
          <c:order val="0"/>
          <c:tx>
            <c:strRef>
              <c:f>blogs!$B$14</c:f>
              <c:strCache>
                <c:ptCount val="1"/>
                <c:pt idx="0">
                  <c:v>Πλήθος Δημοσιεύσεων</c:v>
                </c:pt>
              </c:strCache>
            </c:strRef>
          </c:tx>
          <c:spPr>
            <a:solidFill>
              <a:srgbClr val="9999FF"/>
            </a:solidFill>
          </c:spPr>
          <c:dLbls>
            <c:showVal val="1"/>
          </c:dLbls>
          <c:cat>
            <c:numRef>
              <c:f>blogs!$A$15:$A$21</c:f>
              <c:numCache>
                <c:formatCode>mmm\-yy</c:formatCode>
                <c:ptCount val="7"/>
                <c:pt idx="0">
                  <c:v>40422</c:v>
                </c:pt>
                <c:pt idx="1">
                  <c:v>40452</c:v>
                </c:pt>
                <c:pt idx="2">
                  <c:v>40483</c:v>
                </c:pt>
                <c:pt idx="3">
                  <c:v>40513</c:v>
                </c:pt>
                <c:pt idx="4">
                  <c:v>40544</c:v>
                </c:pt>
                <c:pt idx="5">
                  <c:v>40575</c:v>
                </c:pt>
                <c:pt idx="6">
                  <c:v>40603</c:v>
                </c:pt>
              </c:numCache>
            </c:numRef>
          </c:cat>
          <c:val>
            <c:numRef>
              <c:f>blogs!$B$15:$B$21</c:f>
              <c:numCache>
                <c:formatCode>_-* #,##0\ _€_-;\-* #,##0\ _€_-;_-* "-"??\ _€_-;_-@_-</c:formatCode>
                <c:ptCount val="7"/>
                <c:pt idx="0">
                  <c:v>1445</c:v>
                </c:pt>
                <c:pt idx="1">
                  <c:v>2140</c:v>
                </c:pt>
                <c:pt idx="2">
                  <c:v>2475</c:v>
                </c:pt>
                <c:pt idx="3">
                  <c:v>2646</c:v>
                </c:pt>
                <c:pt idx="4">
                  <c:v>2581</c:v>
                </c:pt>
                <c:pt idx="5">
                  <c:v>3017</c:v>
                </c:pt>
                <c:pt idx="6">
                  <c:v>3489</c:v>
                </c:pt>
              </c:numCache>
            </c:numRef>
          </c:val>
        </c:ser>
        <c:ser>
          <c:idx val="1"/>
          <c:order val="1"/>
          <c:tx>
            <c:strRef>
              <c:f>blogs!$C$14</c:f>
              <c:strCache>
                <c:ptCount val="1"/>
                <c:pt idx="0">
                  <c:v>Πλήθος Σχολίων σε Δημοσιεύσεις</c:v>
                </c:pt>
              </c:strCache>
            </c:strRef>
          </c:tx>
          <c:spPr>
            <a:solidFill>
              <a:srgbClr val="00CC00"/>
            </a:solidFill>
          </c:spPr>
          <c:dLbls>
            <c:txPr>
              <a:bodyPr/>
              <a:lstStyle/>
              <a:p>
                <a:pPr>
                  <a:defRPr>
                    <a:latin typeface="Tahoma" pitchFamily="34" charset="0"/>
                    <a:ea typeface="Tahoma" pitchFamily="34" charset="0"/>
                    <a:cs typeface="Tahoma" pitchFamily="34" charset="0"/>
                  </a:defRPr>
                </a:pPr>
                <a:endParaRPr lang="el-GR"/>
              </a:p>
            </c:txPr>
            <c:showVal val="1"/>
          </c:dLbls>
          <c:cat>
            <c:numRef>
              <c:f>blogs!$A$15:$A$21</c:f>
              <c:numCache>
                <c:formatCode>mmm\-yy</c:formatCode>
                <c:ptCount val="7"/>
                <c:pt idx="0">
                  <c:v>40422</c:v>
                </c:pt>
                <c:pt idx="1">
                  <c:v>40452</c:v>
                </c:pt>
                <c:pt idx="2">
                  <c:v>40483</c:v>
                </c:pt>
                <c:pt idx="3">
                  <c:v>40513</c:v>
                </c:pt>
                <c:pt idx="4">
                  <c:v>40544</c:v>
                </c:pt>
                <c:pt idx="5">
                  <c:v>40575</c:v>
                </c:pt>
                <c:pt idx="6">
                  <c:v>40603</c:v>
                </c:pt>
              </c:numCache>
            </c:numRef>
          </c:cat>
          <c:val>
            <c:numRef>
              <c:f>blogs!$C$15:$C$21</c:f>
              <c:numCache>
                <c:formatCode>General</c:formatCode>
                <c:ptCount val="7"/>
                <c:pt idx="0">
                  <c:v>45</c:v>
                </c:pt>
                <c:pt idx="1">
                  <c:v>52</c:v>
                </c:pt>
                <c:pt idx="2">
                  <c:v>121</c:v>
                </c:pt>
                <c:pt idx="3">
                  <c:v>188</c:v>
                </c:pt>
                <c:pt idx="4">
                  <c:v>191</c:v>
                </c:pt>
                <c:pt idx="5">
                  <c:v>322</c:v>
                </c:pt>
                <c:pt idx="6">
                  <c:v>426</c:v>
                </c:pt>
              </c:numCache>
            </c:numRef>
          </c:val>
        </c:ser>
        <c:axId val="98394880"/>
        <c:axId val="98396416"/>
      </c:barChart>
      <c:dateAx>
        <c:axId val="98394880"/>
        <c:scaling>
          <c:orientation val="minMax"/>
        </c:scaling>
        <c:axPos val="l"/>
        <c:numFmt formatCode="mmm\-yy" sourceLinked="1"/>
        <c:tickLblPos val="nextTo"/>
        <c:crossAx val="98396416"/>
        <c:crosses val="autoZero"/>
        <c:auto val="1"/>
        <c:lblOffset val="100"/>
        <c:baseTimeUnit val="months"/>
      </c:dateAx>
      <c:valAx>
        <c:axId val="98396416"/>
        <c:scaling>
          <c:orientation val="minMax"/>
        </c:scaling>
        <c:axPos val="b"/>
        <c:majorGridlines/>
        <c:numFmt formatCode="_-* #,##0\ _€_-;\-* #,##0\ _€_-;_-* &quot;-&quot;??\ _€_-;_-@_-" sourceLinked="1"/>
        <c:tickLblPos val="nextTo"/>
        <c:crossAx val="98394880"/>
        <c:crosses val="autoZero"/>
        <c:crossBetween val="between"/>
      </c:valAx>
    </c:plotArea>
    <c:legend>
      <c:legendPos val="t"/>
      <c:layout>
        <c:manualLayout>
          <c:xMode val="edge"/>
          <c:yMode val="edge"/>
          <c:x val="0.19327302203082958"/>
          <c:y val="2.384945174429632E-2"/>
          <c:w val="0.6933901490687856"/>
          <c:h val="0.13673184890840245"/>
        </c:manualLayout>
      </c:layout>
      <c:txPr>
        <a:bodyPr/>
        <a:lstStyle/>
        <a:p>
          <a:pPr>
            <a:defRPr b="1"/>
          </a:pPr>
          <a:endParaRPr lang="el-GR"/>
        </a:p>
      </c:txPr>
    </c:legend>
    <c:plotVisOnly val="1"/>
    <c:dispBlanksAs val="gap"/>
  </c:chart>
  <c:txPr>
    <a:bodyPr/>
    <a:lstStyle/>
    <a:p>
      <a:pPr>
        <a:defRPr>
          <a:latin typeface="Tahoma" pitchFamily="34" charset="0"/>
          <a:ea typeface="Tahoma" pitchFamily="34" charset="0"/>
          <a:cs typeface="Tahoma" pitchFamily="34" charset="0"/>
        </a:defRPr>
      </a:pPr>
      <a:endParaRPr lang="el-G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l-GR"/>
  <c:clrMapOvr bg1="lt1" tx1="dk1" bg2="lt2" tx2="dk2" accent1="accent1" accent2="accent2" accent3="accent3" accent4="accent4" accent5="accent5" accent6="accent6" hlink="hlink" folHlink="folHlink"/>
  <c:chart>
    <c:title>
      <c:tx>
        <c:rich>
          <a:bodyPr/>
          <a:lstStyle/>
          <a:p>
            <a:pPr>
              <a:defRPr sz="1100"/>
            </a:pPr>
            <a:r>
              <a:rPr lang="el-GR" sz="1100"/>
              <a:t>Είδη ομάδων (κοινοτήτων)</a:t>
            </a:r>
          </a:p>
        </c:rich>
      </c:tx>
    </c:title>
    <c:plotArea>
      <c:layout/>
      <c:barChart>
        <c:barDir val="bar"/>
        <c:grouping val="clustered"/>
        <c:ser>
          <c:idx val="0"/>
          <c:order val="0"/>
          <c:tx>
            <c:strRef>
              <c:f>groups!$B$1</c:f>
              <c:strCache>
                <c:ptCount val="1"/>
                <c:pt idx="0">
                  <c:v>Πλήθος</c:v>
                </c:pt>
              </c:strCache>
            </c:strRef>
          </c:tx>
          <c:spPr>
            <a:solidFill>
              <a:srgbClr val="9999FF"/>
            </a:solidFill>
          </c:spPr>
          <c:dLbls>
            <c:showVal val="1"/>
          </c:dLbls>
          <c:cat>
            <c:strRef>
              <c:f>groups!$A$2:$A$4</c:f>
              <c:strCache>
                <c:ptCount val="3"/>
                <c:pt idx="0">
                  <c:v>Κρυφές (μόνο με πρόσκληση από τον δημιουργό)</c:v>
                </c:pt>
                <c:pt idx="1">
                  <c:v>Ιδιωτικές (μετά από αίτηση)</c:v>
                </c:pt>
                <c:pt idx="2">
                  <c:v>Ελεύθερες για όλα τα μέλη</c:v>
                </c:pt>
              </c:strCache>
            </c:strRef>
          </c:cat>
          <c:val>
            <c:numRef>
              <c:f>groups!$B$2:$B$4</c:f>
              <c:numCache>
                <c:formatCode>General</c:formatCode>
                <c:ptCount val="3"/>
                <c:pt idx="0">
                  <c:v>18</c:v>
                </c:pt>
                <c:pt idx="1">
                  <c:v>21</c:v>
                </c:pt>
                <c:pt idx="2">
                  <c:v>61</c:v>
                </c:pt>
              </c:numCache>
            </c:numRef>
          </c:val>
        </c:ser>
        <c:axId val="98432128"/>
        <c:axId val="98433664"/>
      </c:barChart>
      <c:catAx>
        <c:axId val="98432128"/>
        <c:scaling>
          <c:orientation val="minMax"/>
        </c:scaling>
        <c:axPos val="l"/>
        <c:tickLblPos val="nextTo"/>
        <c:crossAx val="98433664"/>
        <c:crosses val="autoZero"/>
        <c:auto val="1"/>
        <c:lblAlgn val="ctr"/>
        <c:lblOffset val="100"/>
      </c:catAx>
      <c:valAx>
        <c:axId val="98433664"/>
        <c:scaling>
          <c:orientation val="minMax"/>
        </c:scaling>
        <c:axPos val="b"/>
        <c:majorGridlines/>
        <c:numFmt formatCode="General" sourceLinked="1"/>
        <c:tickLblPos val="nextTo"/>
        <c:crossAx val="98432128"/>
        <c:crosses val="autoZero"/>
        <c:crossBetween val="between"/>
      </c:valAx>
    </c:plotArea>
    <c:plotVisOnly val="1"/>
    <c:dispBlanksAs val="gap"/>
  </c:chart>
  <c:txPr>
    <a:bodyPr/>
    <a:lstStyle/>
    <a:p>
      <a:pPr>
        <a:defRPr>
          <a:latin typeface="Tahoma" pitchFamily="34" charset="0"/>
          <a:ea typeface="Tahoma" pitchFamily="34" charset="0"/>
          <a:cs typeface="Tahoma" pitchFamily="34" charset="0"/>
        </a:defRPr>
      </a:pPr>
      <a:endParaRPr lang="el-GR"/>
    </a:p>
  </c:txPr>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l-GR"/>
  <c:style val="5"/>
  <c:clrMapOvr bg1="lt1" tx1="dk1" bg2="lt2" tx2="dk2" accent1="accent1" accent2="accent2" accent3="accent3" accent4="accent4" accent5="accent5" accent6="accent6" hlink="hlink" folHlink="folHlink"/>
  <c:chart>
    <c:title>
      <c:tx>
        <c:rich>
          <a:bodyPr/>
          <a:lstStyle/>
          <a:p>
            <a:pPr>
              <a:defRPr sz="1050">
                <a:latin typeface="Tahoma" pitchFamily="34" charset="0"/>
                <a:ea typeface="Tahoma" pitchFamily="34" charset="0"/>
                <a:cs typeface="Tahoma" pitchFamily="34" charset="0"/>
              </a:defRPr>
            </a:pPr>
            <a:r>
              <a:rPr lang="el-GR" sz="1050">
                <a:latin typeface="Tahoma" pitchFamily="34" charset="0"/>
                <a:ea typeface="Tahoma" pitchFamily="34" charset="0"/>
                <a:cs typeface="Tahoma" pitchFamily="34" charset="0"/>
              </a:rPr>
              <a:t>Πλήθος μελών ανά ομάδα (κοινότητες)</a:t>
            </a:r>
          </a:p>
        </c:rich>
      </c:tx>
    </c:title>
    <c:plotArea>
      <c:layout/>
      <c:barChart>
        <c:barDir val="bar"/>
        <c:grouping val="clustered"/>
        <c:ser>
          <c:idx val="0"/>
          <c:order val="0"/>
          <c:tx>
            <c:strRef>
              <c:f>groups!$B$20</c:f>
              <c:strCache>
                <c:ptCount val="1"/>
                <c:pt idx="0">
                  <c:v>Πλήθος</c:v>
                </c:pt>
              </c:strCache>
            </c:strRef>
          </c:tx>
          <c:spPr>
            <a:solidFill>
              <a:srgbClr val="33CC33"/>
            </a:solidFill>
          </c:spPr>
          <c:dLbls>
            <c:txPr>
              <a:bodyPr/>
              <a:lstStyle/>
              <a:p>
                <a:pPr>
                  <a:defRPr>
                    <a:latin typeface="Tahoma" pitchFamily="34" charset="0"/>
                    <a:ea typeface="Tahoma" pitchFamily="34" charset="0"/>
                    <a:cs typeface="Tahoma" pitchFamily="34" charset="0"/>
                  </a:defRPr>
                </a:pPr>
                <a:endParaRPr lang="el-GR"/>
              </a:p>
            </c:txPr>
            <c:showVal val="1"/>
          </c:dLbls>
          <c:cat>
            <c:strRef>
              <c:f>groups!$A$21:$A$26</c:f>
              <c:strCache>
                <c:ptCount val="6"/>
                <c:pt idx="0">
                  <c:v>έως 3 μέλη</c:v>
                </c:pt>
                <c:pt idx="1">
                  <c:v>4 - 10 μέλη</c:v>
                </c:pt>
                <c:pt idx="2">
                  <c:v>11 - 20 μέλη</c:v>
                </c:pt>
                <c:pt idx="3">
                  <c:v>20 - 40 μέλη</c:v>
                </c:pt>
                <c:pt idx="4">
                  <c:v>41 - 100 μέλη</c:v>
                </c:pt>
                <c:pt idx="5">
                  <c:v>&gt; 100 μέλη</c:v>
                </c:pt>
              </c:strCache>
            </c:strRef>
          </c:cat>
          <c:val>
            <c:numRef>
              <c:f>groups!$B$21:$B$26</c:f>
              <c:numCache>
                <c:formatCode>General</c:formatCode>
                <c:ptCount val="6"/>
                <c:pt idx="0">
                  <c:v>52</c:v>
                </c:pt>
                <c:pt idx="1">
                  <c:v>14</c:v>
                </c:pt>
                <c:pt idx="2">
                  <c:v>19</c:v>
                </c:pt>
                <c:pt idx="3">
                  <c:v>4</c:v>
                </c:pt>
                <c:pt idx="4">
                  <c:v>9</c:v>
                </c:pt>
                <c:pt idx="5">
                  <c:v>2</c:v>
                </c:pt>
              </c:numCache>
            </c:numRef>
          </c:val>
        </c:ser>
        <c:axId val="97794304"/>
        <c:axId val="97808384"/>
      </c:barChart>
      <c:catAx>
        <c:axId val="97794304"/>
        <c:scaling>
          <c:orientation val="minMax"/>
        </c:scaling>
        <c:axPos val="l"/>
        <c:tickLblPos val="nextTo"/>
        <c:txPr>
          <a:bodyPr/>
          <a:lstStyle/>
          <a:p>
            <a:pPr>
              <a:defRPr>
                <a:latin typeface="Tahoma" pitchFamily="34" charset="0"/>
                <a:ea typeface="Tahoma" pitchFamily="34" charset="0"/>
                <a:cs typeface="Tahoma" pitchFamily="34" charset="0"/>
              </a:defRPr>
            </a:pPr>
            <a:endParaRPr lang="el-GR"/>
          </a:p>
        </c:txPr>
        <c:crossAx val="97808384"/>
        <c:crosses val="autoZero"/>
        <c:auto val="1"/>
        <c:lblAlgn val="ctr"/>
        <c:lblOffset val="100"/>
      </c:catAx>
      <c:valAx>
        <c:axId val="97808384"/>
        <c:scaling>
          <c:orientation val="minMax"/>
        </c:scaling>
        <c:axPos val="b"/>
        <c:majorGridlines/>
        <c:numFmt formatCode="General" sourceLinked="1"/>
        <c:tickLblPos val="nextTo"/>
        <c:txPr>
          <a:bodyPr/>
          <a:lstStyle/>
          <a:p>
            <a:pPr>
              <a:defRPr>
                <a:latin typeface="Tahoma" pitchFamily="34" charset="0"/>
                <a:ea typeface="Tahoma" pitchFamily="34" charset="0"/>
                <a:cs typeface="Tahoma" pitchFamily="34" charset="0"/>
              </a:defRPr>
            </a:pPr>
            <a:endParaRPr lang="el-GR"/>
          </a:p>
        </c:txPr>
        <c:crossAx val="97794304"/>
        <c:crosses val="autoZero"/>
        <c:crossBetween val="between"/>
      </c:valAx>
    </c:plotArea>
    <c:plotVisOnly val="1"/>
    <c:dispBlanksAs val="gap"/>
  </c:chart>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l-GR"/>
  <c:style val="4"/>
  <c:clrMapOvr bg1="lt1" tx1="dk1" bg2="lt2" tx2="dk2" accent1="accent1" accent2="accent2" accent3="accent3" accent4="accent4" accent5="accent5" accent6="accent6" hlink="hlink" folHlink="folHlink"/>
  <c:chart>
    <c:title>
      <c:tx>
        <c:rich>
          <a:bodyPr/>
          <a:lstStyle/>
          <a:p>
            <a:pPr>
              <a:defRPr sz="1100"/>
            </a:pPr>
            <a:r>
              <a:rPr lang="el-GR" sz="1100"/>
              <a:t>Νέες Ομάδες (κοινότητες)</a:t>
            </a:r>
          </a:p>
        </c:rich>
      </c:tx>
    </c:title>
    <c:plotArea>
      <c:layout/>
      <c:barChart>
        <c:barDir val="col"/>
        <c:grouping val="clustered"/>
        <c:ser>
          <c:idx val="0"/>
          <c:order val="0"/>
          <c:tx>
            <c:strRef>
              <c:f>groups!$B$8</c:f>
              <c:strCache>
                <c:ptCount val="1"/>
                <c:pt idx="0">
                  <c:v>Πλήθος</c:v>
                </c:pt>
              </c:strCache>
            </c:strRef>
          </c:tx>
          <c:dLbls>
            <c:showVal val="1"/>
          </c:dLbls>
          <c:cat>
            <c:numRef>
              <c:f>groups!$A$9:$A$15</c:f>
              <c:numCache>
                <c:formatCode>mmm\-yy</c:formatCode>
                <c:ptCount val="7"/>
                <c:pt idx="0">
                  <c:v>40391</c:v>
                </c:pt>
                <c:pt idx="1">
                  <c:v>40422</c:v>
                </c:pt>
                <c:pt idx="2">
                  <c:v>40452</c:v>
                </c:pt>
                <c:pt idx="3">
                  <c:v>40483</c:v>
                </c:pt>
                <c:pt idx="4">
                  <c:v>40513</c:v>
                </c:pt>
                <c:pt idx="5">
                  <c:v>40544</c:v>
                </c:pt>
                <c:pt idx="6">
                  <c:v>40575</c:v>
                </c:pt>
              </c:numCache>
            </c:numRef>
          </c:cat>
          <c:val>
            <c:numRef>
              <c:f>groups!$B$9:$B$15</c:f>
              <c:numCache>
                <c:formatCode>General</c:formatCode>
                <c:ptCount val="7"/>
                <c:pt idx="0">
                  <c:v>11</c:v>
                </c:pt>
                <c:pt idx="1">
                  <c:v>5</c:v>
                </c:pt>
                <c:pt idx="2">
                  <c:v>9</c:v>
                </c:pt>
                <c:pt idx="3">
                  <c:v>8</c:v>
                </c:pt>
                <c:pt idx="4">
                  <c:v>11</c:v>
                </c:pt>
                <c:pt idx="5">
                  <c:v>23</c:v>
                </c:pt>
                <c:pt idx="6">
                  <c:v>19</c:v>
                </c:pt>
              </c:numCache>
            </c:numRef>
          </c:val>
        </c:ser>
        <c:axId val="97439744"/>
        <c:axId val="97441280"/>
      </c:barChart>
      <c:dateAx>
        <c:axId val="97439744"/>
        <c:scaling>
          <c:orientation val="minMax"/>
        </c:scaling>
        <c:axPos val="b"/>
        <c:numFmt formatCode="mmm\-yy" sourceLinked="1"/>
        <c:tickLblPos val="nextTo"/>
        <c:crossAx val="97441280"/>
        <c:crosses val="autoZero"/>
        <c:auto val="1"/>
        <c:lblOffset val="100"/>
        <c:baseTimeUnit val="months"/>
      </c:dateAx>
      <c:valAx>
        <c:axId val="97441280"/>
        <c:scaling>
          <c:orientation val="minMax"/>
        </c:scaling>
        <c:axPos val="l"/>
        <c:majorGridlines/>
        <c:numFmt formatCode="General" sourceLinked="1"/>
        <c:tickLblPos val="nextTo"/>
        <c:crossAx val="97439744"/>
        <c:crosses val="autoZero"/>
        <c:crossBetween val="between"/>
      </c:valAx>
    </c:plotArea>
    <c:plotVisOnly val="1"/>
    <c:dispBlanksAs val="gap"/>
  </c:chart>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sz="1000">
                <a:latin typeface="Tahoma" pitchFamily="34" charset="0"/>
                <a:ea typeface="Tahoma" pitchFamily="34" charset="0"/>
                <a:cs typeface="Tahoma" pitchFamily="34" charset="0"/>
              </a:defRPr>
            </a:pPr>
            <a:r>
              <a:rPr lang="el-GR" sz="1000">
                <a:latin typeface="Tahoma" pitchFamily="34" charset="0"/>
                <a:ea typeface="Tahoma" pitchFamily="34" charset="0"/>
                <a:cs typeface="Tahoma" pitchFamily="34" charset="0"/>
              </a:rPr>
              <a:t>Κίνηση</a:t>
            </a:r>
            <a:r>
              <a:rPr lang="en-US" sz="1000">
                <a:latin typeface="Tahoma" pitchFamily="34" charset="0"/>
                <a:ea typeface="Tahoma" pitchFamily="34" charset="0"/>
                <a:cs typeface="Tahoma" pitchFamily="34" charset="0"/>
              </a:rPr>
              <a:t> </a:t>
            </a:r>
            <a:r>
              <a:rPr lang="el-GR" sz="1000">
                <a:latin typeface="Tahoma" pitchFamily="34" charset="0"/>
                <a:ea typeface="Tahoma" pitchFamily="34" charset="0"/>
                <a:cs typeface="Tahoma" pitchFamily="34" charset="0"/>
              </a:rPr>
              <a:t>εξυπηρετητή</a:t>
            </a:r>
            <a:r>
              <a:rPr lang="el-GR" sz="1000" baseline="0">
                <a:latin typeface="Tahoma" pitchFamily="34" charset="0"/>
                <a:ea typeface="Tahoma" pitchFamily="34" charset="0"/>
                <a:cs typeface="Tahoma" pitchFamily="34" charset="0"/>
              </a:rPr>
              <a:t> βίντεο </a:t>
            </a:r>
            <a:r>
              <a:rPr lang="el-GR" sz="1000">
                <a:latin typeface="Tahoma" pitchFamily="34" charset="0"/>
                <a:ea typeface="Tahoma" pitchFamily="34" charset="0"/>
                <a:cs typeface="Tahoma" pitchFamily="34" charset="0"/>
              </a:rPr>
              <a:t>σε </a:t>
            </a:r>
            <a:r>
              <a:rPr lang="en-US" sz="1000">
                <a:latin typeface="Tahoma" pitchFamily="34" charset="0"/>
                <a:ea typeface="Tahoma" pitchFamily="34" charset="0"/>
                <a:cs typeface="Tahoma" pitchFamily="34" charset="0"/>
              </a:rPr>
              <a:t>GB</a:t>
            </a:r>
          </a:p>
        </c:rich>
      </c:tx>
    </c:title>
    <c:plotArea>
      <c:layout/>
      <c:lineChart>
        <c:grouping val="standard"/>
        <c:ser>
          <c:idx val="0"/>
          <c:order val="0"/>
          <c:tx>
            <c:strRef>
              <c:f>Sheet1!$I$13</c:f>
              <c:strCache>
                <c:ptCount val="1"/>
                <c:pt idx="0">
                  <c:v>Κίνηση σε GB</c:v>
                </c:pt>
              </c:strCache>
            </c:strRef>
          </c:tx>
          <c:spPr>
            <a:ln w="50800">
              <a:solidFill>
                <a:srgbClr val="FF0000"/>
              </a:solidFill>
            </a:ln>
          </c:spPr>
          <c:marker>
            <c:spPr>
              <a:solidFill>
                <a:schemeClr val="accent2">
                  <a:lumMod val="75000"/>
                </a:schemeClr>
              </a:solidFill>
            </c:spPr>
          </c:marker>
          <c:cat>
            <c:numRef>
              <c:f>Sheet1!$H$14:$H$18</c:f>
              <c:numCache>
                <c:formatCode>General</c:formatCode>
                <c:ptCount val="5"/>
                <c:pt idx="0">
                  <c:v>2007</c:v>
                </c:pt>
                <c:pt idx="1">
                  <c:v>2008</c:v>
                </c:pt>
                <c:pt idx="2">
                  <c:v>2009</c:v>
                </c:pt>
                <c:pt idx="3">
                  <c:v>2010</c:v>
                </c:pt>
                <c:pt idx="4">
                  <c:v>2011</c:v>
                </c:pt>
              </c:numCache>
            </c:numRef>
          </c:cat>
          <c:val>
            <c:numRef>
              <c:f>Sheet1!$I$14:$I$18</c:f>
              <c:numCache>
                <c:formatCode>General</c:formatCode>
                <c:ptCount val="5"/>
                <c:pt idx="0">
                  <c:v>47.500000000000007</c:v>
                </c:pt>
                <c:pt idx="1">
                  <c:v>421.83000000000004</c:v>
                </c:pt>
                <c:pt idx="2">
                  <c:v>748.83999999999946</c:v>
                </c:pt>
                <c:pt idx="3">
                  <c:v>1740.42</c:v>
                </c:pt>
                <c:pt idx="4">
                  <c:v>1890.0299999999997</c:v>
                </c:pt>
              </c:numCache>
            </c:numRef>
          </c:val>
        </c:ser>
        <c:marker val="1"/>
        <c:axId val="101285248"/>
        <c:axId val="101299712"/>
      </c:lineChart>
      <c:catAx>
        <c:axId val="101285248"/>
        <c:scaling>
          <c:orientation val="minMax"/>
        </c:scaling>
        <c:axPos val="b"/>
        <c:numFmt formatCode="General" sourceLinked="1"/>
        <c:tickLblPos val="nextTo"/>
        <c:txPr>
          <a:bodyPr/>
          <a:lstStyle/>
          <a:p>
            <a:pPr>
              <a:defRPr sz="1050" b="0">
                <a:latin typeface="Tahoma" pitchFamily="34" charset="0"/>
                <a:ea typeface="Tahoma" pitchFamily="34" charset="0"/>
                <a:cs typeface="Tahoma" pitchFamily="34" charset="0"/>
              </a:defRPr>
            </a:pPr>
            <a:endParaRPr lang="el-GR"/>
          </a:p>
        </c:txPr>
        <c:crossAx val="101299712"/>
        <c:crosses val="autoZero"/>
        <c:auto val="1"/>
        <c:lblAlgn val="ctr"/>
        <c:lblOffset val="100"/>
      </c:catAx>
      <c:valAx>
        <c:axId val="101299712"/>
        <c:scaling>
          <c:orientation val="minMax"/>
        </c:scaling>
        <c:axPos val="l"/>
        <c:majorGridlines/>
        <c:numFmt formatCode="General" sourceLinked="1"/>
        <c:tickLblPos val="nextTo"/>
        <c:txPr>
          <a:bodyPr/>
          <a:lstStyle/>
          <a:p>
            <a:pPr>
              <a:defRPr sz="1050" b="0">
                <a:latin typeface="Tahoma" pitchFamily="34" charset="0"/>
                <a:ea typeface="Tahoma" pitchFamily="34" charset="0"/>
                <a:cs typeface="Tahoma" pitchFamily="34" charset="0"/>
              </a:defRPr>
            </a:pPr>
            <a:endParaRPr lang="el-GR"/>
          </a:p>
        </c:txPr>
        <c:crossAx val="101285248"/>
        <c:crosses val="autoZero"/>
        <c:crossBetween val="between"/>
      </c:valAx>
    </c:plotArea>
    <c:plotVisOnly val="1"/>
    <c:dispBlanksAs val="gap"/>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2B81B8-9768-41B4-8021-8506EE95B99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8E99C7A7-8BDF-4846-940D-F9FFF4688610}">
      <dgm:prSet custT="1"/>
      <dgm:spPr>
        <a:solidFill>
          <a:srgbClr val="9999FF"/>
        </a:solidFill>
      </dgm:spPr>
      <dgm:t>
        <a:bodyPr/>
        <a:lstStyle/>
        <a:p>
          <a:pPr rtl="0"/>
          <a:r>
            <a:rPr lang="el-GR" sz="2000" b="1" dirty="0" smtClean="0">
              <a:latin typeface="Tahoma" pitchFamily="34" charset="0"/>
              <a:ea typeface="Tahoma" pitchFamily="34" charset="0"/>
              <a:cs typeface="Tahoma" pitchFamily="34" charset="0"/>
            </a:rPr>
            <a:t>Παράγοντες ανάπτυξης </a:t>
          </a:r>
          <a:r>
            <a:rPr lang="en-US" sz="2000" b="1" dirty="0" smtClean="0">
              <a:latin typeface="Tahoma" pitchFamily="34" charset="0"/>
              <a:ea typeface="Tahoma" pitchFamily="34" charset="0"/>
              <a:cs typeface="Tahoma" pitchFamily="34" charset="0"/>
            </a:rPr>
            <a:t/>
          </a:r>
          <a:br>
            <a:rPr lang="en-US" sz="2000" b="1" dirty="0" smtClean="0">
              <a:latin typeface="Tahoma" pitchFamily="34" charset="0"/>
              <a:ea typeface="Tahoma" pitchFamily="34" charset="0"/>
              <a:cs typeface="Tahoma" pitchFamily="34" charset="0"/>
            </a:rPr>
          </a:br>
          <a:r>
            <a:rPr lang="el-GR" sz="2000" dirty="0" smtClean="0">
              <a:latin typeface="Tahoma" pitchFamily="34" charset="0"/>
              <a:ea typeface="Tahoma" pitchFamily="34" charset="0"/>
              <a:cs typeface="Tahoma" pitchFamily="34" charset="0"/>
            </a:rPr>
            <a:t>στο νέο επιχειρησιακό μοντέλο:</a:t>
          </a:r>
          <a:endParaRPr lang="el-GR" sz="2000" dirty="0">
            <a:latin typeface="Tahoma" pitchFamily="34" charset="0"/>
            <a:ea typeface="Tahoma" pitchFamily="34" charset="0"/>
            <a:cs typeface="Tahoma" pitchFamily="34" charset="0"/>
          </a:endParaRPr>
        </a:p>
      </dgm:t>
    </dgm:pt>
    <dgm:pt modelId="{B5806391-C6ED-41F9-BA39-E6F84EB06FF4}" type="parTrans" cxnId="{022270FE-24AA-4502-B98E-52B153ED41DE}">
      <dgm:prSet/>
      <dgm:spPr/>
      <dgm:t>
        <a:bodyPr/>
        <a:lstStyle/>
        <a:p>
          <a:endParaRPr lang="el-GR"/>
        </a:p>
      </dgm:t>
    </dgm:pt>
    <dgm:pt modelId="{A3D236E8-D0F1-430E-BB2C-7CE488F24732}" type="sibTrans" cxnId="{022270FE-24AA-4502-B98E-52B153ED41DE}">
      <dgm:prSet/>
      <dgm:spPr/>
      <dgm:t>
        <a:bodyPr/>
        <a:lstStyle/>
        <a:p>
          <a:endParaRPr lang="el-GR"/>
        </a:p>
      </dgm:t>
    </dgm:pt>
    <dgm:pt modelId="{147A84C9-946A-4F32-837D-5E0828E74833}">
      <dgm:prSet custT="1"/>
      <dgm:spPr>
        <a:solidFill>
          <a:srgbClr val="CCCCFF">
            <a:alpha val="89804"/>
          </a:srgbClr>
        </a:solidFill>
      </dgm:spPr>
      <dgm:t>
        <a:bodyPr/>
        <a:lstStyle/>
        <a:p>
          <a:pPr rtl="0"/>
          <a:r>
            <a:rPr lang="el-GR" sz="1800" dirty="0" smtClean="0">
              <a:latin typeface="Tahoma" pitchFamily="34" charset="0"/>
              <a:ea typeface="Tahoma" pitchFamily="34" charset="0"/>
              <a:cs typeface="Tahoma" pitchFamily="34" charset="0"/>
            </a:rPr>
            <a:t>Πνεύμα συνοχής</a:t>
          </a:r>
          <a:endParaRPr lang="el-GR" sz="1800" dirty="0">
            <a:latin typeface="Tahoma" pitchFamily="34" charset="0"/>
            <a:ea typeface="Tahoma" pitchFamily="34" charset="0"/>
            <a:cs typeface="Tahoma" pitchFamily="34" charset="0"/>
          </a:endParaRPr>
        </a:p>
      </dgm:t>
    </dgm:pt>
    <dgm:pt modelId="{9B5CA014-36B7-4613-A98C-1A8F848ADD13}" type="parTrans" cxnId="{6791A3A9-EBF4-4427-B838-0BB0C08FAD40}">
      <dgm:prSet/>
      <dgm:spPr/>
      <dgm:t>
        <a:bodyPr/>
        <a:lstStyle/>
        <a:p>
          <a:endParaRPr lang="el-GR"/>
        </a:p>
      </dgm:t>
    </dgm:pt>
    <dgm:pt modelId="{CEC65406-B026-4067-AFEF-97C8E8E8040A}" type="sibTrans" cxnId="{6791A3A9-EBF4-4427-B838-0BB0C08FAD40}">
      <dgm:prSet/>
      <dgm:spPr/>
      <dgm:t>
        <a:bodyPr/>
        <a:lstStyle/>
        <a:p>
          <a:endParaRPr lang="el-GR"/>
        </a:p>
      </dgm:t>
    </dgm:pt>
    <dgm:pt modelId="{50C5B823-7E9F-4A89-B2F1-411153DD767B}">
      <dgm:prSet custT="1"/>
      <dgm:spPr>
        <a:solidFill>
          <a:srgbClr val="CCCCFF">
            <a:alpha val="89804"/>
          </a:srgbClr>
        </a:solidFill>
      </dgm:spPr>
      <dgm:t>
        <a:bodyPr/>
        <a:lstStyle/>
        <a:p>
          <a:pPr rtl="0"/>
          <a:r>
            <a:rPr lang="el-GR" sz="1800" dirty="0" smtClean="0">
              <a:latin typeface="Tahoma" pitchFamily="34" charset="0"/>
              <a:ea typeface="Tahoma" pitchFamily="34" charset="0"/>
              <a:cs typeface="Tahoma" pitchFamily="34" charset="0"/>
            </a:rPr>
            <a:t>Αξία κοινωνικού κεφαλαίου</a:t>
          </a:r>
          <a:endParaRPr lang="el-GR" sz="1800" dirty="0">
            <a:latin typeface="Tahoma" pitchFamily="34" charset="0"/>
            <a:ea typeface="Tahoma" pitchFamily="34" charset="0"/>
            <a:cs typeface="Tahoma" pitchFamily="34" charset="0"/>
          </a:endParaRPr>
        </a:p>
      </dgm:t>
    </dgm:pt>
    <dgm:pt modelId="{302AB3E3-703F-488A-9BA6-640E189A5A47}" type="parTrans" cxnId="{C671C929-A4B4-4BE9-8E7D-627DC47DB997}">
      <dgm:prSet/>
      <dgm:spPr/>
      <dgm:t>
        <a:bodyPr/>
        <a:lstStyle/>
        <a:p>
          <a:endParaRPr lang="el-GR"/>
        </a:p>
      </dgm:t>
    </dgm:pt>
    <dgm:pt modelId="{A04057E6-519A-4B29-92A1-8FF83BC2AF38}" type="sibTrans" cxnId="{C671C929-A4B4-4BE9-8E7D-627DC47DB997}">
      <dgm:prSet/>
      <dgm:spPr/>
      <dgm:t>
        <a:bodyPr/>
        <a:lstStyle/>
        <a:p>
          <a:endParaRPr lang="el-GR"/>
        </a:p>
      </dgm:t>
    </dgm:pt>
    <dgm:pt modelId="{AC49618A-9186-41F1-B380-B6C50B1341BF}">
      <dgm:prSet custT="1"/>
      <dgm:spPr>
        <a:solidFill>
          <a:srgbClr val="CCCCFF">
            <a:alpha val="89804"/>
          </a:srgbClr>
        </a:solidFill>
      </dgm:spPr>
      <dgm:t>
        <a:bodyPr/>
        <a:lstStyle/>
        <a:p>
          <a:pPr rtl="0"/>
          <a:r>
            <a:rPr lang="el-GR" sz="1800" dirty="0" smtClean="0">
              <a:latin typeface="Tahoma" pitchFamily="34" charset="0"/>
              <a:ea typeface="Tahoma" pitchFamily="34" charset="0"/>
              <a:cs typeface="Tahoma" pitchFamily="34" charset="0"/>
            </a:rPr>
            <a:t>Δίκτυα συνεργασίας</a:t>
          </a:r>
          <a:endParaRPr lang="el-GR" sz="1800" dirty="0">
            <a:latin typeface="Tahoma" pitchFamily="34" charset="0"/>
            <a:ea typeface="Tahoma" pitchFamily="34" charset="0"/>
            <a:cs typeface="Tahoma" pitchFamily="34" charset="0"/>
          </a:endParaRPr>
        </a:p>
      </dgm:t>
    </dgm:pt>
    <dgm:pt modelId="{B818AE2E-C22F-4EF2-9678-8C7B289F09FD}" type="parTrans" cxnId="{9A73AC90-88E0-4100-BBF9-01F9D2AC5119}">
      <dgm:prSet/>
      <dgm:spPr/>
      <dgm:t>
        <a:bodyPr/>
        <a:lstStyle/>
        <a:p>
          <a:endParaRPr lang="el-GR"/>
        </a:p>
      </dgm:t>
    </dgm:pt>
    <dgm:pt modelId="{42E7EAD1-4F53-4A01-B42B-2B79C4EB3F1B}" type="sibTrans" cxnId="{9A73AC90-88E0-4100-BBF9-01F9D2AC5119}">
      <dgm:prSet/>
      <dgm:spPr/>
      <dgm:t>
        <a:bodyPr/>
        <a:lstStyle/>
        <a:p>
          <a:endParaRPr lang="el-GR"/>
        </a:p>
      </dgm:t>
    </dgm:pt>
    <dgm:pt modelId="{DDB2FD9C-7559-46AC-93A0-C74B30E57DA7}">
      <dgm:prSet custT="1"/>
      <dgm:spPr>
        <a:solidFill>
          <a:srgbClr val="CCCCFF">
            <a:alpha val="89804"/>
          </a:srgbClr>
        </a:solidFill>
      </dgm:spPr>
      <dgm:t>
        <a:bodyPr/>
        <a:lstStyle/>
        <a:p>
          <a:pPr rtl="0"/>
          <a:r>
            <a:rPr lang="el-GR" sz="1800" b="1" dirty="0" smtClean="0">
              <a:solidFill>
                <a:srgbClr val="FF0000"/>
              </a:solidFill>
              <a:latin typeface="Tahoma" pitchFamily="34" charset="0"/>
              <a:ea typeface="Tahoma" pitchFamily="34" charset="0"/>
              <a:cs typeface="Tahoma" pitchFamily="34" charset="0"/>
            </a:rPr>
            <a:t>Κοινότητες Πρακτικής</a:t>
          </a:r>
          <a:endParaRPr lang="el-GR" sz="1800" b="1" dirty="0">
            <a:solidFill>
              <a:srgbClr val="FF0000"/>
            </a:solidFill>
            <a:latin typeface="Tahoma" pitchFamily="34" charset="0"/>
            <a:ea typeface="Tahoma" pitchFamily="34" charset="0"/>
            <a:cs typeface="Tahoma" pitchFamily="34" charset="0"/>
          </a:endParaRPr>
        </a:p>
      </dgm:t>
    </dgm:pt>
    <dgm:pt modelId="{39C76241-2889-45CD-BB2D-5F78F01EDB5E}" type="parTrans" cxnId="{9AD927C5-C960-4E2F-80EF-443B383232D2}">
      <dgm:prSet/>
      <dgm:spPr/>
      <dgm:t>
        <a:bodyPr/>
        <a:lstStyle/>
        <a:p>
          <a:endParaRPr lang="el-GR"/>
        </a:p>
      </dgm:t>
    </dgm:pt>
    <dgm:pt modelId="{1EFCD663-5253-4C71-B939-9D2289796633}" type="sibTrans" cxnId="{9AD927C5-C960-4E2F-80EF-443B383232D2}">
      <dgm:prSet/>
      <dgm:spPr/>
      <dgm:t>
        <a:bodyPr/>
        <a:lstStyle/>
        <a:p>
          <a:endParaRPr lang="el-GR"/>
        </a:p>
      </dgm:t>
    </dgm:pt>
    <dgm:pt modelId="{4CB37679-F4D2-4927-B089-D53ACCD59E83}">
      <dgm:prSet custT="1"/>
      <dgm:spPr>
        <a:solidFill>
          <a:srgbClr val="92D050"/>
        </a:solidFill>
      </dgm:spPr>
      <dgm:t>
        <a:bodyPr/>
        <a:lstStyle/>
        <a:p>
          <a:pPr rtl="0"/>
          <a:r>
            <a:rPr lang="el-GR" sz="2000" b="1" dirty="0" smtClean="0">
              <a:latin typeface="Tahoma" pitchFamily="34" charset="0"/>
              <a:ea typeface="Tahoma" pitchFamily="34" charset="0"/>
              <a:cs typeface="Tahoma" pitchFamily="34" charset="0"/>
            </a:rPr>
            <a:t>Ομάδες ανθρώπων </a:t>
          </a:r>
          <a:r>
            <a:rPr lang="en-US" sz="2000" b="1" dirty="0" smtClean="0">
              <a:latin typeface="Tahoma" pitchFamily="34" charset="0"/>
              <a:ea typeface="Tahoma" pitchFamily="34" charset="0"/>
              <a:cs typeface="Tahoma" pitchFamily="34" charset="0"/>
            </a:rPr>
            <a:t/>
          </a:r>
          <a:br>
            <a:rPr lang="en-US" sz="2000" b="1" dirty="0" smtClean="0">
              <a:latin typeface="Tahoma" pitchFamily="34" charset="0"/>
              <a:ea typeface="Tahoma" pitchFamily="34" charset="0"/>
              <a:cs typeface="Tahoma" pitchFamily="34" charset="0"/>
            </a:rPr>
          </a:br>
          <a:r>
            <a:rPr lang="el-GR" sz="2000" dirty="0" smtClean="0">
              <a:latin typeface="Tahoma" pitchFamily="34" charset="0"/>
              <a:ea typeface="Tahoma" pitchFamily="34" charset="0"/>
              <a:cs typeface="Tahoma" pitchFamily="34" charset="0"/>
            </a:rPr>
            <a:t>που συμμετέχουν σε μία διαδικασία συλλογικής εκμάθησης</a:t>
          </a:r>
          <a:r>
            <a:rPr lang="en-US" sz="2000" dirty="0" smtClean="0">
              <a:latin typeface="Tahoma" pitchFamily="34" charset="0"/>
              <a:ea typeface="Tahoma" pitchFamily="34" charset="0"/>
              <a:cs typeface="Tahoma" pitchFamily="34" charset="0"/>
            </a:rPr>
            <a:t>,</a:t>
          </a:r>
          <a:r>
            <a:rPr lang="el-GR" sz="2000" dirty="0" smtClean="0">
              <a:latin typeface="Tahoma" pitchFamily="34" charset="0"/>
              <a:ea typeface="Tahoma" pitchFamily="34" charset="0"/>
              <a:cs typeface="Tahoma" pitchFamily="34" charset="0"/>
            </a:rPr>
            <a:t> π.χ.</a:t>
          </a:r>
          <a:endParaRPr lang="el-GR" sz="2000" dirty="0">
            <a:latin typeface="Tahoma" pitchFamily="34" charset="0"/>
            <a:ea typeface="Tahoma" pitchFamily="34" charset="0"/>
            <a:cs typeface="Tahoma" pitchFamily="34" charset="0"/>
          </a:endParaRPr>
        </a:p>
      </dgm:t>
    </dgm:pt>
    <dgm:pt modelId="{FF048230-CE2B-4B12-A949-06C7514B1B32}" type="parTrans" cxnId="{107917BC-C9D8-4FCE-A7C3-02CB055FB752}">
      <dgm:prSet/>
      <dgm:spPr/>
      <dgm:t>
        <a:bodyPr/>
        <a:lstStyle/>
        <a:p>
          <a:endParaRPr lang="el-GR"/>
        </a:p>
      </dgm:t>
    </dgm:pt>
    <dgm:pt modelId="{F9F5D8DF-740B-486B-B4BB-3169B59DE632}" type="sibTrans" cxnId="{107917BC-C9D8-4FCE-A7C3-02CB055FB752}">
      <dgm:prSet/>
      <dgm:spPr/>
      <dgm:t>
        <a:bodyPr/>
        <a:lstStyle/>
        <a:p>
          <a:endParaRPr lang="el-GR"/>
        </a:p>
      </dgm:t>
    </dgm:pt>
    <dgm:pt modelId="{EE74C798-E6E9-40AE-8C75-E7D3170F6DDF}">
      <dgm:prSet custT="1"/>
      <dgm:spPr>
        <a:solidFill>
          <a:srgbClr val="CCCCFF">
            <a:alpha val="90000"/>
          </a:srgbClr>
        </a:solidFill>
      </dgm:spPr>
      <dgm:t>
        <a:bodyPr/>
        <a:lstStyle/>
        <a:p>
          <a:pPr rtl="0">
            <a:lnSpc>
              <a:spcPct val="100000"/>
            </a:lnSpc>
            <a:spcBef>
              <a:spcPts val="600"/>
            </a:spcBef>
          </a:pPr>
          <a:r>
            <a:rPr lang="el-GR" sz="1800" dirty="0" smtClean="0">
              <a:latin typeface="Tahoma" pitchFamily="34" charset="0"/>
              <a:ea typeface="Tahoma" pitchFamily="34" charset="0"/>
              <a:cs typeface="Tahoma" pitchFamily="34" charset="0"/>
            </a:rPr>
            <a:t>Μία φυλή που μαθαίνει να επιζεί</a:t>
          </a:r>
          <a:endParaRPr lang="el-GR" sz="1800" dirty="0">
            <a:latin typeface="Tahoma" pitchFamily="34" charset="0"/>
            <a:ea typeface="Tahoma" pitchFamily="34" charset="0"/>
            <a:cs typeface="Tahoma" pitchFamily="34" charset="0"/>
          </a:endParaRPr>
        </a:p>
      </dgm:t>
    </dgm:pt>
    <dgm:pt modelId="{4E5A32DF-9190-4DCD-96AC-602747F1E709}" type="parTrans" cxnId="{C0FDB776-78E1-428B-B84B-11E9099E27DE}">
      <dgm:prSet/>
      <dgm:spPr/>
      <dgm:t>
        <a:bodyPr/>
        <a:lstStyle/>
        <a:p>
          <a:endParaRPr lang="el-GR"/>
        </a:p>
      </dgm:t>
    </dgm:pt>
    <dgm:pt modelId="{52AF0AF5-6AD3-416F-B75A-A05DEDD5017F}" type="sibTrans" cxnId="{C0FDB776-78E1-428B-B84B-11E9099E27DE}">
      <dgm:prSet/>
      <dgm:spPr/>
      <dgm:t>
        <a:bodyPr/>
        <a:lstStyle/>
        <a:p>
          <a:endParaRPr lang="el-GR"/>
        </a:p>
      </dgm:t>
    </dgm:pt>
    <dgm:pt modelId="{F6BE88CD-DF4B-432B-994E-73AAA0D9953F}">
      <dgm:prSet custT="1"/>
      <dgm:spPr>
        <a:solidFill>
          <a:srgbClr val="CCCCFF">
            <a:alpha val="90000"/>
          </a:srgbClr>
        </a:solidFill>
      </dgm:spPr>
      <dgm:t>
        <a:bodyPr/>
        <a:lstStyle/>
        <a:p>
          <a:pPr rtl="0">
            <a:lnSpc>
              <a:spcPct val="100000"/>
            </a:lnSpc>
            <a:spcBef>
              <a:spcPts val="600"/>
            </a:spcBef>
          </a:pPr>
          <a:r>
            <a:rPr lang="el-GR" sz="1800" dirty="0" smtClean="0">
              <a:latin typeface="Tahoma" pitchFamily="34" charset="0"/>
              <a:ea typeface="Tahoma" pitchFamily="34" charset="0"/>
              <a:cs typeface="Tahoma" pitchFamily="34" charset="0"/>
            </a:rPr>
            <a:t>Μια ομάδα μηχανικών που εργάζονται σε παρόμοια προβλήματα</a:t>
          </a:r>
          <a:endParaRPr lang="el-GR" sz="1800" dirty="0">
            <a:latin typeface="Tahoma" pitchFamily="34" charset="0"/>
            <a:ea typeface="Tahoma" pitchFamily="34" charset="0"/>
            <a:cs typeface="Tahoma" pitchFamily="34" charset="0"/>
          </a:endParaRPr>
        </a:p>
      </dgm:t>
    </dgm:pt>
    <dgm:pt modelId="{DAA62C70-CB50-45DC-9562-BE17CABC3CCA}" type="parTrans" cxnId="{C547C001-4DD4-4634-9DE8-55B095242D1B}">
      <dgm:prSet/>
      <dgm:spPr/>
      <dgm:t>
        <a:bodyPr/>
        <a:lstStyle/>
        <a:p>
          <a:endParaRPr lang="el-GR"/>
        </a:p>
      </dgm:t>
    </dgm:pt>
    <dgm:pt modelId="{61B87AC1-B953-4FB3-BD57-0D480EF27705}" type="sibTrans" cxnId="{C547C001-4DD4-4634-9DE8-55B095242D1B}">
      <dgm:prSet/>
      <dgm:spPr/>
      <dgm:t>
        <a:bodyPr/>
        <a:lstStyle/>
        <a:p>
          <a:endParaRPr lang="el-GR"/>
        </a:p>
      </dgm:t>
    </dgm:pt>
    <dgm:pt modelId="{71008F85-2308-417F-9A9C-E79FD2F53273}">
      <dgm:prSet custT="1"/>
      <dgm:spPr>
        <a:solidFill>
          <a:srgbClr val="CCCCFF">
            <a:alpha val="90000"/>
          </a:srgbClr>
        </a:solidFill>
      </dgm:spPr>
      <dgm:t>
        <a:bodyPr/>
        <a:lstStyle/>
        <a:p>
          <a:pPr rtl="0">
            <a:lnSpc>
              <a:spcPct val="100000"/>
            </a:lnSpc>
            <a:spcBef>
              <a:spcPts val="600"/>
            </a:spcBef>
          </a:pPr>
          <a:r>
            <a:rPr lang="el-GR" sz="1800" dirty="0" smtClean="0">
              <a:latin typeface="Tahoma" pitchFamily="34" charset="0"/>
              <a:ea typeface="Tahoma" pitchFamily="34" charset="0"/>
              <a:cs typeface="Tahoma" pitchFamily="34" charset="0"/>
            </a:rPr>
            <a:t>Οι εκπαιδευτικοί ενός σχολείου</a:t>
          </a:r>
          <a:endParaRPr lang="el-GR" sz="1800" dirty="0">
            <a:latin typeface="Tahoma" pitchFamily="34" charset="0"/>
            <a:ea typeface="Tahoma" pitchFamily="34" charset="0"/>
            <a:cs typeface="Tahoma" pitchFamily="34" charset="0"/>
          </a:endParaRPr>
        </a:p>
      </dgm:t>
    </dgm:pt>
    <dgm:pt modelId="{41AFC24E-220F-4A40-9B11-AA98CD5F509A}" type="parTrans" cxnId="{B0DE9E17-597B-4EEB-8711-CB7660FF2E1C}">
      <dgm:prSet/>
      <dgm:spPr/>
      <dgm:t>
        <a:bodyPr/>
        <a:lstStyle/>
        <a:p>
          <a:endParaRPr lang="el-GR"/>
        </a:p>
      </dgm:t>
    </dgm:pt>
    <dgm:pt modelId="{6ACDFAAC-0C01-456B-8EBB-74326539A8D6}" type="sibTrans" cxnId="{B0DE9E17-597B-4EEB-8711-CB7660FF2E1C}">
      <dgm:prSet/>
      <dgm:spPr/>
      <dgm:t>
        <a:bodyPr/>
        <a:lstStyle/>
        <a:p>
          <a:endParaRPr lang="el-GR"/>
        </a:p>
      </dgm:t>
    </dgm:pt>
    <dgm:pt modelId="{73657A10-A49A-45EE-956A-035EB18D0A3F}">
      <dgm:prSet custT="1"/>
      <dgm:spPr>
        <a:solidFill>
          <a:srgbClr val="CCCCFF">
            <a:alpha val="90000"/>
          </a:srgbClr>
        </a:solidFill>
      </dgm:spPr>
      <dgm:t>
        <a:bodyPr/>
        <a:lstStyle/>
        <a:p>
          <a:pPr rtl="0">
            <a:lnSpc>
              <a:spcPct val="100000"/>
            </a:lnSpc>
            <a:spcBef>
              <a:spcPts val="600"/>
            </a:spcBef>
          </a:pPr>
          <a:r>
            <a:rPr lang="el-GR" sz="1800" dirty="0" smtClean="0">
              <a:latin typeface="Tahoma" pitchFamily="34" charset="0"/>
              <a:ea typeface="Tahoma" pitchFamily="34" charset="0"/>
              <a:cs typeface="Tahoma" pitchFamily="34" charset="0"/>
            </a:rPr>
            <a:t>Οι εκπαιδευτικοί μίας ειδικότητας</a:t>
          </a:r>
          <a:endParaRPr lang="el-GR" sz="1800" dirty="0">
            <a:latin typeface="Tahoma" pitchFamily="34" charset="0"/>
            <a:ea typeface="Tahoma" pitchFamily="34" charset="0"/>
            <a:cs typeface="Tahoma" pitchFamily="34" charset="0"/>
          </a:endParaRPr>
        </a:p>
      </dgm:t>
    </dgm:pt>
    <dgm:pt modelId="{B8D17FB0-7CBB-43BF-9F8A-BC90CBB8754C}" type="parTrans" cxnId="{53223DEF-12DE-4EF6-8FC5-C0E537094F62}">
      <dgm:prSet/>
      <dgm:spPr/>
      <dgm:t>
        <a:bodyPr/>
        <a:lstStyle/>
        <a:p>
          <a:endParaRPr lang="el-GR"/>
        </a:p>
      </dgm:t>
    </dgm:pt>
    <dgm:pt modelId="{4300FF82-EDD6-4CC1-8F99-15FF91EB17D8}" type="sibTrans" cxnId="{53223DEF-12DE-4EF6-8FC5-C0E537094F62}">
      <dgm:prSet/>
      <dgm:spPr/>
      <dgm:t>
        <a:bodyPr/>
        <a:lstStyle/>
        <a:p>
          <a:endParaRPr lang="el-GR"/>
        </a:p>
      </dgm:t>
    </dgm:pt>
    <dgm:pt modelId="{1FEE6D64-B4E7-46B4-97A1-3B6499D1DD4B}">
      <dgm:prSet custT="1"/>
      <dgm:spPr>
        <a:solidFill>
          <a:srgbClr val="CCCCFF">
            <a:alpha val="89804"/>
          </a:srgbClr>
        </a:solidFill>
      </dgm:spPr>
      <dgm:t>
        <a:bodyPr/>
        <a:lstStyle/>
        <a:p>
          <a:pPr rtl="0"/>
          <a:r>
            <a:rPr lang="el-GR" sz="1800" dirty="0" smtClean="0">
              <a:latin typeface="Tahoma" pitchFamily="34" charset="0"/>
              <a:ea typeface="Tahoma" pitchFamily="34" charset="0"/>
              <a:cs typeface="Tahoma" pitchFamily="34" charset="0"/>
            </a:rPr>
            <a:t>Σχέσεις βασισμένες στην εμπιστοσύνη</a:t>
          </a:r>
          <a:endParaRPr lang="el-GR" sz="1800" dirty="0">
            <a:latin typeface="Tahoma" pitchFamily="34" charset="0"/>
            <a:ea typeface="Tahoma" pitchFamily="34" charset="0"/>
            <a:cs typeface="Tahoma" pitchFamily="34" charset="0"/>
          </a:endParaRPr>
        </a:p>
      </dgm:t>
    </dgm:pt>
    <dgm:pt modelId="{21E0AE7F-F054-480E-9FC0-7E31D6C215D1}" type="parTrans" cxnId="{B311368C-41D2-44B5-88B2-ABE3B49F4280}">
      <dgm:prSet/>
      <dgm:spPr/>
      <dgm:t>
        <a:bodyPr/>
        <a:lstStyle/>
        <a:p>
          <a:endParaRPr lang="el-GR"/>
        </a:p>
      </dgm:t>
    </dgm:pt>
    <dgm:pt modelId="{1984554A-F41B-4EAB-82C2-0AA5C6BD9455}" type="sibTrans" cxnId="{B311368C-41D2-44B5-88B2-ABE3B49F4280}">
      <dgm:prSet/>
      <dgm:spPr/>
      <dgm:t>
        <a:bodyPr/>
        <a:lstStyle/>
        <a:p>
          <a:endParaRPr lang="el-GR"/>
        </a:p>
      </dgm:t>
    </dgm:pt>
    <dgm:pt modelId="{58792D82-911B-41D2-BF7B-FEA2B99DD1C4}" type="pres">
      <dgm:prSet presAssocID="{372B81B8-9768-41B4-8021-8506EE95B99A}" presName="Name0" presStyleCnt="0">
        <dgm:presLayoutVars>
          <dgm:dir/>
          <dgm:animLvl val="lvl"/>
          <dgm:resizeHandles val="exact"/>
        </dgm:presLayoutVars>
      </dgm:prSet>
      <dgm:spPr/>
      <dgm:t>
        <a:bodyPr/>
        <a:lstStyle/>
        <a:p>
          <a:endParaRPr lang="el-GR"/>
        </a:p>
      </dgm:t>
    </dgm:pt>
    <dgm:pt modelId="{D03468D4-A48C-4903-BB3B-0774DFE07503}" type="pres">
      <dgm:prSet presAssocID="{8E99C7A7-8BDF-4846-940D-F9FFF4688610}" presName="linNode" presStyleCnt="0"/>
      <dgm:spPr/>
    </dgm:pt>
    <dgm:pt modelId="{84ABEAED-4AC5-4610-8E26-7272028C2F5F}" type="pres">
      <dgm:prSet presAssocID="{8E99C7A7-8BDF-4846-940D-F9FFF4688610}" presName="parentText" presStyleLbl="node1" presStyleIdx="0" presStyleCnt="2">
        <dgm:presLayoutVars>
          <dgm:chMax val="1"/>
          <dgm:bulletEnabled val="1"/>
        </dgm:presLayoutVars>
      </dgm:prSet>
      <dgm:spPr/>
      <dgm:t>
        <a:bodyPr/>
        <a:lstStyle/>
        <a:p>
          <a:endParaRPr lang="el-GR"/>
        </a:p>
      </dgm:t>
    </dgm:pt>
    <dgm:pt modelId="{4FB045D7-8550-48EE-BDD8-629B87BFEFFF}" type="pres">
      <dgm:prSet presAssocID="{8E99C7A7-8BDF-4846-940D-F9FFF4688610}" presName="descendantText" presStyleLbl="alignAccFollowNode1" presStyleIdx="0" presStyleCnt="2">
        <dgm:presLayoutVars>
          <dgm:bulletEnabled val="1"/>
        </dgm:presLayoutVars>
      </dgm:prSet>
      <dgm:spPr/>
      <dgm:t>
        <a:bodyPr/>
        <a:lstStyle/>
        <a:p>
          <a:endParaRPr lang="el-GR"/>
        </a:p>
      </dgm:t>
    </dgm:pt>
    <dgm:pt modelId="{CF4026BD-FEA7-4E45-A11A-ADB48219A9ED}" type="pres">
      <dgm:prSet presAssocID="{A3D236E8-D0F1-430E-BB2C-7CE488F24732}" presName="sp" presStyleCnt="0"/>
      <dgm:spPr/>
    </dgm:pt>
    <dgm:pt modelId="{E8FDB1AA-D617-48AE-A496-607815C86EE9}" type="pres">
      <dgm:prSet presAssocID="{4CB37679-F4D2-4927-B089-D53ACCD59E83}" presName="linNode" presStyleCnt="0"/>
      <dgm:spPr/>
    </dgm:pt>
    <dgm:pt modelId="{86C4DA8B-1494-49FC-81A9-E94F950919F8}" type="pres">
      <dgm:prSet presAssocID="{4CB37679-F4D2-4927-B089-D53ACCD59E83}" presName="parentText" presStyleLbl="node1" presStyleIdx="1" presStyleCnt="2">
        <dgm:presLayoutVars>
          <dgm:chMax val="1"/>
          <dgm:bulletEnabled val="1"/>
        </dgm:presLayoutVars>
      </dgm:prSet>
      <dgm:spPr/>
      <dgm:t>
        <a:bodyPr/>
        <a:lstStyle/>
        <a:p>
          <a:endParaRPr lang="el-GR"/>
        </a:p>
      </dgm:t>
    </dgm:pt>
    <dgm:pt modelId="{6E387A3B-C20C-41CC-8F59-0CC59F2A1CE6}" type="pres">
      <dgm:prSet presAssocID="{4CB37679-F4D2-4927-B089-D53ACCD59E83}" presName="descendantText" presStyleLbl="alignAccFollowNode1" presStyleIdx="1" presStyleCnt="2">
        <dgm:presLayoutVars>
          <dgm:bulletEnabled val="1"/>
        </dgm:presLayoutVars>
      </dgm:prSet>
      <dgm:spPr/>
      <dgm:t>
        <a:bodyPr/>
        <a:lstStyle/>
        <a:p>
          <a:endParaRPr lang="el-GR"/>
        </a:p>
      </dgm:t>
    </dgm:pt>
  </dgm:ptLst>
  <dgm:cxnLst>
    <dgm:cxn modelId="{8D888D4D-447A-4643-ADA6-E892FBCAA657}" type="presOf" srcId="{EE74C798-E6E9-40AE-8C75-E7D3170F6DDF}" destId="{6E387A3B-C20C-41CC-8F59-0CC59F2A1CE6}" srcOrd="0" destOrd="0" presId="urn:microsoft.com/office/officeart/2005/8/layout/vList5"/>
    <dgm:cxn modelId="{53223DEF-12DE-4EF6-8FC5-C0E537094F62}" srcId="{4CB37679-F4D2-4927-B089-D53ACCD59E83}" destId="{73657A10-A49A-45EE-956A-035EB18D0A3F}" srcOrd="3" destOrd="0" parTransId="{B8D17FB0-7CBB-43BF-9F8A-BC90CBB8754C}" sibTransId="{4300FF82-EDD6-4CC1-8F99-15FF91EB17D8}"/>
    <dgm:cxn modelId="{9A73AC90-88E0-4100-BBF9-01F9D2AC5119}" srcId="{8E99C7A7-8BDF-4846-940D-F9FFF4688610}" destId="{AC49618A-9186-41F1-B380-B6C50B1341BF}" srcOrd="3" destOrd="0" parTransId="{B818AE2E-C22F-4EF2-9678-8C7B289F09FD}" sibTransId="{42E7EAD1-4F53-4A01-B42B-2B79C4EB3F1B}"/>
    <dgm:cxn modelId="{B5E0F50F-D592-4F77-9E74-E976AF030AE8}" type="presOf" srcId="{71008F85-2308-417F-9A9C-E79FD2F53273}" destId="{6E387A3B-C20C-41CC-8F59-0CC59F2A1CE6}" srcOrd="0" destOrd="2" presId="urn:microsoft.com/office/officeart/2005/8/layout/vList5"/>
    <dgm:cxn modelId="{DBBC649A-C52B-4366-9332-807B9036E34F}" type="presOf" srcId="{50C5B823-7E9F-4A89-B2F1-411153DD767B}" destId="{4FB045D7-8550-48EE-BDD8-629B87BFEFFF}" srcOrd="0" destOrd="2" presId="urn:microsoft.com/office/officeart/2005/8/layout/vList5"/>
    <dgm:cxn modelId="{022270FE-24AA-4502-B98E-52B153ED41DE}" srcId="{372B81B8-9768-41B4-8021-8506EE95B99A}" destId="{8E99C7A7-8BDF-4846-940D-F9FFF4688610}" srcOrd="0" destOrd="0" parTransId="{B5806391-C6ED-41F9-BA39-E6F84EB06FF4}" sibTransId="{A3D236E8-D0F1-430E-BB2C-7CE488F24732}"/>
    <dgm:cxn modelId="{11DCC408-48FF-471F-838F-E7E59613875D}" type="presOf" srcId="{1FEE6D64-B4E7-46B4-97A1-3B6499D1DD4B}" destId="{4FB045D7-8550-48EE-BDD8-629B87BFEFFF}" srcOrd="0" destOrd="1" presId="urn:microsoft.com/office/officeart/2005/8/layout/vList5"/>
    <dgm:cxn modelId="{B0DE9E17-597B-4EEB-8711-CB7660FF2E1C}" srcId="{4CB37679-F4D2-4927-B089-D53ACCD59E83}" destId="{71008F85-2308-417F-9A9C-E79FD2F53273}" srcOrd="2" destOrd="0" parTransId="{41AFC24E-220F-4A40-9B11-AA98CD5F509A}" sibTransId="{6ACDFAAC-0C01-456B-8EBB-74326539A8D6}"/>
    <dgm:cxn modelId="{530C01B3-260E-4FC0-BB62-4F8CD98A8635}" type="presOf" srcId="{147A84C9-946A-4F32-837D-5E0828E74833}" destId="{4FB045D7-8550-48EE-BDD8-629B87BFEFFF}" srcOrd="0" destOrd="0" presId="urn:microsoft.com/office/officeart/2005/8/layout/vList5"/>
    <dgm:cxn modelId="{C0FDB776-78E1-428B-B84B-11E9099E27DE}" srcId="{4CB37679-F4D2-4927-B089-D53ACCD59E83}" destId="{EE74C798-E6E9-40AE-8C75-E7D3170F6DDF}" srcOrd="0" destOrd="0" parTransId="{4E5A32DF-9190-4DCD-96AC-602747F1E709}" sibTransId="{52AF0AF5-6AD3-416F-B75A-A05DEDD5017F}"/>
    <dgm:cxn modelId="{4718C55C-BC96-4CB9-B943-98CF10F19CFC}" type="presOf" srcId="{73657A10-A49A-45EE-956A-035EB18D0A3F}" destId="{6E387A3B-C20C-41CC-8F59-0CC59F2A1CE6}" srcOrd="0" destOrd="3" presId="urn:microsoft.com/office/officeart/2005/8/layout/vList5"/>
    <dgm:cxn modelId="{E4AF6624-9D4B-42DE-AA01-C40B2F44DC16}" type="presOf" srcId="{372B81B8-9768-41B4-8021-8506EE95B99A}" destId="{58792D82-911B-41D2-BF7B-FEA2B99DD1C4}" srcOrd="0" destOrd="0" presId="urn:microsoft.com/office/officeart/2005/8/layout/vList5"/>
    <dgm:cxn modelId="{107917BC-C9D8-4FCE-A7C3-02CB055FB752}" srcId="{372B81B8-9768-41B4-8021-8506EE95B99A}" destId="{4CB37679-F4D2-4927-B089-D53ACCD59E83}" srcOrd="1" destOrd="0" parTransId="{FF048230-CE2B-4B12-A949-06C7514B1B32}" sibTransId="{F9F5D8DF-740B-486B-B4BB-3169B59DE632}"/>
    <dgm:cxn modelId="{A44ADEF5-4FEB-4A93-86C7-570E57157B18}" type="presOf" srcId="{4CB37679-F4D2-4927-B089-D53ACCD59E83}" destId="{86C4DA8B-1494-49FC-81A9-E94F950919F8}" srcOrd="0" destOrd="0" presId="urn:microsoft.com/office/officeart/2005/8/layout/vList5"/>
    <dgm:cxn modelId="{FEB369DA-7F23-4557-B208-38AF22DEC504}" type="presOf" srcId="{AC49618A-9186-41F1-B380-B6C50B1341BF}" destId="{4FB045D7-8550-48EE-BDD8-629B87BFEFFF}" srcOrd="0" destOrd="3" presId="urn:microsoft.com/office/officeart/2005/8/layout/vList5"/>
    <dgm:cxn modelId="{43D59FAE-D1F7-4615-96AB-C961E7FD96F5}" type="presOf" srcId="{8E99C7A7-8BDF-4846-940D-F9FFF4688610}" destId="{84ABEAED-4AC5-4610-8E26-7272028C2F5F}" srcOrd="0" destOrd="0" presId="urn:microsoft.com/office/officeart/2005/8/layout/vList5"/>
    <dgm:cxn modelId="{9AD927C5-C960-4E2F-80EF-443B383232D2}" srcId="{8E99C7A7-8BDF-4846-940D-F9FFF4688610}" destId="{DDB2FD9C-7559-46AC-93A0-C74B30E57DA7}" srcOrd="4" destOrd="0" parTransId="{39C76241-2889-45CD-BB2D-5F78F01EDB5E}" sibTransId="{1EFCD663-5253-4C71-B939-9D2289796633}"/>
    <dgm:cxn modelId="{6791A3A9-EBF4-4427-B838-0BB0C08FAD40}" srcId="{8E99C7A7-8BDF-4846-940D-F9FFF4688610}" destId="{147A84C9-946A-4F32-837D-5E0828E74833}" srcOrd="0" destOrd="0" parTransId="{9B5CA014-36B7-4613-A98C-1A8F848ADD13}" sibTransId="{CEC65406-B026-4067-AFEF-97C8E8E8040A}"/>
    <dgm:cxn modelId="{C46967FC-D119-4F62-9ACA-EF9BB4214FE3}" type="presOf" srcId="{DDB2FD9C-7559-46AC-93A0-C74B30E57DA7}" destId="{4FB045D7-8550-48EE-BDD8-629B87BFEFFF}" srcOrd="0" destOrd="4" presId="urn:microsoft.com/office/officeart/2005/8/layout/vList5"/>
    <dgm:cxn modelId="{C547C001-4DD4-4634-9DE8-55B095242D1B}" srcId="{4CB37679-F4D2-4927-B089-D53ACCD59E83}" destId="{F6BE88CD-DF4B-432B-994E-73AAA0D9953F}" srcOrd="1" destOrd="0" parTransId="{DAA62C70-CB50-45DC-9562-BE17CABC3CCA}" sibTransId="{61B87AC1-B953-4FB3-BD57-0D480EF27705}"/>
    <dgm:cxn modelId="{B311368C-41D2-44B5-88B2-ABE3B49F4280}" srcId="{8E99C7A7-8BDF-4846-940D-F9FFF4688610}" destId="{1FEE6D64-B4E7-46B4-97A1-3B6499D1DD4B}" srcOrd="1" destOrd="0" parTransId="{21E0AE7F-F054-480E-9FC0-7E31D6C215D1}" sibTransId="{1984554A-F41B-4EAB-82C2-0AA5C6BD9455}"/>
    <dgm:cxn modelId="{C671C929-A4B4-4BE9-8E7D-627DC47DB997}" srcId="{8E99C7A7-8BDF-4846-940D-F9FFF4688610}" destId="{50C5B823-7E9F-4A89-B2F1-411153DD767B}" srcOrd="2" destOrd="0" parTransId="{302AB3E3-703F-488A-9BA6-640E189A5A47}" sibTransId="{A04057E6-519A-4B29-92A1-8FF83BC2AF38}"/>
    <dgm:cxn modelId="{10348095-D857-43EA-8ED6-A4D08E88FA2B}" type="presOf" srcId="{F6BE88CD-DF4B-432B-994E-73AAA0D9953F}" destId="{6E387A3B-C20C-41CC-8F59-0CC59F2A1CE6}" srcOrd="0" destOrd="1" presId="urn:microsoft.com/office/officeart/2005/8/layout/vList5"/>
    <dgm:cxn modelId="{CB7E8FA8-F2F0-4C6A-9F35-5F3EB3CA0867}" type="presParOf" srcId="{58792D82-911B-41D2-BF7B-FEA2B99DD1C4}" destId="{D03468D4-A48C-4903-BB3B-0774DFE07503}" srcOrd="0" destOrd="0" presId="urn:microsoft.com/office/officeart/2005/8/layout/vList5"/>
    <dgm:cxn modelId="{044F56EB-3C27-4D55-85E3-27F80ED6B268}" type="presParOf" srcId="{D03468D4-A48C-4903-BB3B-0774DFE07503}" destId="{84ABEAED-4AC5-4610-8E26-7272028C2F5F}" srcOrd="0" destOrd="0" presId="urn:microsoft.com/office/officeart/2005/8/layout/vList5"/>
    <dgm:cxn modelId="{1F445238-69FD-4FCF-96D8-C10178192670}" type="presParOf" srcId="{D03468D4-A48C-4903-BB3B-0774DFE07503}" destId="{4FB045D7-8550-48EE-BDD8-629B87BFEFFF}" srcOrd="1" destOrd="0" presId="urn:microsoft.com/office/officeart/2005/8/layout/vList5"/>
    <dgm:cxn modelId="{6D8D7359-475F-4F43-BC01-6D69C06B350F}" type="presParOf" srcId="{58792D82-911B-41D2-BF7B-FEA2B99DD1C4}" destId="{CF4026BD-FEA7-4E45-A11A-ADB48219A9ED}" srcOrd="1" destOrd="0" presId="urn:microsoft.com/office/officeart/2005/8/layout/vList5"/>
    <dgm:cxn modelId="{6FF6FA5A-AC60-4B0F-B251-D621EEE95AE5}" type="presParOf" srcId="{58792D82-911B-41D2-BF7B-FEA2B99DD1C4}" destId="{E8FDB1AA-D617-48AE-A496-607815C86EE9}" srcOrd="2" destOrd="0" presId="urn:microsoft.com/office/officeart/2005/8/layout/vList5"/>
    <dgm:cxn modelId="{F619107B-6E14-4439-ADC3-E22A0BBEEF70}" type="presParOf" srcId="{E8FDB1AA-D617-48AE-A496-607815C86EE9}" destId="{86C4DA8B-1494-49FC-81A9-E94F950919F8}" srcOrd="0" destOrd="0" presId="urn:microsoft.com/office/officeart/2005/8/layout/vList5"/>
    <dgm:cxn modelId="{E6F92514-FE13-4A0F-84DA-CA95A263192D}" type="presParOf" srcId="{E8FDB1AA-D617-48AE-A496-607815C86EE9}" destId="{6E387A3B-C20C-41CC-8F59-0CC59F2A1CE6}"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48D1265-80A3-455F-9E83-7112843DF0E3}" type="doc">
      <dgm:prSet loTypeId="urn:microsoft.com/office/officeart/2005/8/layout/matrix3" loCatId="matrix" qsTypeId="urn:microsoft.com/office/officeart/2005/8/quickstyle/simple1" qsCatId="simple" csTypeId="urn:microsoft.com/office/officeart/2005/8/colors/accent0_1" csCatId="mainScheme" phldr="1"/>
      <dgm:spPr/>
      <dgm:t>
        <a:bodyPr/>
        <a:lstStyle/>
        <a:p>
          <a:endParaRPr lang="el-GR"/>
        </a:p>
      </dgm:t>
    </dgm:pt>
    <dgm:pt modelId="{DED4578A-F730-477E-81F1-E4CDAFDB86D3}">
      <dgm:prSet custT="1"/>
      <dgm:spPr>
        <a:solidFill>
          <a:srgbClr val="CCFF99"/>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rtl="0"/>
          <a:r>
            <a:rPr lang="el-GR" sz="1600" b="1" dirty="0" smtClean="0">
              <a:latin typeface="Tahoma" pitchFamily="34" charset="0"/>
              <a:ea typeface="Tahoma" pitchFamily="34" charset="0"/>
              <a:cs typeface="Tahoma" pitchFamily="34" charset="0"/>
            </a:rPr>
            <a:t>Τεχνολογία:</a:t>
          </a:r>
          <a:br>
            <a:rPr lang="el-GR" sz="1600" b="1" dirty="0" smtClean="0">
              <a:latin typeface="Tahoma" pitchFamily="34" charset="0"/>
              <a:ea typeface="Tahoma" pitchFamily="34" charset="0"/>
              <a:cs typeface="Tahoma" pitchFamily="34" charset="0"/>
            </a:rPr>
          </a:br>
          <a:r>
            <a:rPr lang="el-GR" sz="1600" dirty="0" smtClean="0">
              <a:latin typeface="Tahoma" pitchFamily="34" charset="0"/>
              <a:ea typeface="Tahoma" pitchFamily="34" charset="0"/>
              <a:cs typeface="Tahoma" pitchFamily="34" charset="0"/>
            </a:rPr>
            <a:t/>
          </a:r>
          <a:br>
            <a:rPr lang="el-GR" sz="1600" dirty="0" smtClean="0">
              <a:latin typeface="Tahoma" pitchFamily="34" charset="0"/>
              <a:ea typeface="Tahoma" pitchFamily="34" charset="0"/>
              <a:cs typeface="Tahoma" pitchFamily="34" charset="0"/>
            </a:rPr>
          </a:br>
          <a:r>
            <a:rPr lang="el-GR" sz="1600" dirty="0" smtClean="0">
              <a:latin typeface="Tahoma" pitchFamily="34" charset="0"/>
              <a:ea typeface="Tahoma" pitchFamily="34" charset="0"/>
              <a:cs typeface="Tahoma" pitchFamily="34" charset="0"/>
            </a:rPr>
            <a:t>Δρα ως συνδετήριος κρίκος μεταξύ των μελών της κοινότητας. Διαμορφώνει δραστικά τις βασικές μορφές επικοινωνίας, </a:t>
          </a:r>
          <a:r>
            <a:rPr lang="el-GR" sz="1600" dirty="0" err="1" smtClean="0">
              <a:latin typeface="Tahoma" pitchFamily="34" charset="0"/>
              <a:ea typeface="Tahoma" pitchFamily="34" charset="0"/>
              <a:cs typeface="Tahoma" pitchFamily="34" charset="0"/>
            </a:rPr>
            <a:t>διάδρασης</a:t>
          </a:r>
          <a:r>
            <a:rPr lang="el-GR" sz="1600" dirty="0" smtClean="0">
              <a:latin typeface="Tahoma" pitchFamily="34" charset="0"/>
              <a:ea typeface="Tahoma" pitchFamily="34" charset="0"/>
              <a:cs typeface="Tahoma" pitchFamily="34" charset="0"/>
            </a:rPr>
            <a:t>, και ανταλλαγής γνώσης στις Διαδικτυακές κοινότητες.</a:t>
          </a:r>
          <a:endParaRPr lang="el-GR" sz="1600" dirty="0">
            <a:latin typeface="Tahoma" pitchFamily="34" charset="0"/>
            <a:ea typeface="Tahoma" pitchFamily="34" charset="0"/>
            <a:cs typeface="Tahoma" pitchFamily="34" charset="0"/>
          </a:endParaRPr>
        </a:p>
      </dgm:t>
    </dgm:pt>
    <dgm:pt modelId="{6F22721C-F125-41BD-9771-35263A6CFF48}" type="parTrans" cxnId="{CFCE38B8-ECAF-48D3-8A2B-B132F02D84F4}">
      <dgm:prSet/>
      <dgm:spPr/>
      <dgm:t>
        <a:bodyPr/>
        <a:lstStyle/>
        <a:p>
          <a:endParaRPr lang="el-GR"/>
        </a:p>
      </dgm:t>
    </dgm:pt>
    <dgm:pt modelId="{31D799C6-FD5D-4DEC-99C4-48DE5D98FD74}" type="sibTrans" cxnId="{CFCE38B8-ECAF-48D3-8A2B-B132F02D84F4}">
      <dgm:prSet/>
      <dgm:spPr/>
      <dgm:t>
        <a:bodyPr/>
        <a:lstStyle/>
        <a:p>
          <a:endParaRPr lang="el-GR"/>
        </a:p>
      </dgm:t>
    </dgm:pt>
    <dgm:pt modelId="{8A5F97F4-6289-4FFB-9A47-C7C4B911B2D1}">
      <dgm:prSet custT="1"/>
      <dgm:spPr>
        <a:solidFill>
          <a:srgbClr val="CCFF99"/>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rtl="0"/>
          <a:r>
            <a:rPr lang="el-GR" sz="1600" b="1" dirty="0" smtClean="0">
              <a:latin typeface="Tahoma" pitchFamily="34" charset="0"/>
              <a:ea typeface="Tahoma" pitchFamily="34" charset="0"/>
              <a:cs typeface="Tahoma" pitchFamily="34" charset="0"/>
            </a:rPr>
            <a:t>Συνεργατική μάθηση:</a:t>
          </a:r>
        </a:p>
        <a:p>
          <a:pPr rtl="0"/>
          <a:r>
            <a:rPr lang="el-GR" sz="1600" dirty="0" smtClean="0">
              <a:latin typeface="Tahoma" pitchFamily="34" charset="0"/>
              <a:ea typeface="Tahoma" pitchFamily="34" charset="0"/>
              <a:cs typeface="Tahoma" pitchFamily="34" charset="0"/>
            </a:rPr>
            <a:t/>
          </a:r>
          <a:br>
            <a:rPr lang="el-GR" sz="1600" dirty="0" smtClean="0">
              <a:latin typeface="Tahoma" pitchFamily="34" charset="0"/>
              <a:ea typeface="Tahoma" pitchFamily="34" charset="0"/>
              <a:cs typeface="Tahoma" pitchFamily="34" charset="0"/>
            </a:rPr>
          </a:br>
          <a:r>
            <a:rPr lang="el-GR" sz="1600" dirty="0" smtClean="0">
              <a:latin typeface="Tahoma" pitchFamily="34" charset="0"/>
              <a:ea typeface="Tahoma" pitchFamily="34" charset="0"/>
              <a:cs typeface="Tahoma" pitchFamily="34" charset="0"/>
            </a:rPr>
            <a:t>Κατασκευάζεται με </a:t>
          </a:r>
          <a:r>
            <a:rPr lang="el-GR" sz="1600" b="1" dirty="0" smtClean="0">
              <a:latin typeface="Tahoma" pitchFamily="34" charset="0"/>
              <a:ea typeface="Tahoma" pitchFamily="34" charset="0"/>
              <a:cs typeface="Tahoma" pitchFamily="34" charset="0"/>
            </a:rPr>
            <a:t>οργανωμένες δραστηριότητες μάθησης </a:t>
          </a:r>
          <a:r>
            <a:rPr lang="el-GR" sz="1600" dirty="0" smtClean="0">
              <a:latin typeface="Tahoma" pitchFamily="34" charset="0"/>
              <a:ea typeface="Tahoma" pitchFamily="34" charset="0"/>
              <a:cs typeface="Tahoma" pitchFamily="34" charset="0"/>
            </a:rPr>
            <a:t>και με τη χρήση </a:t>
          </a:r>
          <a:r>
            <a:rPr lang="el-GR" sz="1600" b="1" dirty="0" smtClean="0">
              <a:latin typeface="Tahoma" pitchFamily="34" charset="0"/>
              <a:ea typeface="Tahoma" pitchFamily="34" charset="0"/>
              <a:cs typeface="Tahoma" pitchFamily="34" charset="0"/>
            </a:rPr>
            <a:t>διαλογικής</a:t>
          </a:r>
          <a:r>
            <a:rPr lang="el-GR" sz="1600" dirty="0" smtClean="0">
              <a:latin typeface="Tahoma" pitchFamily="34" charset="0"/>
              <a:ea typeface="Tahoma" pitchFamily="34" charset="0"/>
              <a:cs typeface="Tahoma" pitchFamily="34" charset="0"/>
            </a:rPr>
            <a:t> διαδικασίας.</a:t>
          </a:r>
          <a:endParaRPr lang="el-GR" sz="1600" dirty="0">
            <a:latin typeface="Tahoma" pitchFamily="34" charset="0"/>
            <a:ea typeface="Tahoma" pitchFamily="34" charset="0"/>
            <a:cs typeface="Tahoma" pitchFamily="34" charset="0"/>
          </a:endParaRPr>
        </a:p>
      </dgm:t>
    </dgm:pt>
    <dgm:pt modelId="{3B277160-93C5-4F6E-8E0F-264E04CF099B}" type="parTrans" cxnId="{B97857A1-DF8C-4046-913D-16394D905986}">
      <dgm:prSet/>
      <dgm:spPr/>
      <dgm:t>
        <a:bodyPr/>
        <a:lstStyle/>
        <a:p>
          <a:endParaRPr lang="el-GR"/>
        </a:p>
      </dgm:t>
    </dgm:pt>
    <dgm:pt modelId="{942D2289-BD6B-4471-A9D8-55E74E550190}" type="sibTrans" cxnId="{B97857A1-DF8C-4046-913D-16394D905986}">
      <dgm:prSet/>
      <dgm:spPr/>
      <dgm:t>
        <a:bodyPr/>
        <a:lstStyle/>
        <a:p>
          <a:endParaRPr lang="el-GR"/>
        </a:p>
      </dgm:t>
    </dgm:pt>
    <dgm:pt modelId="{9BC3494D-6C1E-4E71-B772-B4FA92DD2440}">
      <dgm:prSet custT="1"/>
      <dgm:spPr>
        <a:solidFill>
          <a:srgbClr val="CCFF99"/>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rtl="0"/>
          <a:r>
            <a:rPr lang="el-GR" sz="1600" b="1" dirty="0" smtClean="0">
              <a:latin typeface="Tahoma" pitchFamily="34" charset="0"/>
              <a:ea typeface="Tahoma" pitchFamily="34" charset="0"/>
              <a:cs typeface="Tahoma" pitchFamily="34" charset="0"/>
            </a:rPr>
            <a:t>Τεχνολογίες </a:t>
          </a:r>
          <a:r>
            <a:rPr lang="en-US" sz="1600" b="1" dirty="0" smtClean="0">
              <a:latin typeface="Tahoma" pitchFamily="34" charset="0"/>
              <a:ea typeface="Tahoma" pitchFamily="34" charset="0"/>
              <a:cs typeface="Tahoma" pitchFamily="34" charset="0"/>
            </a:rPr>
            <a:t>Web </a:t>
          </a:r>
          <a:r>
            <a:rPr lang="el-GR" sz="1600" dirty="0" smtClean="0">
              <a:latin typeface="Tahoma" pitchFamily="34" charset="0"/>
              <a:ea typeface="Tahoma" pitchFamily="34" charset="0"/>
              <a:cs typeface="Tahoma" pitchFamily="34" charset="0"/>
            </a:rPr>
            <a:t>στις μαθησιακές κοινότητες:</a:t>
          </a:r>
          <a:endParaRPr lang="el-GR" sz="1600" dirty="0">
            <a:latin typeface="Tahoma" pitchFamily="34" charset="0"/>
            <a:ea typeface="Tahoma" pitchFamily="34" charset="0"/>
            <a:cs typeface="Tahoma" pitchFamily="34" charset="0"/>
          </a:endParaRPr>
        </a:p>
      </dgm:t>
    </dgm:pt>
    <dgm:pt modelId="{27668547-27FD-4CCE-9E0D-1BFED2691C97}" type="parTrans" cxnId="{595CFA9F-7AD3-4942-B202-F8659E44F82E}">
      <dgm:prSet/>
      <dgm:spPr/>
      <dgm:t>
        <a:bodyPr/>
        <a:lstStyle/>
        <a:p>
          <a:endParaRPr lang="el-GR"/>
        </a:p>
      </dgm:t>
    </dgm:pt>
    <dgm:pt modelId="{E198EFB5-2760-4AC9-8682-11D5382869D7}" type="sibTrans" cxnId="{595CFA9F-7AD3-4942-B202-F8659E44F82E}">
      <dgm:prSet/>
      <dgm:spPr/>
      <dgm:t>
        <a:bodyPr/>
        <a:lstStyle/>
        <a:p>
          <a:endParaRPr lang="el-GR"/>
        </a:p>
      </dgm:t>
    </dgm:pt>
    <dgm:pt modelId="{4D54BEA4-C81B-4583-9513-2E9578D225F1}">
      <dgm:prSet custT="1"/>
      <dgm:spPr>
        <a:solidFill>
          <a:srgbClr val="CCFF99"/>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marL="177800" indent="-177800" rtl="0"/>
          <a:r>
            <a:rPr lang="el-GR" sz="1100" b="1" dirty="0" smtClean="0">
              <a:latin typeface="Tahoma" pitchFamily="34" charset="0"/>
              <a:ea typeface="Tahoma" pitchFamily="34" charset="0"/>
              <a:cs typeface="Tahoma" pitchFamily="34" charset="0"/>
            </a:rPr>
            <a:t>Ασύγχρονη και σύγχρονη τηλεκπαίδευση </a:t>
          </a:r>
          <a:r>
            <a:rPr lang="el-GR" sz="1100" dirty="0" smtClean="0">
              <a:latin typeface="Tahoma" pitchFamily="34" charset="0"/>
              <a:ea typeface="Tahoma" pitchFamily="34" charset="0"/>
              <a:cs typeface="Tahoma" pitchFamily="34" charset="0"/>
            </a:rPr>
            <a:t>– Εικονικές τάξεις</a:t>
          </a:r>
          <a:endParaRPr lang="el-GR" sz="1100" dirty="0">
            <a:latin typeface="Tahoma" pitchFamily="34" charset="0"/>
            <a:ea typeface="Tahoma" pitchFamily="34" charset="0"/>
            <a:cs typeface="Tahoma" pitchFamily="34" charset="0"/>
          </a:endParaRPr>
        </a:p>
      </dgm:t>
    </dgm:pt>
    <dgm:pt modelId="{843056CA-7590-49A9-96C3-2FC1ED05FCA1}" type="parTrans" cxnId="{D00C0A42-5B2D-4050-88C0-7D9F0D2A0C2E}">
      <dgm:prSet/>
      <dgm:spPr/>
      <dgm:t>
        <a:bodyPr/>
        <a:lstStyle/>
        <a:p>
          <a:endParaRPr lang="el-GR"/>
        </a:p>
      </dgm:t>
    </dgm:pt>
    <dgm:pt modelId="{7431BFA8-A2AA-43BB-89DA-60BAF0E36448}" type="sibTrans" cxnId="{D00C0A42-5B2D-4050-88C0-7D9F0D2A0C2E}">
      <dgm:prSet/>
      <dgm:spPr/>
      <dgm:t>
        <a:bodyPr/>
        <a:lstStyle/>
        <a:p>
          <a:endParaRPr lang="el-GR"/>
        </a:p>
      </dgm:t>
    </dgm:pt>
    <dgm:pt modelId="{C020B639-5BDC-46B7-AEAB-267741016939}">
      <dgm:prSet custT="1"/>
      <dgm:spPr>
        <a:solidFill>
          <a:srgbClr val="CCFF99"/>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marL="177800" indent="-177800" rtl="0"/>
          <a:r>
            <a:rPr lang="el-GR" sz="1100" b="1" dirty="0" smtClean="0">
              <a:latin typeface="Tahoma" pitchFamily="34" charset="0"/>
              <a:ea typeface="Tahoma" pitchFamily="34" charset="0"/>
              <a:cs typeface="Tahoma" pitchFamily="34" charset="0"/>
            </a:rPr>
            <a:t>Δωμάτια συνομιλίας</a:t>
          </a:r>
          <a:r>
            <a:rPr lang="en-US" sz="1100" dirty="0" smtClean="0">
              <a:latin typeface="Tahoma" pitchFamily="34" charset="0"/>
              <a:ea typeface="Tahoma" pitchFamily="34" charset="0"/>
              <a:cs typeface="Tahoma" pitchFamily="34" charset="0"/>
            </a:rPr>
            <a:t> </a:t>
          </a:r>
          <a:r>
            <a:rPr lang="el-GR" sz="1100" dirty="0" smtClean="0">
              <a:latin typeface="Tahoma" pitchFamily="34" charset="0"/>
              <a:ea typeface="Tahoma" pitchFamily="34" charset="0"/>
              <a:cs typeface="Tahoma" pitchFamily="34" charset="0"/>
            </a:rPr>
            <a:t>και Χώροι συζητήσεων</a:t>
          </a:r>
          <a:r>
            <a:rPr lang="en-US" sz="1100" dirty="0" smtClean="0">
              <a:latin typeface="Tahoma" pitchFamily="34" charset="0"/>
              <a:ea typeface="Tahoma" pitchFamily="34" charset="0"/>
              <a:cs typeface="Tahoma" pitchFamily="34" charset="0"/>
            </a:rPr>
            <a:t> (forums)</a:t>
          </a:r>
          <a:endParaRPr lang="el-GR" sz="1100" dirty="0">
            <a:latin typeface="Tahoma" pitchFamily="34" charset="0"/>
            <a:ea typeface="Tahoma" pitchFamily="34" charset="0"/>
            <a:cs typeface="Tahoma" pitchFamily="34" charset="0"/>
          </a:endParaRPr>
        </a:p>
      </dgm:t>
    </dgm:pt>
    <dgm:pt modelId="{F49F9F0E-C9AE-4A3D-8819-BFECCB69C5D8}" type="parTrans" cxnId="{9C4BFFF8-9915-4A15-B1BC-7FF6481E4DD6}">
      <dgm:prSet/>
      <dgm:spPr/>
      <dgm:t>
        <a:bodyPr/>
        <a:lstStyle/>
        <a:p>
          <a:endParaRPr lang="el-GR"/>
        </a:p>
      </dgm:t>
    </dgm:pt>
    <dgm:pt modelId="{8A80764A-CF36-4990-A7A8-768A8B838477}" type="sibTrans" cxnId="{9C4BFFF8-9915-4A15-B1BC-7FF6481E4DD6}">
      <dgm:prSet/>
      <dgm:spPr/>
      <dgm:t>
        <a:bodyPr/>
        <a:lstStyle/>
        <a:p>
          <a:endParaRPr lang="el-GR"/>
        </a:p>
      </dgm:t>
    </dgm:pt>
    <dgm:pt modelId="{CF4AF3FA-78C9-419C-AB9F-65D63F154DC7}">
      <dgm:prSet custT="1"/>
      <dgm:spPr>
        <a:solidFill>
          <a:srgbClr val="CCFF99"/>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marL="177800" indent="-177800" rtl="0"/>
          <a:r>
            <a:rPr lang="el-GR" sz="1100" b="1" dirty="0" smtClean="0">
              <a:latin typeface="Tahoma" pitchFamily="34" charset="0"/>
              <a:ea typeface="Tahoma" pitchFamily="34" charset="0"/>
              <a:cs typeface="Tahoma" pitchFamily="34" charset="0"/>
            </a:rPr>
            <a:t>Υπηρεσίες διαμοίρασης υλικού</a:t>
          </a:r>
          <a:r>
            <a:rPr lang="el-GR" sz="1100" dirty="0" smtClean="0">
              <a:latin typeface="Tahoma" pitchFamily="34" charset="0"/>
              <a:ea typeface="Tahoma" pitchFamily="34" charset="0"/>
              <a:cs typeface="Tahoma" pitchFamily="34" charset="0"/>
            </a:rPr>
            <a:t>, ειδικά </a:t>
          </a:r>
          <a:r>
            <a:rPr lang="en-US" sz="1100" dirty="0" smtClean="0">
              <a:latin typeface="Tahoma" pitchFamily="34" charset="0"/>
              <a:ea typeface="Tahoma" pitchFamily="34" charset="0"/>
              <a:cs typeface="Tahoma" pitchFamily="34" charset="0"/>
            </a:rPr>
            <a:t>video (</a:t>
          </a:r>
          <a:r>
            <a:rPr lang="en-US" sz="1100" dirty="0" err="1" smtClean="0">
              <a:latin typeface="Tahoma" pitchFamily="34" charset="0"/>
              <a:ea typeface="Tahoma" pitchFamily="34" charset="0"/>
              <a:cs typeface="Tahoma" pitchFamily="34" charset="0"/>
            </a:rPr>
            <a:t>youtube</a:t>
          </a:r>
          <a:r>
            <a:rPr lang="en-US" sz="1100" dirty="0" smtClean="0">
              <a:latin typeface="Tahoma" pitchFamily="34" charset="0"/>
              <a:ea typeface="Tahoma" pitchFamily="34" charset="0"/>
              <a:cs typeface="Tahoma" pitchFamily="34" charset="0"/>
            </a:rPr>
            <a:t>, </a:t>
          </a:r>
          <a:r>
            <a:rPr lang="el-GR" sz="1100" dirty="0" smtClean="0">
              <a:latin typeface="Tahoma" pitchFamily="34" charset="0"/>
              <a:ea typeface="Tahoma" pitchFamily="34" charset="0"/>
              <a:cs typeface="Tahoma" pitchFamily="34" charset="0"/>
            </a:rPr>
            <a:t>κλπ)</a:t>
          </a:r>
          <a:endParaRPr lang="en-US" sz="1100" dirty="0">
            <a:latin typeface="Tahoma" pitchFamily="34" charset="0"/>
            <a:ea typeface="Tahoma" pitchFamily="34" charset="0"/>
            <a:cs typeface="Tahoma" pitchFamily="34" charset="0"/>
          </a:endParaRPr>
        </a:p>
      </dgm:t>
    </dgm:pt>
    <dgm:pt modelId="{33F70B8E-162A-4F02-9DBD-D33EB79005CE}" type="parTrans" cxnId="{F62A4F0E-D281-4D16-A80A-16C2408C2F44}">
      <dgm:prSet/>
      <dgm:spPr/>
      <dgm:t>
        <a:bodyPr/>
        <a:lstStyle/>
        <a:p>
          <a:endParaRPr lang="el-GR"/>
        </a:p>
      </dgm:t>
    </dgm:pt>
    <dgm:pt modelId="{7F26CE96-2A5B-4ACC-8AA4-55DD7E35A610}" type="sibTrans" cxnId="{F62A4F0E-D281-4D16-A80A-16C2408C2F44}">
      <dgm:prSet/>
      <dgm:spPr/>
      <dgm:t>
        <a:bodyPr/>
        <a:lstStyle/>
        <a:p>
          <a:endParaRPr lang="el-GR"/>
        </a:p>
      </dgm:t>
    </dgm:pt>
    <dgm:pt modelId="{69FE2F1B-1E81-4AA4-B967-18C18ED5BE57}">
      <dgm:prSet custT="1"/>
      <dgm:spPr>
        <a:solidFill>
          <a:srgbClr val="CCFF99"/>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marL="177800" indent="-177800" rtl="0"/>
          <a:r>
            <a:rPr lang="el-GR" sz="1100" b="1" dirty="0" smtClean="0">
              <a:latin typeface="Tahoma" pitchFamily="34" charset="0"/>
              <a:ea typeface="Tahoma" pitchFamily="34" charset="0"/>
              <a:cs typeface="Tahoma" pitchFamily="34" charset="0"/>
            </a:rPr>
            <a:t>Υπηρεσίες κοινωνικής δικτύωσης </a:t>
          </a:r>
          <a:r>
            <a:rPr lang="el-GR" sz="1100" dirty="0" smtClean="0">
              <a:latin typeface="Tahoma" pitchFamily="34" charset="0"/>
              <a:ea typeface="Tahoma" pitchFamily="34" charset="0"/>
              <a:cs typeface="Tahoma" pitchFamily="34" charset="0"/>
            </a:rPr>
            <a:t>(</a:t>
          </a:r>
          <a:r>
            <a:rPr lang="en-US" sz="1100" dirty="0" err="1" smtClean="0">
              <a:latin typeface="Tahoma" pitchFamily="34" charset="0"/>
              <a:ea typeface="Tahoma" pitchFamily="34" charset="0"/>
              <a:cs typeface="Tahoma" pitchFamily="34" charset="0"/>
            </a:rPr>
            <a:t>facebook</a:t>
          </a:r>
          <a:r>
            <a:rPr lang="en-US" sz="1100" dirty="0" smtClean="0">
              <a:latin typeface="Tahoma" pitchFamily="34" charset="0"/>
              <a:ea typeface="Tahoma" pitchFamily="34" charset="0"/>
              <a:cs typeface="Tahoma" pitchFamily="34" charset="0"/>
            </a:rPr>
            <a:t>, </a:t>
          </a:r>
          <a:r>
            <a:rPr lang="en-US" sz="1100" dirty="0" err="1" smtClean="0">
              <a:latin typeface="Tahoma" pitchFamily="34" charset="0"/>
              <a:ea typeface="Tahoma" pitchFamily="34" charset="0"/>
              <a:cs typeface="Tahoma" pitchFamily="34" charset="0"/>
            </a:rPr>
            <a:t>myspace</a:t>
          </a:r>
          <a:r>
            <a:rPr lang="en-US" sz="1100" dirty="0" smtClean="0">
              <a:latin typeface="Tahoma" pitchFamily="34" charset="0"/>
              <a:ea typeface="Tahoma" pitchFamily="34" charset="0"/>
              <a:cs typeface="Tahoma" pitchFamily="34" charset="0"/>
            </a:rPr>
            <a:t>, </a:t>
          </a:r>
          <a:r>
            <a:rPr lang="el-GR" sz="1100" dirty="0" smtClean="0">
              <a:latin typeface="Tahoma" pitchFamily="34" charset="0"/>
              <a:ea typeface="Tahoma" pitchFamily="34" charset="0"/>
              <a:cs typeface="Tahoma" pitchFamily="34" charset="0"/>
            </a:rPr>
            <a:t>κλπ)</a:t>
          </a:r>
          <a:endParaRPr lang="en-US" sz="1100" dirty="0">
            <a:latin typeface="Tahoma" pitchFamily="34" charset="0"/>
            <a:ea typeface="Tahoma" pitchFamily="34" charset="0"/>
            <a:cs typeface="Tahoma" pitchFamily="34" charset="0"/>
          </a:endParaRPr>
        </a:p>
      </dgm:t>
    </dgm:pt>
    <dgm:pt modelId="{BC73DE4E-6C1A-417A-870C-5AB7CCFB01D8}" type="parTrans" cxnId="{00D00F48-4280-4E2B-827D-FDD5335FE3CA}">
      <dgm:prSet/>
      <dgm:spPr/>
      <dgm:t>
        <a:bodyPr/>
        <a:lstStyle/>
        <a:p>
          <a:endParaRPr lang="el-GR"/>
        </a:p>
      </dgm:t>
    </dgm:pt>
    <dgm:pt modelId="{A63E70AA-539B-49DA-9D90-137C47FD1A3A}" type="sibTrans" cxnId="{00D00F48-4280-4E2B-827D-FDD5335FE3CA}">
      <dgm:prSet/>
      <dgm:spPr/>
      <dgm:t>
        <a:bodyPr/>
        <a:lstStyle/>
        <a:p>
          <a:endParaRPr lang="el-GR"/>
        </a:p>
      </dgm:t>
    </dgm:pt>
    <dgm:pt modelId="{793FF614-7FF4-4F5B-A128-D3A542ABDB04}">
      <dgm:prSet custT="1"/>
      <dgm:spPr>
        <a:solidFill>
          <a:srgbClr val="CCFF99"/>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marL="177800" indent="-177800" rtl="0"/>
          <a:r>
            <a:rPr lang="el-GR" sz="1100" b="1" dirty="0" smtClean="0">
              <a:latin typeface="Tahoma" pitchFamily="34" charset="0"/>
              <a:ea typeface="Tahoma" pitchFamily="34" charset="0"/>
              <a:cs typeface="Tahoma" pitchFamily="34" charset="0"/>
            </a:rPr>
            <a:t>Συνεργατικά εργαλεία </a:t>
          </a:r>
          <a:r>
            <a:rPr lang="el-GR" sz="1100" dirty="0" smtClean="0">
              <a:latin typeface="Tahoma" pitchFamily="34" charset="0"/>
              <a:ea typeface="Tahoma" pitchFamily="34" charset="0"/>
              <a:cs typeface="Tahoma" pitchFamily="34" charset="0"/>
            </a:rPr>
            <a:t>(</a:t>
          </a:r>
          <a:r>
            <a:rPr lang="en-US" sz="1100" dirty="0" smtClean="0">
              <a:latin typeface="Tahoma" pitchFamily="34" charset="0"/>
              <a:ea typeface="Tahoma" pitchFamily="34" charset="0"/>
              <a:cs typeface="Tahoma" pitchFamily="34" charset="0"/>
            </a:rPr>
            <a:t>blogs, wikis, </a:t>
          </a:r>
          <a:r>
            <a:rPr lang="en-US" sz="1100" dirty="0" err="1" smtClean="0">
              <a:latin typeface="Tahoma" pitchFamily="34" charset="0"/>
              <a:ea typeface="Tahoma" pitchFamily="34" charset="0"/>
              <a:cs typeface="Tahoma" pitchFamily="34" charset="0"/>
            </a:rPr>
            <a:t>folksonomies</a:t>
          </a:r>
          <a:r>
            <a:rPr lang="el-GR" sz="1100" dirty="0" smtClean="0">
              <a:latin typeface="Tahoma" pitchFamily="34" charset="0"/>
              <a:ea typeface="Tahoma" pitchFamily="34" charset="0"/>
              <a:cs typeface="Tahoma" pitchFamily="34" charset="0"/>
            </a:rPr>
            <a:t>, κλπ)</a:t>
          </a:r>
          <a:endParaRPr lang="en-US" sz="1100" dirty="0">
            <a:latin typeface="Tahoma" pitchFamily="34" charset="0"/>
            <a:ea typeface="Tahoma" pitchFamily="34" charset="0"/>
            <a:cs typeface="Tahoma" pitchFamily="34" charset="0"/>
          </a:endParaRPr>
        </a:p>
      </dgm:t>
    </dgm:pt>
    <dgm:pt modelId="{636B2279-0B7B-4EF9-815B-7C94A4700516}" type="parTrans" cxnId="{DB281B5F-ADFF-4A5F-B96E-FF5C5663D16C}">
      <dgm:prSet/>
      <dgm:spPr/>
      <dgm:t>
        <a:bodyPr/>
        <a:lstStyle/>
        <a:p>
          <a:endParaRPr lang="el-GR"/>
        </a:p>
      </dgm:t>
    </dgm:pt>
    <dgm:pt modelId="{B99FFED2-4856-4E8C-ABE9-2611CD2A1019}" type="sibTrans" cxnId="{DB281B5F-ADFF-4A5F-B96E-FF5C5663D16C}">
      <dgm:prSet/>
      <dgm:spPr/>
      <dgm:t>
        <a:bodyPr/>
        <a:lstStyle/>
        <a:p>
          <a:endParaRPr lang="el-GR"/>
        </a:p>
      </dgm:t>
    </dgm:pt>
    <dgm:pt modelId="{D0A8DE2E-E427-4526-B045-77A6AD83E47F}">
      <dgm:prSet custT="1"/>
      <dgm:spPr>
        <a:solidFill>
          <a:srgbClr val="CCFF99"/>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rtl="0"/>
          <a:r>
            <a:rPr lang="en-US" sz="1600" b="1" dirty="0" smtClean="0">
              <a:latin typeface="Tahoma" pitchFamily="34" charset="0"/>
              <a:ea typeface="Tahoma" pitchFamily="34" charset="0"/>
              <a:cs typeface="Tahoma" pitchFamily="34" charset="0"/>
            </a:rPr>
            <a:t>Web 2.0</a:t>
          </a:r>
          <a:endParaRPr lang="el-GR" sz="1600" b="1" dirty="0" smtClean="0">
            <a:latin typeface="Tahoma" pitchFamily="34" charset="0"/>
            <a:ea typeface="Tahoma" pitchFamily="34" charset="0"/>
            <a:cs typeface="Tahoma" pitchFamily="34" charset="0"/>
          </a:endParaRPr>
        </a:p>
        <a:p>
          <a:pPr rtl="0"/>
          <a:r>
            <a:rPr lang="en-US" sz="1600" b="1" dirty="0" smtClean="0">
              <a:latin typeface="Tahoma" pitchFamily="34" charset="0"/>
              <a:ea typeface="Tahoma" pitchFamily="34" charset="0"/>
              <a:cs typeface="Tahoma" pitchFamily="34" charset="0"/>
            </a:rPr>
            <a:t> </a:t>
          </a:r>
          <a:r>
            <a:rPr lang="el-GR" sz="1600" b="1" dirty="0" smtClean="0">
              <a:latin typeface="Tahoma" pitchFamily="34" charset="0"/>
              <a:ea typeface="Tahoma" pitchFamily="34" charset="0"/>
              <a:cs typeface="Tahoma" pitchFamily="34" charset="0"/>
            </a:rPr>
            <a:t/>
          </a:r>
          <a:br>
            <a:rPr lang="el-GR" sz="1600" b="1" dirty="0" smtClean="0">
              <a:latin typeface="Tahoma" pitchFamily="34" charset="0"/>
              <a:ea typeface="Tahoma" pitchFamily="34" charset="0"/>
              <a:cs typeface="Tahoma" pitchFamily="34" charset="0"/>
            </a:rPr>
          </a:br>
          <a:r>
            <a:rPr lang="el-GR" sz="1600" dirty="0" smtClean="0">
              <a:latin typeface="Tahoma" pitchFamily="34" charset="0"/>
              <a:ea typeface="Tahoma" pitchFamily="34" charset="0"/>
              <a:cs typeface="Tahoma" pitchFamily="34" charset="0"/>
            </a:rPr>
            <a:t>όρος που περιγράφει μεταβαλλόμενες τάσεις στη χρήση του </a:t>
          </a:r>
          <a:r>
            <a:rPr lang="en-US" sz="1600" dirty="0" smtClean="0">
              <a:latin typeface="Tahoma" pitchFamily="34" charset="0"/>
              <a:ea typeface="Tahoma" pitchFamily="34" charset="0"/>
              <a:cs typeface="Tahoma" pitchFamily="34" charset="0"/>
            </a:rPr>
            <a:t>Web </a:t>
          </a:r>
          <a:r>
            <a:rPr lang="el-GR" sz="1600" dirty="0" smtClean="0">
              <a:latin typeface="Tahoma" pitchFamily="34" charset="0"/>
              <a:ea typeface="Tahoma" pitchFamily="34" charset="0"/>
              <a:cs typeface="Tahoma" pitchFamily="34" charset="0"/>
            </a:rPr>
            <a:t>με την ενίσχυση της συνεργασίας, της δημιουργικότητας και της ασφαλούς ανταλλαγής πληροφοριών.</a:t>
          </a:r>
          <a:endParaRPr lang="el-GR" sz="1600" dirty="0">
            <a:latin typeface="Tahoma" pitchFamily="34" charset="0"/>
            <a:ea typeface="Tahoma" pitchFamily="34" charset="0"/>
            <a:cs typeface="Tahoma" pitchFamily="34" charset="0"/>
          </a:endParaRPr>
        </a:p>
      </dgm:t>
    </dgm:pt>
    <dgm:pt modelId="{36BA44F8-F85D-4365-B191-95618FD78786}" type="parTrans" cxnId="{1C8AC4C4-83AF-4980-AC31-8224225B2963}">
      <dgm:prSet/>
      <dgm:spPr/>
      <dgm:t>
        <a:bodyPr/>
        <a:lstStyle/>
        <a:p>
          <a:endParaRPr lang="el-GR"/>
        </a:p>
      </dgm:t>
    </dgm:pt>
    <dgm:pt modelId="{9DE394F9-1F97-4DA9-8EAF-D5E01949F9EB}" type="sibTrans" cxnId="{1C8AC4C4-83AF-4980-AC31-8224225B2963}">
      <dgm:prSet/>
      <dgm:spPr/>
      <dgm:t>
        <a:bodyPr/>
        <a:lstStyle/>
        <a:p>
          <a:endParaRPr lang="el-GR"/>
        </a:p>
      </dgm:t>
    </dgm:pt>
    <dgm:pt modelId="{0C388D37-64F6-47A7-A8E1-ED531DD6869B}" type="pres">
      <dgm:prSet presAssocID="{E48D1265-80A3-455F-9E83-7112843DF0E3}" presName="matrix" presStyleCnt="0">
        <dgm:presLayoutVars>
          <dgm:chMax val="1"/>
          <dgm:dir/>
          <dgm:resizeHandles val="exact"/>
        </dgm:presLayoutVars>
      </dgm:prSet>
      <dgm:spPr/>
      <dgm:t>
        <a:bodyPr/>
        <a:lstStyle/>
        <a:p>
          <a:endParaRPr lang="el-GR"/>
        </a:p>
      </dgm:t>
    </dgm:pt>
    <dgm:pt modelId="{ABC8ABFF-39DD-44F8-8209-9E15EE0CF9DA}" type="pres">
      <dgm:prSet presAssocID="{E48D1265-80A3-455F-9E83-7112843DF0E3}" presName="diamond" presStyleLbl="bgShp" presStyleIdx="0" presStyleCnt="1"/>
      <dgm:spPr>
        <a:solidFill>
          <a:srgbClr val="9999FF"/>
        </a:solidFill>
      </dgm:spPr>
    </dgm:pt>
    <dgm:pt modelId="{E592D2A4-D855-43F4-8C72-A04484BEA9BA}" type="pres">
      <dgm:prSet presAssocID="{E48D1265-80A3-455F-9E83-7112843DF0E3}" presName="quad1" presStyleLbl="node1" presStyleIdx="0" presStyleCnt="4" custScaleX="128354" custScaleY="108447" custLinFactX="23566" custLinFactNeighborX="100000" custLinFactNeighborY="-3907">
        <dgm:presLayoutVars>
          <dgm:chMax val="0"/>
          <dgm:chPref val="0"/>
          <dgm:bulletEnabled val="1"/>
        </dgm:presLayoutVars>
      </dgm:prSet>
      <dgm:spPr/>
      <dgm:t>
        <a:bodyPr/>
        <a:lstStyle/>
        <a:p>
          <a:endParaRPr lang="el-GR"/>
        </a:p>
      </dgm:t>
    </dgm:pt>
    <dgm:pt modelId="{E36F1158-CA77-46B8-96EA-3CB4C2B11CDA}" type="pres">
      <dgm:prSet presAssocID="{E48D1265-80A3-455F-9E83-7112843DF0E3}" presName="quad2" presStyleLbl="node1" presStyleIdx="1" presStyleCnt="4" custScaleX="132151" custScaleY="114938" custLinFactX="-26513" custLinFactY="16184" custLinFactNeighborX="-100000" custLinFactNeighborY="100000">
        <dgm:presLayoutVars>
          <dgm:chMax val="0"/>
          <dgm:chPref val="0"/>
          <dgm:bulletEnabled val="1"/>
        </dgm:presLayoutVars>
      </dgm:prSet>
      <dgm:spPr/>
      <dgm:t>
        <a:bodyPr/>
        <a:lstStyle/>
        <a:p>
          <a:endParaRPr lang="el-GR"/>
        </a:p>
      </dgm:t>
    </dgm:pt>
    <dgm:pt modelId="{9E602C33-3394-46A6-98AE-77F315BCF69F}" type="pres">
      <dgm:prSet presAssocID="{E48D1265-80A3-455F-9E83-7112843DF0E3}" presName="quad3" presStyleLbl="node1" presStyleIdx="2" presStyleCnt="4" custScaleX="128354" custScaleY="112238" custLinFactX="23566" custLinFactNeighborX="100000" custLinFactNeighborY="8503">
        <dgm:presLayoutVars>
          <dgm:chMax val="0"/>
          <dgm:chPref val="0"/>
          <dgm:bulletEnabled val="1"/>
        </dgm:presLayoutVars>
      </dgm:prSet>
      <dgm:spPr/>
      <dgm:t>
        <a:bodyPr/>
        <a:lstStyle/>
        <a:p>
          <a:endParaRPr lang="el-GR"/>
        </a:p>
      </dgm:t>
    </dgm:pt>
    <dgm:pt modelId="{5459553E-95A9-4961-8E69-6415FDE395EC}" type="pres">
      <dgm:prSet presAssocID="{E48D1265-80A3-455F-9E83-7112843DF0E3}" presName="quad4" presStyleLbl="node1" presStyleIdx="3" presStyleCnt="4" custScaleX="132151" custScaleY="108470" custLinFactX="-25590" custLinFactY="-12950" custLinFactNeighborX="-100000" custLinFactNeighborY="-100000">
        <dgm:presLayoutVars>
          <dgm:chMax val="0"/>
          <dgm:chPref val="0"/>
          <dgm:bulletEnabled val="1"/>
        </dgm:presLayoutVars>
      </dgm:prSet>
      <dgm:spPr/>
      <dgm:t>
        <a:bodyPr/>
        <a:lstStyle/>
        <a:p>
          <a:endParaRPr lang="el-GR"/>
        </a:p>
      </dgm:t>
    </dgm:pt>
  </dgm:ptLst>
  <dgm:cxnLst>
    <dgm:cxn modelId="{595CFA9F-7AD3-4942-B202-F8659E44F82E}" srcId="{E48D1265-80A3-455F-9E83-7112843DF0E3}" destId="{9BC3494D-6C1E-4E71-B772-B4FA92DD2440}" srcOrd="2" destOrd="0" parTransId="{27668547-27FD-4CCE-9E0D-1BFED2691C97}" sibTransId="{E198EFB5-2760-4AC9-8682-11D5382869D7}"/>
    <dgm:cxn modelId="{D00C0A42-5B2D-4050-88C0-7D9F0D2A0C2E}" srcId="{9BC3494D-6C1E-4E71-B772-B4FA92DD2440}" destId="{4D54BEA4-C81B-4583-9513-2E9578D225F1}" srcOrd="0" destOrd="0" parTransId="{843056CA-7590-49A9-96C3-2FC1ED05FCA1}" sibTransId="{7431BFA8-A2AA-43BB-89DA-60BAF0E36448}"/>
    <dgm:cxn modelId="{F62A4F0E-D281-4D16-A80A-16C2408C2F44}" srcId="{9BC3494D-6C1E-4E71-B772-B4FA92DD2440}" destId="{CF4AF3FA-78C9-419C-AB9F-65D63F154DC7}" srcOrd="2" destOrd="0" parTransId="{33F70B8E-162A-4F02-9DBD-D33EB79005CE}" sibTransId="{7F26CE96-2A5B-4ACC-8AA4-55DD7E35A610}"/>
    <dgm:cxn modelId="{346BAE69-31FC-471B-9F51-94C46FFFFD7A}" type="presOf" srcId="{69FE2F1B-1E81-4AA4-B967-18C18ED5BE57}" destId="{9E602C33-3394-46A6-98AE-77F315BCF69F}" srcOrd="0" destOrd="4" presId="urn:microsoft.com/office/officeart/2005/8/layout/matrix3"/>
    <dgm:cxn modelId="{DB281B5F-ADFF-4A5F-B96E-FF5C5663D16C}" srcId="{9BC3494D-6C1E-4E71-B772-B4FA92DD2440}" destId="{793FF614-7FF4-4F5B-A128-D3A542ABDB04}" srcOrd="4" destOrd="0" parTransId="{636B2279-0B7B-4EF9-815B-7C94A4700516}" sibTransId="{B99FFED2-4856-4E8C-ABE9-2611CD2A1019}"/>
    <dgm:cxn modelId="{9821ED8E-A0F4-4D1D-AD19-09B1ABF62951}" type="presOf" srcId="{E48D1265-80A3-455F-9E83-7112843DF0E3}" destId="{0C388D37-64F6-47A7-A8E1-ED531DD6869B}" srcOrd="0" destOrd="0" presId="urn:microsoft.com/office/officeart/2005/8/layout/matrix3"/>
    <dgm:cxn modelId="{986D1976-3E45-47E9-B9CD-F5EFA9BCF962}" type="presOf" srcId="{D0A8DE2E-E427-4526-B045-77A6AD83E47F}" destId="{5459553E-95A9-4961-8E69-6415FDE395EC}" srcOrd="0" destOrd="0" presId="urn:microsoft.com/office/officeart/2005/8/layout/matrix3"/>
    <dgm:cxn modelId="{B97857A1-DF8C-4046-913D-16394D905986}" srcId="{E48D1265-80A3-455F-9E83-7112843DF0E3}" destId="{8A5F97F4-6289-4FFB-9A47-C7C4B911B2D1}" srcOrd="1" destOrd="0" parTransId="{3B277160-93C5-4F6E-8E0F-264E04CF099B}" sibTransId="{942D2289-BD6B-4471-A9D8-55E74E550190}"/>
    <dgm:cxn modelId="{00D00F48-4280-4E2B-827D-FDD5335FE3CA}" srcId="{9BC3494D-6C1E-4E71-B772-B4FA92DD2440}" destId="{69FE2F1B-1E81-4AA4-B967-18C18ED5BE57}" srcOrd="3" destOrd="0" parTransId="{BC73DE4E-6C1A-417A-870C-5AB7CCFB01D8}" sibTransId="{A63E70AA-539B-49DA-9D90-137C47FD1A3A}"/>
    <dgm:cxn modelId="{13BC8F8A-77F2-4648-95CD-0111421CB080}" type="presOf" srcId="{793FF614-7FF4-4F5B-A128-D3A542ABDB04}" destId="{9E602C33-3394-46A6-98AE-77F315BCF69F}" srcOrd="0" destOrd="5" presId="urn:microsoft.com/office/officeart/2005/8/layout/matrix3"/>
    <dgm:cxn modelId="{9C4BFFF8-9915-4A15-B1BC-7FF6481E4DD6}" srcId="{9BC3494D-6C1E-4E71-B772-B4FA92DD2440}" destId="{C020B639-5BDC-46B7-AEAB-267741016939}" srcOrd="1" destOrd="0" parTransId="{F49F9F0E-C9AE-4A3D-8819-BFECCB69C5D8}" sibTransId="{8A80764A-CF36-4990-A7A8-768A8B838477}"/>
    <dgm:cxn modelId="{DA172F95-C8E5-46BA-B855-F70B0DFC79B8}" type="presOf" srcId="{CF4AF3FA-78C9-419C-AB9F-65D63F154DC7}" destId="{9E602C33-3394-46A6-98AE-77F315BCF69F}" srcOrd="0" destOrd="3" presId="urn:microsoft.com/office/officeart/2005/8/layout/matrix3"/>
    <dgm:cxn modelId="{6AA7E42F-22EA-43B4-AA2A-2DD3FBA8EB2F}" type="presOf" srcId="{9BC3494D-6C1E-4E71-B772-B4FA92DD2440}" destId="{9E602C33-3394-46A6-98AE-77F315BCF69F}" srcOrd="0" destOrd="0" presId="urn:microsoft.com/office/officeart/2005/8/layout/matrix3"/>
    <dgm:cxn modelId="{F3FB7B49-27D1-40E7-AC77-C448E4061CF1}" type="presOf" srcId="{8A5F97F4-6289-4FFB-9A47-C7C4B911B2D1}" destId="{E36F1158-CA77-46B8-96EA-3CB4C2B11CDA}" srcOrd="0" destOrd="0" presId="urn:microsoft.com/office/officeart/2005/8/layout/matrix3"/>
    <dgm:cxn modelId="{C17F17D9-8045-4130-85B8-FE8F3B82E993}" type="presOf" srcId="{C020B639-5BDC-46B7-AEAB-267741016939}" destId="{9E602C33-3394-46A6-98AE-77F315BCF69F}" srcOrd="0" destOrd="2" presId="urn:microsoft.com/office/officeart/2005/8/layout/matrix3"/>
    <dgm:cxn modelId="{BA29A331-A5C6-4F1E-992D-BF84407386AD}" type="presOf" srcId="{4D54BEA4-C81B-4583-9513-2E9578D225F1}" destId="{9E602C33-3394-46A6-98AE-77F315BCF69F}" srcOrd="0" destOrd="1" presId="urn:microsoft.com/office/officeart/2005/8/layout/matrix3"/>
    <dgm:cxn modelId="{CBB91DD8-7EEE-4603-874F-9DFA76087BE7}" type="presOf" srcId="{DED4578A-F730-477E-81F1-E4CDAFDB86D3}" destId="{E592D2A4-D855-43F4-8C72-A04484BEA9BA}" srcOrd="0" destOrd="0" presId="urn:microsoft.com/office/officeart/2005/8/layout/matrix3"/>
    <dgm:cxn modelId="{CFCE38B8-ECAF-48D3-8A2B-B132F02D84F4}" srcId="{E48D1265-80A3-455F-9E83-7112843DF0E3}" destId="{DED4578A-F730-477E-81F1-E4CDAFDB86D3}" srcOrd="0" destOrd="0" parTransId="{6F22721C-F125-41BD-9771-35263A6CFF48}" sibTransId="{31D799C6-FD5D-4DEC-99C4-48DE5D98FD74}"/>
    <dgm:cxn modelId="{1C8AC4C4-83AF-4980-AC31-8224225B2963}" srcId="{E48D1265-80A3-455F-9E83-7112843DF0E3}" destId="{D0A8DE2E-E427-4526-B045-77A6AD83E47F}" srcOrd="3" destOrd="0" parTransId="{36BA44F8-F85D-4365-B191-95618FD78786}" sibTransId="{9DE394F9-1F97-4DA9-8EAF-D5E01949F9EB}"/>
    <dgm:cxn modelId="{D840CA1E-68A8-453C-ACF6-77C7CF6E430D}" type="presParOf" srcId="{0C388D37-64F6-47A7-A8E1-ED531DD6869B}" destId="{ABC8ABFF-39DD-44F8-8209-9E15EE0CF9DA}" srcOrd="0" destOrd="0" presId="urn:microsoft.com/office/officeart/2005/8/layout/matrix3"/>
    <dgm:cxn modelId="{12A7EDBA-A5B6-4702-9339-F7F392872102}" type="presParOf" srcId="{0C388D37-64F6-47A7-A8E1-ED531DD6869B}" destId="{E592D2A4-D855-43F4-8C72-A04484BEA9BA}" srcOrd="1" destOrd="0" presId="urn:microsoft.com/office/officeart/2005/8/layout/matrix3"/>
    <dgm:cxn modelId="{A1EB8DA5-585B-402E-8DB9-3CE6AE63C3CB}" type="presParOf" srcId="{0C388D37-64F6-47A7-A8E1-ED531DD6869B}" destId="{E36F1158-CA77-46B8-96EA-3CB4C2B11CDA}" srcOrd="2" destOrd="0" presId="urn:microsoft.com/office/officeart/2005/8/layout/matrix3"/>
    <dgm:cxn modelId="{EFEEE869-7A86-46C4-B438-427315841269}" type="presParOf" srcId="{0C388D37-64F6-47A7-A8E1-ED531DD6869B}" destId="{9E602C33-3394-46A6-98AE-77F315BCF69F}" srcOrd="3" destOrd="0" presId="urn:microsoft.com/office/officeart/2005/8/layout/matrix3"/>
    <dgm:cxn modelId="{BD9B9DDC-9BC7-41C2-AFAB-E0BFD08FE9A1}" type="presParOf" srcId="{0C388D37-64F6-47A7-A8E1-ED531DD6869B}" destId="{5459553E-95A9-4961-8E69-6415FDE395EC}" srcOrd="4" destOrd="0" presId="urn:microsoft.com/office/officeart/2005/8/layout/matrix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27D16AA-FF35-4D99-9B0B-AA7BF847CBFB}"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el-GR"/>
        </a:p>
      </dgm:t>
    </dgm:pt>
    <dgm:pt modelId="{FFC31E44-5946-4799-83E3-46D1322C5C71}">
      <dgm:prSet custT="1"/>
      <dgm:spPr>
        <a:solidFill>
          <a:srgbClr val="CCFF99">
            <a:alpha val="50000"/>
          </a:srgbClr>
        </a:solidFill>
        <a:ln>
          <a:solidFill>
            <a:srgbClr val="92D050"/>
          </a:solidFill>
        </a:ln>
      </dgm:spPr>
      <dgm:t>
        <a:bodyPr/>
        <a:lstStyle/>
        <a:p>
          <a:pPr algn="l" rtl="0"/>
          <a:r>
            <a:rPr lang="el-GR" sz="1400" dirty="0" smtClean="0">
              <a:latin typeface="Tahoma" pitchFamily="34" charset="0"/>
              <a:ea typeface="Tahoma" pitchFamily="34" charset="0"/>
              <a:cs typeface="Tahoma" pitchFamily="34" charset="0"/>
            </a:rPr>
            <a:t>Το μεγαλύτερο </a:t>
          </a:r>
          <a:r>
            <a:rPr lang="el-GR" sz="1400" b="1" dirty="0" smtClean="0">
              <a:latin typeface="Tahoma" pitchFamily="34" charset="0"/>
              <a:ea typeface="Tahoma" pitchFamily="34" charset="0"/>
              <a:cs typeface="Tahoma" pitchFamily="34" charset="0"/>
            </a:rPr>
            <a:t>δημόσιο δίκτυο </a:t>
          </a:r>
          <a:r>
            <a:rPr lang="el-GR" sz="1400" dirty="0" smtClean="0">
              <a:latin typeface="Tahoma" pitchFamily="34" charset="0"/>
              <a:ea typeface="Tahoma" pitchFamily="34" charset="0"/>
              <a:cs typeface="Tahoma" pitchFamily="34" charset="0"/>
            </a:rPr>
            <a:t>σε έκταση και πλήθος χρηστών, στη χώρα. </a:t>
          </a:r>
          <a:endParaRPr lang="el-GR" sz="1400" dirty="0">
            <a:latin typeface="Tahoma" pitchFamily="34" charset="0"/>
            <a:ea typeface="Tahoma" pitchFamily="34" charset="0"/>
            <a:cs typeface="Tahoma" pitchFamily="34" charset="0"/>
          </a:endParaRPr>
        </a:p>
      </dgm:t>
    </dgm:pt>
    <dgm:pt modelId="{B99A9273-F7AD-4C16-B14E-5FBACEF6A173}" type="parTrans" cxnId="{FA729298-35F8-41E3-AB27-CA380DE94BB9}">
      <dgm:prSet/>
      <dgm:spPr/>
      <dgm:t>
        <a:bodyPr/>
        <a:lstStyle/>
        <a:p>
          <a:endParaRPr lang="el-GR"/>
        </a:p>
      </dgm:t>
    </dgm:pt>
    <dgm:pt modelId="{9F46A479-EC2A-4656-8669-3FF7D7113AE7}" type="sibTrans" cxnId="{FA729298-35F8-41E3-AB27-CA380DE94BB9}">
      <dgm:prSet/>
      <dgm:spPr/>
      <dgm:t>
        <a:bodyPr/>
        <a:lstStyle/>
        <a:p>
          <a:endParaRPr lang="el-GR"/>
        </a:p>
      </dgm:t>
    </dgm:pt>
    <dgm:pt modelId="{12E5E71B-AEA8-439E-90A8-B8B08DCF3601}">
      <dgm:prSet custT="1"/>
      <dgm:spPr>
        <a:solidFill>
          <a:srgbClr val="CCFF99">
            <a:alpha val="50000"/>
          </a:srgbClr>
        </a:solidFill>
        <a:ln>
          <a:solidFill>
            <a:srgbClr val="92D050"/>
          </a:solidFill>
        </a:ln>
      </dgm:spPr>
      <dgm:t>
        <a:bodyPr/>
        <a:lstStyle/>
        <a:p>
          <a:pPr algn="l" rtl="0"/>
          <a:r>
            <a:rPr lang="el-GR" sz="1400" dirty="0" smtClean="0">
              <a:latin typeface="Tahoma" pitchFamily="34" charset="0"/>
              <a:ea typeface="Tahoma" pitchFamily="34" charset="0"/>
              <a:cs typeface="Tahoma" pitchFamily="34" charset="0"/>
            </a:rPr>
            <a:t>Διασυνδέει: </a:t>
          </a:r>
          <a:r>
            <a:rPr lang="el-GR" sz="1400" b="1" dirty="0" smtClean="0">
              <a:latin typeface="Tahoma" pitchFamily="34" charset="0"/>
              <a:ea typeface="Tahoma" pitchFamily="34" charset="0"/>
              <a:cs typeface="Tahoma" pitchFamily="34" charset="0"/>
            </a:rPr>
            <a:t>16.62</a:t>
          </a:r>
          <a:r>
            <a:rPr lang="en-US" sz="1400" b="1" dirty="0" smtClean="0">
              <a:latin typeface="Tahoma" pitchFamily="34" charset="0"/>
              <a:ea typeface="Tahoma" pitchFamily="34" charset="0"/>
              <a:cs typeface="Tahoma" pitchFamily="34" charset="0"/>
            </a:rPr>
            <a:t>9</a:t>
          </a:r>
          <a:r>
            <a:rPr lang="el-GR" sz="1400" b="1" dirty="0" smtClean="0">
              <a:latin typeface="Tahoma" pitchFamily="34" charset="0"/>
              <a:ea typeface="Tahoma" pitchFamily="34" charset="0"/>
              <a:cs typeface="Tahoma" pitchFamily="34" charset="0"/>
            </a:rPr>
            <a:t> </a:t>
          </a:r>
          <a:r>
            <a:rPr lang="el-GR" sz="1400" dirty="0" smtClean="0">
              <a:latin typeface="Tahoma" pitchFamily="34" charset="0"/>
              <a:ea typeface="Tahoma" pitchFamily="34" charset="0"/>
              <a:cs typeface="Tahoma" pitchFamily="34" charset="0"/>
            </a:rPr>
            <a:t>σχολεία, &gt;</a:t>
          </a:r>
          <a:r>
            <a:rPr lang="el-GR" sz="1400" b="1" dirty="0" smtClean="0">
              <a:latin typeface="Tahoma" pitchFamily="34" charset="0"/>
              <a:ea typeface="Tahoma" pitchFamily="34" charset="0"/>
              <a:cs typeface="Tahoma" pitchFamily="34" charset="0"/>
            </a:rPr>
            <a:t>7.500</a:t>
          </a:r>
          <a:r>
            <a:rPr lang="el-GR" sz="1400" dirty="0" smtClean="0">
              <a:latin typeface="Tahoma" pitchFamily="34" charset="0"/>
              <a:ea typeface="Tahoma" pitchFamily="34" charset="0"/>
              <a:cs typeface="Tahoma" pitchFamily="34" charset="0"/>
            </a:rPr>
            <a:t> σχολικά τοπικά δίκτυα, </a:t>
          </a:r>
          <a:r>
            <a:rPr lang="el-GR" sz="1400" b="1" dirty="0" smtClean="0">
              <a:latin typeface="Tahoma" pitchFamily="34" charset="0"/>
              <a:ea typeface="Tahoma" pitchFamily="34" charset="0"/>
              <a:cs typeface="Tahoma" pitchFamily="34" charset="0"/>
            </a:rPr>
            <a:t>928</a:t>
          </a:r>
          <a:r>
            <a:rPr lang="el-GR" sz="1400" dirty="0" smtClean="0">
              <a:latin typeface="Tahoma" pitchFamily="34" charset="0"/>
              <a:ea typeface="Tahoma" pitchFamily="34" charset="0"/>
              <a:cs typeface="Tahoma" pitchFamily="34" charset="0"/>
            </a:rPr>
            <a:t> διοικητικές μονάδες, </a:t>
          </a:r>
          <a:r>
            <a:rPr lang="el-GR" sz="1400" b="1" dirty="0" smtClean="0">
              <a:latin typeface="Tahoma" pitchFamily="34" charset="0"/>
              <a:ea typeface="Tahoma" pitchFamily="34" charset="0"/>
              <a:cs typeface="Tahoma" pitchFamily="34" charset="0"/>
            </a:rPr>
            <a:t>594 </a:t>
          </a:r>
          <a:r>
            <a:rPr lang="el-GR" sz="1400" dirty="0" smtClean="0">
              <a:latin typeface="Tahoma" pitchFamily="34" charset="0"/>
              <a:ea typeface="Tahoma" pitchFamily="34" charset="0"/>
              <a:cs typeface="Tahoma" pitchFamily="34" charset="0"/>
            </a:rPr>
            <a:t>βιβλιοθήκες, </a:t>
          </a:r>
          <a:r>
            <a:rPr lang="el-GR" sz="1400" b="1" dirty="0" smtClean="0">
              <a:latin typeface="Tahoma" pitchFamily="34" charset="0"/>
              <a:ea typeface="Tahoma" pitchFamily="34" charset="0"/>
              <a:cs typeface="Tahoma" pitchFamily="34" charset="0"/>
            </a:rPr>
            <a:t>60</a:t>
          </a:r>
          <a:r>
            <a:rPr lang="el-GR" sz="1400" dirty="0" smtClean="0">
              <a:latin typeface="Tahoma" pitchFamily="34" charset="0"/>
              <a:ea typeface="Tahoma" pitchFamily="34" charset="0"/>
              <a:cs typeface="Tahoma" pitchFamily="34" charset="0"/>
            </a:rPr>
            <a:t> Γενικά Αρχεία του Κράτους, κλπ.</a:t>
          </a:r>
          <a:endParaRPr lang="el-GR" sz="1400" dirty="0">
            <a:latin typeface="Tahoma" pitchFamily="34" charset="0"/>
            <a:ea typeface="Tahoma" pitchFamily="34" charset="0"/>
            <a:cs typeface="Tahoma" pitchFamily="34" charset="0"/>
          </a:endParaRPr>
        </a:p>
      </dgm:t>
    </dgm:pt>
    <dgm:pt modelId="{1D6B0C67-A7FC-4E7D-BCD2-862E36128925}" type="parTrans" cxnId="{392B16E5-82E5-47C7-BAF6-B896BE422A41}">
      <dgm:prSet/>
      <dgm:spPr/>
      <dgm:t>
        <a:bodyPr/>
        <a:lstStyle/>
        <a:p>
          <a:endParaRPr lang="el-GR"/>
        </a:p>
      </dgm:t>
    </dgm:pt>
    <dgm:pt modelId="{0880FD08-8B48-4359-B3E0-B5194BB62B7D}" type="sibTrans" cxnId="{392B16E5-82E5-47C7-BAF6-B896BE422A41}">
      <dgm:prSet/>
      <dgm:spPr/>
      <dgm:t>
        <a:bodyPr/>
        <a:lstStyle/>
        <a:p>
          <a:endParaRPr lang="el-GR"/>
        </a:p>
      </dgm:t>
    </dgm:pt>
    <dgm:pt modelId="{1B7F052B-41AC-4196-9C26-C4C5C3CD1515}">
      <dgm:prSet custT="1"/>
      <dgm:spPr>
        <a:solidFill>
          <a:srgbClr val="CCFF99">
            <a:alpha val="50000"/>
          </a:srgbClr>
        </a:solidFill>
        <a:ln>
          <a:solidFill>
            <a:srgbClr val="92D050"/>
          </a:solidFill>
        </a:ln>
      </dgm:spPr>
      <dgm:t>
        <a:bodyPr/>
        <a:lstStyle/>
        <a:p>
          <a:pPr algn="l" rtl="0"/>
          <a:r>
            <a:rPr lang="el-GR" sz="1400" dirty="0" smtClean="0">
              <a:latin typeface="Tahoma" pitchFamily="34" charset="0"/>
              <a:ea typeface="Tahoma" pitchFamily="34" charset="0"/>
              <a:cs typeface="Tahoma" pitchFamily="34" charset="0"/>
            </a:rPr>
            <a:t>Προσωποποιημένη πρόσβαση σε </a:t>
          </a:r>
          <a:r>
            <a:rPr lang="en-US" sz="1400" b="1" dirty="0" smtClean="0">
              <a:latin typeface="Tahoma" pitchFamily="34" charset="0"/>
              <a:ea typeface="Tahoma" pitchFamily="34" charset="0"/>
              <a:cs typeface="Tahoma" pitchFamily="34" charset="0"/>
            </a:rPr>
            <a:t>7</a:t>
          </a:r>
          <a:r>
            <a:rPr lang="el-GR" sz="1400" b="1" dirty="0" smtClean="0">
              <a:latin typeface="Tahoma" pitchFamily="34" charset="0"/>
              <a:ea typeface="Tahoma" pitchFamily="34" charset="0"/>
              <a:cs typeface="Tahoma" pitchFamily="34" charset="0"/>
            </a:rPr>
            <a:t>7.</a:t>
          </a:r>
          <a:r>
            <a:rPr lang="en-US" sz="1400" b="1" dirty="0" smtClean="0">
              <a:latin typeface="Tahoma" pitchFamily="34" charset="0"/>
              <a:ea typeface="Tahoma" pitchFamily="34" charset="0"/>
              <a:cs typeface="Tahoma" pitchFamily="34" charset="0"/>
            </a:rPr>
            <a:t>230</a:t>
          </a:r>
          <a:r>
            <a:rPr lang="el-GR" sz="1400" dirty="0" smtClean="0">
              <a:latin typeface="Tahoma" pitchFamily="34" charset="0"/>
              <a:ea typeface="Tahoma" pitchFamily="34" charset="0"/>
              <a:cs typeface="Tahoma" pitchFamily="34" charset="0"/>
            </a:rPr>
            <a:t> εκπαιδευτικούς και </a:t>
          </a:r>
          <a:r>
            <a:rPr lang="en-US" sz="1400" b="1" dirty="0" smtClean="0">
              <a:latin typeface="Tahoma" pitchFamily="34" charset="0"/>
              <a:ea typeface="Tahoma" pitchFamily="34" charset="0"/>
              <a:cs typeface="Tahoma" pitchFamily="34" charset="0"/>
            </a:rPr>
            <a:t>50</a:t>
          </a:r>
          <a:r>
            <a:rPr lang="el-GR" sz="1400" b="1" dirty="0" smtClean="0">
              <a:latin typeface="Tahoma" pitchFamily="34" charset="0"/>
              <a:ea typeface="Tahoma" pitchFamily="34" charset="0"/>
              <a:cs typeface="Tahoma" pitchFamily="34" charset="0"/>
            </a:rPr>
            <a:t>.</a:t>
          </a:r>
          <a:r>
            <a:rPr lang="en-US" sz="1400" b="1" dirty="0" smtClean="0">
              <a:latin typeface="Tahoma" pitchFamily="34" charset="0"/>
              <a:ea typeface="Tahoma" pitchFamily="34" charset="0"/>
              <a:cs typeface="Tahoma" pitchFamily="34" charset="0"/>
            </a:rPr>
            <a:t>782</a:t>
          </a:r>
          <a:r>
            <a:rPr lang="el-GR" sz="1400" b="1" dirty="0" smtClean="0">
              <a:latin typeface="Tahoma" pitchFamily="34" charset="0"/>
              <a:ea typeface="Tahoma" pitchFamily="34" charset="0"/>
              <a:cs typeface="Tahoma" pitchFamily="34" charset="0"/>
            </a:rPr>
            <a:t> </a:t>
          </a:r>
          <a:r>
            <a:rPr lang="el-GR" sz="1400" dirty="0" smtClean="0">
              <a:latin typeface="Tahoma" pitchFamily="34" charset="0"/>
              <a:ea typeface="Tahoma" pitchFamily="34" charset="0"/>
              <a:cs typeface="Tahoma" pitchFamily="34" charset="0"/>
            </a:rPr>
            <a:t>μαθητές.</a:t>
          </a:r>
          <a:endParaRPr lang="el-GR" sz="1400" dirty="0">
            <a:latin typeface="Tahoma" pitchFamily="34" charset="0"/>
            <a:ea typeface="Tahoma" pitchFamily="34" charset="0"/>
            <a:cs typeface="Tahoma" pitchFamily="34" charset="0"/>
          </a:endParaRPr>
        </a:p>
      </dgm:t>
    </dgm:pt>
    <dgm:pt modelId="{52EBA8EE-D015-429B-BC34-36001AC8F402}" type="parTrans" cxnId="{67601C6A-FAF8-4C5D-A7A6-FB883DED52BD}">
      <dgm:prSet/>
      <dgm:spPr/>
      <dgm:t>
        <a:bodyPr/>
        <a:lstStyle/>
        <a:p>
          <a:endParaRPr lang="el-GR"/>
        </a:p>
      </dgm:t>
    </dgm:pt>
    <dgm:pt modelId="{C3D60DA4-7935-410A-940F-F1942FDBB0F2}" type="sibTrans" cxnId="{67601C6A-FAF8-4C5D-A7A6-FB883DED52BD}">
      <dgm:prSet/>
      <dgm:spPr/>
      <dgm:t>
        <a:bodyPr/>
        <a:lstStyle/>
        <a:p>
          <a:endParaRPr lang="el-GR"/>
        </a:p>
      </dgm:t>
    </dgm:pt>
    <dgm:pt modelId="{C0A5BD4A-27F8-4B93-B5CF-D7CFF2E45C4B}">
      <dgm:prSet custT="1"/>
      <dgm:spPr>
        <a:solidFill>
          <a:srgbClr val="CCFF99">
            <a:alpha val="50000"/>
          </a:srgbClr>
        </a:solidFill>
        <a:ln>
          <a:solidFill>
            <a:srgbClr val="92D050"/>
          </a:solidFill>
        </a:ln>
      </dgm:spPr>
      <dgm:t>
        <a:bodyPr/>
        <a:lstStyle/>
        <a:p>
          <a:pPr algn="l" rtl="0"/>
          <a:r>
            <a:rPr lang="el-GR" sz="1400" b="1" dirty="0" smtClean="0">
              <a:latin typeface="Tahoma" pitchFamily="34" charset="0"/>
              <a:ea typeface="Tahoma" pitchFamily="34" charset="0"/>
              <a:cs typeface="Tahoma" pitchFamily="34" charset="0"/>
            </a:rPr>
            <a:t>«Κλειστό» </a:t>
          </a:r>
          <a:r>
            <a:rPr lang="el-GR" sz="1400" dirty="0" smtClean="0">
              <a:latin typeface="Tahoma" pitchFamily="34" charset="0"/>
              <a:ea typeface="Tahoma" pitchFamily="34" charset="0"/>
              <a:cs typeface="Tahoma" pitchFamily="34" charset="0"/>
            </a:rPr>
            <a:t>εκπαιδευτικό </a:t>
          </a:r>
          <a:r>
            <a:rPr lang="el-GR" sz="1400" dirty="0" err="1" smtClean="0">
              <a:latin typeface="Tahoma" pitchFamily="34" charset="0"/>
              <a:ea typeface="Tahoma" pitchFamily="34" charset="0"/>
              <a:cs typeface="Tahoma" pitchFamily="34" charset="0"/>
            </a:rPr>
            <a:t>ενδοδίκτυο</a:t>
          </a:r>
          <a:r>
            <a:rPr lang="el-GR" sz="1400" dirty="0" smtClean="0">
              <a:latin typeface="Tahoma" pitchFamily="34" charset="0"/>
              <a:ea typeface="Tahoma" pitchFamily="34" charset="0"/>
              <a:cs typeface="Tahoma" pitchFamily="34" charset="0"/>
            </a:rPr>
            <a:t> – Η </a:t>
          </a:r>
          <a:r>
            <a:rPr lang="el-GR" sz="1400" b="1" dirty="0" smtClean="0">
              <a:latin typeface="Tahoma" pitchFamily="34" charset="0"/>
              <a:ea typeface="Tahoma" pitchFamily="34" charset="0"/>
              <a:cs typeface="Tahoma" pitchFamily="34" charset="0"/>
            </a:rPr>
            <a:t>ασφάλεια </a:t>
          </a:r>
          <a:r>
            <a:rPr lang="el-GR" sz="1400" b="0" dirty="0" smtClean="0">
              <a:latin typeface="Tahoma" pitchFamily="34" charset="0"/>
              <a:ea typeface="Tahoma" pitchFamily="34" charset="0"/>
              <a:cs typeface="Tahoma" pitchFamily="34" charset="0"/>
            </a:rPr>
            <a:t>των </a:t>
          </a:r>
          <a:r>
            <a:rPr lang="el-GR" sz="1400" dirty="0" smtClean="0">
              <a:latin typeface="Tahoma" pitchFamily="34" charset="0"/>
              <a:ea typeface="Tahoma" pitchFamily="34" charset="0"/>
              <a:cs typeface="Tahoma" pitchFamily="34" charset="0"/>
            </a:rPr>
            <a:t>μαθητών είναι πρωταρχικός στόχος.</a:t>
          </a:r>
          <a:endParaRPr lang="el-GR" sz="1400" dirty="0">
            <a:latin typeface="Tahoma" pitchFamily="34" charset="0"/>
            <a:ea typeface="Tahoma" pitchFamily="34" charset="0"/>
            <a:cs typeface="Tahoma" pitchFamily="34" charset="0"/>
          </a:endParaRPr>
        </a:p>
      </dgm:t>
    </dgm:pt>
    <dgm:pt modelId="{6AD5FFC0-4D93-4C21-9AF2-845A650481F2}" type="parTrans" cxnId="{41D82751-110B-44A6-9D77-9474FD8F1EA2}">
      <dgm:prSet/>
      <dgm:spPr/>
      <dgm:t>
        <a:bodyPr/>
        <a:lstStyle/>
        <a:p>
          <a:endParaRPr lang="el-GR"/>
        </a:p>
      </dgm:t>
    </dgm:pt>
    <dgm:pt modelId="{0C2C364A-2429-471E-B5E6-60765E9C63DA}" type="sibTrans" cxnId="{41D82751-110B-44A6-9D77-9474FD8F1EA2}">
      <dgm:prSet/>
      <dgm:spPr/>
      <dgm:t>
        <a:bodyPr/>
        <a:lstStyle/>
        <a:p>
          <a:endParaRPr lang="el-GR"/>
        </a:p>
      </dgm:t>
    </dgm:pt>
    <dgm:pt modelId="{7A4D6162-6852-4E1D-8129-40D1EDE48DD1}">
      <dgm:prSet custT="1"/>
      <dgm:spPr>
        <a:solidFill>
          <a:srgbClr val="CCFF99">
            <a:alpha val="50000"/>
          </a:srgbClr>
        </a:solidFill>
        <a:ln>
          <a:solidFill>
            <a:srgbClr val="92D050"/>
          </a:solidFill>
        </a:ln>
      </dgm:spPr>
      <dgm:t>
        <a:bodyPr/>
        <a:lstStyle/>
        <a:p>
          <a:pPr algn="l" rtl="0"/>
          <a:r>
            <a:rPr lang="el-GR" sz="1400" b="1" dirty="0" smtClean="0">
              <a:latin typeface="Tahoma" pitchFamily="34" charset="0"/>
              <a:ea typeface="Tahoma" pitchFamily="34" charset="0"/>
              <a:cs typeface="Tahoma" pitchFamily="34" charset="0"/>
            </a:rPr>
            <a:t>135.000</a:t>
          </a:r>
          <a:r>
            <a:rPr lang="el-GR" sz="1400" dirty="0" smtClean="0">
              <a:latin typeface="Tahoma" pitchFamily="34" charset="0"/>
              <a:ea typeface="Tahoma" pitchFamily="34" charset="0"/>
              <a:cs typeface="Tahoma" pitchFamily="34" charset="0"/>
            </a:rPr>
            <a:t> γραμματοκιβώτια, </a:t>
          </a:r>
          <a:r>
            <a:rPr lang="en-US" sz="1400" b="1" dirty="0" smtClean="0">
              <a:latin typeface="Tahoma" pitchFamily="34" charset="0"/>
              <a:ea typeface="Tahoma" pitchFamily="34" charset="0"/>
              <a:cs typeface="Tahoma" pitchFamily="34" charset="0"/>
            </a:rPr>
            <a:t>10</a:t>
          </a:r>
          <a:r>
            <a:rPr lang="el-GR" sz="1400" b="1" dirty="0" smtClean="0">
              <a:latin typeface="Tahoma" pitchFamily="34" charset="0"/>
              <a:ea typeface="Tahoma" pitchFamily="34" charset="0"/>
              <a:cs typeface="Tahoma" pitchFamily="34" charset="0"/>
            </a:rPr>
            <a:t>.000 </a:t>
          </a:r>
          <a:r>
            <a:rPr lang="el-GR" sz="1400" dirty="0" smtClean="0">
              <a:latin typeface="Tahoma" pitchFamily="34" charset="0"/>
              <a:ea typeface="Tahoma" pitchFamily="34" charset="0"/>
              <a:cs typeface="Tahoma" pitchFamily="34" charset="0"/>
            </a:rPr>
            <a:t>ιστολόγια, </a:t>
          </a:r>
          <a:r>
            <a:rPr lang="en-US" sz="1400" b="1" dirty="0" smtClean="0">
              <a:latin typeface="Tahoma" pitchFamily="34" charset="0"/>
              <a:ea typeface="Tahoma" pitchFamily="34" charset="0"/>
              <a:cs typeface="Tahoma" pitchFamily="34" charset="0"/>
            </a:rPr>
            <a:t>10</a:t>
          </a:r>
          <a:r>
            <a:rPr lang="el-GR" sz="1400" b="1" dirty="0" smtClean="0">
              <a:latin typeface="Tahoma" pitchFamily="34" charset="0"/>
              <a:ea typeface="Tahoma" pitchFamily="34" charset="0"/>
              <a:cs typeface="Tahoma" pitchFamily="34" charset="0"/>
            </a:rPr>
            <a:t>0 </a:t>
          </a:r>
          <a:r>
            <a:rPr lang="el-GR" sz="1400" dirty="0" smtClean="0">
              <a:latin typeface="Tahoma" pitchFamily="34" charset="0"/>
              <a:ea typeface="Tahoma" pitchFamily="34" charset="0"/>
              <a:cs typeface="Tahoma" pitchFamily="34" charset="0"/>
            </a:rPr>
            <a:t>κοινότητες, </a:t>
          </a:r>
          <a:br>
            <a:rPr lang="el-GR" sz="1400" dirty="0" smtClean="0">
              <a:latin typeface="Tahoma" pitchFamily="34" charset="0"/>
              <a:ea typeface="Tahoma" pitchFamily="34" charset="0"/>
              <a:cs typeface="Tahoma" pitchFamily="34" charset="0"/>
            </a:rPr>
          </a:br>
          <a:r>
            <a:rPr lang="el-GR" sz="1400" b="1" dirty="0" smtClean="0">
              <a:latin typeface="Tahoma" pitchFamily="34" charset="0"/>
              <a:ea typeface="Tahoma" pitchFamily="34" charset="0"/>
              <a:cs typeface="Tahoma" pitchFamily="34" charset="0"/>
            </a:rPr>
            <a:t>8.500 </a:t>
          </a:r>
          <a:r>
            <a:rPr lang="el-GR" sz="1400" dirty="0" smtClean="0">
              <a:latin typeface="Tahoma" pitchFamily="34" charset="0"/>
              <a:ea typeface="Tahoma" pitchFamily="34" charset="0"/>
              <a:cs typeface="Tahoma" pitchFamily="34" charset="0"/>
            </a:rPr>
            <a:t>ιστοσελίδες, </a:t>
          </a:r>
          <a:r>
            <a:rPr lang="el-GR" sz="1400" b="1" dirty="0" smtClean="0">
              <a:latin typeface="Tahoma" pitchFamily="34" charset="0"/>
              <a:ea typeface="Tahoma" pitchFamily="34" charset="0"/>
              <a:cs typeface="Tahoma" pitchFamily="34" charset="0"/>
            </a:rPr>
            <a:t>3.000 </a:t>
          </a:r>
          <a:r>
            <a:rPr lang="el-GR" sz="1400" dirty="0" smtClean="0">
              <a:latin typeface="Tahoma" pitchFamily="34" charset="0"/>
              <a:ea typeface="Tahoma" pitchFamily="34" charset="0"/>
              <a:cs typeface="Tahoma" pitchFamily="34" charset="0"/>
            </a:rPr>
            <a:t>ψηφιακά μαθήματα, </a:t>
          </a:r>
          <a:r>
            <a:rPr lang="el-GR" sz="1400" b="1" dirty="0" smtClean="0">
              <a:latin typeface="Tahoma" pitchFamily="34" charset="0"/>
              <a:ea typeface="Tahoma" pitchFamily="34" charset="0"/>
              <a:cs typeface="Tahoma" pitchFamily="34" charset="0"/>
            </a:rPr>
            <a:t>200.000 </a:t>
          </a:r>
          <a:r>
            <a:rPr lang="el-GR" sz="1400" dirty="0" smtClean="0">
              <a:latin typeface="Tahoma" pitchFamily="34" charset="0"/>
              <a:ea typeface="Tahoma" pitchFamily="34" charset="0"/>
              <a:cs typeface="Tahoma" pitchFamily="34" charset="0"/>
            </a:rPr>
            <a:t>επισκέπτες</a:t>
          </a:r>
          <a:r>
            <a:rPr lang="en-US" sz="1400" dirty="0" smtClean="0">
              <a:latin typeface="Tahoma" pitchFamily="34" charset="0"/>
              <a:ea typeface="Tahoma" pitchFamily="34" charset="0"/>
              <a:cs typeface="Tahoma" pitchFamily="34" charset="0"/>
            </a:rPr>
            <a:t>/</a:t>
          </a:r>
          <a:r>
            <a:rPr lang="el-GR" sz="1400" dirty="0" smtClean="0">
              <a:latin typeface="Tahoma" pitchFamily="34" charset="0"/>
              <a:ea typeface="Tahoma" pitchFamily="34" charset="0"/>
              <a:cs typeface="Tahoma" pitchFamily="34" charset="0"/>
            </a:rPr>
            <a:t>μήνα</a:t>
          </a:r>
          <a:endParaRPr lang="el-GR" sz="1400" dirty="0">
            <a:latin typeface="Tahoma" pitchFamily="34" charset="0"/>
            <a:ea typeface="Tahoma" pitchFamily="34" charset="0"/>
            <a:cs typeface="Tahoma" pitchFamily="34" charset="0"/>
          </a:endParaRPr>
        </a:p>
      </dgm:t>
    </dgm:pt>
    <dgm:pt modelId="{C215B83D-3B0E-4353-8A38-BF189A13F2E0}" type="parTrans" cxnId="{391D256A-2510-4CC5-983E-95882897EE81}">
      <dgm:prSet/>
      <dgm:spPr/>
      <dgm:t>
        <a:bodyPr/>
        <a:lstStyle/>
        <a:p>
          <a:endParaRPr lang="el-GR"/>
        </a:p>
      </dgm:t>
    </dgm:pt>
    <dgm:pt modelId="{F10FCAFA-A0BD-497C-BB86-2B29C5F31444}" type="sibTrans" cxnId="{391D256A-2510-4CC5-983E-95882897EE81}">
      <dgm:prSet/>
      <dgm:spPr/>
      <dgm:t>
        <a:bodyPr/>
        <a:lstStyle/>
        <a:p>
          <a:endParaRPr lang="el-GR"/>
        </a:p>
      </dgm:t>
    </dgm:pt>
    <dgm:pt modelId="{924D9647-C838-4C10-B49C-1EE0428F82CC}">
      <dgm:prSet custT="1"/>
      <dgm:spPr>
        <a:solidFill>
          <a:srgbClr val="CCFF99">
            <a:alpha val="50000"/>
          </a:srgbClr>
        </a:solidFill>
        <a:ln>
          <a:solidFill>
            <a:srgbClr val="92D050"/>
          </a:solidFill>
        </a:ln>
      </dgm:spPr>
      <dgm:t>
        <a:bodyPr/>
        <a:lstStyle/>
        <a:p>
          <a:pPr algn="l" rtl="0"/>
          <a:r>
            <a:rPr lang="el-GR" sz="1400" b="1" dirty="0" err="1" smtClean="0">
              <a:latin typeface="Tahoma" pitchFamily="34" charset="0"/>
              <a:ea typeface="Tahoma" pitchFamily="34" charset="0"/>
              <a:cs typeface="Tahoma" pitchFamily="34" charset="0"/>
            </a:rPr>
            <a:t>Ευρυζωνικότητα</a:t>
          </a:r>
          <a:r>
            <a:rPr lang="el-GR" sz="1400" dirty="0" smtClean="0">
              <a:latin typeface="Tahoma" pitchFamily="34" charset="0"/>
              <a:ea typeface="Tahoma" pitchFamily="34" charset="0"/>
              <a:cs typeface="Tahoma" pitchFamily="34" charset="0"/>
            </a:rPr>
            <a:t>: </a:t>
          </a:r>
          <a:r>
            <a:rPr lang="el-GR" sz="1400" b="1" dirty="0" smtClean="0">
              <a:latin typeface="Tahoma" pitchFamily="34" charset="0"/>
              <a:ea typeface="Tahoma" pitchFamily="34" charset="0"/>
              <a:cs typeface="Tahoma" pitchFamily="34" charset="0"/>
            </a:rPr>
            <a:t>93% </a:t>
          </a:r>
          <a:r>
            <a:rPr lang="el-GR" sz="1400" dirty="0" smtClean="0">
              <a:latin typeface="Tahoma" pitchFamily="34" charset="0"/>
              <a:ea typeface="Tahoma" pitchFamily="34" charset="0"/>
              <a:cs typeface="Tahoma" pitchFamily="34" charset="0"/>
            </a:rPr>
            <a:t>Δευτεροβάθμια, </a:t>
          </a:r>
          <a:r>
            <a:rPr lang="el-GR" sz="1400" b="1" dirty="0" smtClean="0">
              <a:latin typeface="Tahoma" pitchFamily="34" charset="0"/>
              <a:ea typeface="Tahoma" pitchFamily="34" charset="0"/>
              <a:cs typeface="Tahoma" pitchFamily="34" charset="0"/>
            </a:rPr>
            <a:t>73% </a:t>
          </a:r>
          <a:r>
            <a:rPr lang="el-GR" sz="1400" dirty="0" smtClean="0">
              <a:latin typeface="Tahoma" pitchFamily="34" charset="0"/>
              <a:ea typeface="Tahoma" pitchFamily="34" charset="0"/>
              <a:cs typeface="Tahoma" pitchFamily="34" charset="0"/>
            </a:rPr>
            <a:t>Δημοτικά, </a:t>
          </a:r>
          <a:r>
            <a:rPr lang="el-GR" sz="1400" b="1" dirty="0" smtClean="0">
              <a:latin typeface="Tahoma" pitchFamily="34" charset="0"/>
              <a:ea typeface="Tahoma" pitchFamily="34" charset="0"/>
              <a:cs typeface="Tahoma" pitchFamily="34" charset="0"/>
            </a:rPr>
            <a:t>30% </a:t>
          </a:r>
          <a:r>
            <a:rPr lang="el-GR" sz="1400" dirty="0" err="1" smtClean="0">
              <a:latin typeface="Tahoma" pitchFamily="34" charset="0"/>
              <a:ea typeface="Tahoma" pitchFamily="34" charset="0"/>
              <a:cs typeface="Tahoma" pitchFamily="34" charset="0"/>
            </a:rPr>
            <a:t>Νηπ</a:t>
          </a:r>
          <a:r>
            <a:rPr lang="el-GR" sz="1400" dirty="0" smtClean="0">
              <a:latin typeface="Tahoma" pitchFamily="34" charset="0"/>
              <a:ea typeface="Tahoma" pitchFamily="34" charset="0"/>
              <a:cs typeface="Tahoma" pitchFamily="34" charset="0"/>
            </a:rPr>
            <a:t>/</a:t>
          </a:r>
          <a:r>
            <a:rPr lang="el-GR" sz="1400" dirty="0" err="1" smtClean="0">
              <a:latin typeface="Tahoma" pitchFamily="34" charset="0"/>
              <a:ea typeface="Tahoma" pitchFamily="34" charset="0"/>
              <a:cs typeface="Tahoma" pitchFamily="34" charset="0"/>
            </a:rPr>
            <a:t>γεία</a:t>
          </a:r>
          <a:endParaRPr lang="el-GR" sz="1400" dirty="0">
            <a:latin typeface="Tahoma" pitchFamily="34" charset="0"/>
            <a:ea typeface="Tahoma" pitchFamily="34" charset="0"/>
            <a:cs typeface="Tahoma" pitchFamily="34" charset="0"/>
          </a:endParaRPr>
        </a:p>
      </dgm:t>
    </dgm:pt>
    <dgm:pt modelId="{D88CB68C-8CCD-431E-8147-C642AD07EFBA}" type="parTrans" cxnId="{46E52955-7AED-4228-A34D-3C65DFE823C5}">
      <dgm:prSet/>
      <dgm:spPr/>
      <dgm:t>
        <a:bodyPr/>
        <a:lstStyle/>
        <a:p>
          <a:endParaRPr lang="el-GR"/>
        </a:p>
      </dgm:t>
    </dgm:pt>
    <dgm:pt modelId="{5BB92CEC-0715-4692-9205-EC450604F7FC}" type="sibTrans" cxnId="{46E52955-7AED-4228-A34D-3C65DFE823C5}">
      <dgm:prSet/>
      <dgm:spPr/>
      <dgm:t>
        <a:bodyPr/>
        <a:lstStyle/>
        <a:p>
          <a:endParaRPr lang="el-GR"/>
        </a:p>
      </dgm:t>
    </dgm:pt>
    <dgm:pt modelId="{59C227C5-7DE9-49E0-BF7D-E5055DF36DCB}">
      <dgm:prSet custT="1"/>
      <dgm:spPr>
        <a:solidFill>
          <a:srgbClr val="CCFF99">
            <a:alpha val="50000"/>
          </a:srgbClr>
        </a:solidFill>
        <a:ln>
          <a:solidFill>
            <a:srgbClr val="92D050"/>
          </a:solidFill>
        </a:ln>
      </dgm:spPr>
      <dgm:t>
        <a:bodyPr/>
        <a:lstStyle/>
        <a:p>
          <a:pPr algn="l" rtl="0"/>
          <a:r>
            <a:rPr lang="el-GR" sz="1400" dirty="0" smtClean="0">
              <a:latin typeface="Tahoma" pitchFamily="34" charset="0"/>
              <a:ea typeface="Tahoma" pitchFamily="34" charset="0"/>
              <a:cs typeface="Tahoma" pitchFamily="34" charset="0"/>
            </a:rPr>
            <a:t>Παρέχει τον </a:t>
          </a:r>
          <a:r>
            <a:rPr lang="el-GR" sz="1400" b="1" dirty="0" smtClean="0">
              <a:latin typeface="Tahoma" pitchFamily="34" charset="0"/>
              <a:ea typeface="Tahoma" pitchFamily="34" charset="0"/>
              <a:cs typeface="Tahoma" pitchFamily="34" charset="0"/>
            </a:rPr>
            <a:t>«κοινωνικό» χώρο </a:t>
          </a:r>
          <a:r>
            <a:rPr lang="el-GR" sz="1400" dirty="0" smtClean="0">
              <a:latin typeface="Tahoma" pitchFamily="34" charset="0"/>
              <a:ea typeface="Tahoma" pitchFamily="34" charset="0"/>
              <a:cs typeface="Tahoma" pitchFamily="34" charset="0"/>
            </a:rPr>
            <a:t>και τα </a:t>
          </a:r>
          <a:r>
            <a:rPr lang="el-GR" sz="1400" b="1" dirty="0" smtClean="0">
              <a:latin typeface="Tahoma" pitchFamily="34" charset="0"/>
              <a:ea typeface="Tahoma" pitchFamily="34" charset="0"/>
              <a:cs typeface="Tahoma" pitchFamily="34" charset="0"/>
            </a:rPr>
            <a:t>μέσα </a:t>
          </a:r>
          <a:r>
            <a:rPr lang="el-GR" sz="1400" dirty="0" smtClean="0">
              <a:latin typeface="Tahoma" pitchFamily="34" charset="0"/>
              <a:ea typeface="Tahoma" pitchFamily="34" charset="0"/>
              <a:cs typeface="Tahoma" pitchFamily="34" charset="0"/>
            </a:rPr>
            <a:t>για τη δημιουργία </a:t>
          </a:r>
          <a:r>
            <a:rPr lang="el-GR" sz="1400" b="1" dirty="0" smtClean="0">
              <a:latin typeface="Tahoma" pitchFamily="34" charset="0"/>
              <a:ea typeface="Tahoma" pitchFamily="34" charset="0"/>
              <a:cs typeface="Tahoma" pitchFamily="34" charset="0"/>
            </a:rPr>
            <a:t>Ελληνικών Εκπαιδευτικών Διαδικτυακών Κοινοτήτων</a:t>
          </a:r>
          <a:endParaRPr lang="el-GR" sz="1400" b="1" dirty="0">
            <a:latin typeface="Tahoma" pitchFamily="34" charset="0"/>
            <a:ea typeface="Tahoma" pitchFamily="34" charset="0"/>
            <a:cs typeface="Tahoma" pitchFamily="34" charset="0"/>
          </a:endParaRPr>
        </a:p>
      </dgm:t>
    </dgm:pt>
    <dgm:pt modelId="{EFAC9CC2-F335-483F-A27E-58FAA397D0F7}" type="parTrans" cxnId="{D9990F48-971A-4BD7-858E-A4FC23747294}">
      <dgm:prSet/>
      <dgm:spPr/>
      <dgm:t>
        <a:bodyPr/>
        <a:lstStyle/>
        <a:p>
          <a:endParaRPr lang="el-GR"/>
        </a:p>
      </dgm:t>
    </dgm:pt>
    <dgm:pt modelId="{0C8A67C6-0277-4E38-B4CB-9EAE9E0FCA12}" type="sibTrans" cxnId="{D9990F48-971A-4BD7-858E-A4FC23747294}">
      <dgm:prSet/>
      <dgm:spPr/>
      <dgm:t>
        <a:bodyPr/>
        <a:lstStyle/>
        <a:p>
          <a:endParaRPr lang="el-GR"/>
        </a:p>
      </dgm:t>
    </dgm:pt>
    <dgm:pt modelId="{E4B8DD55-29D9-4504-B7EE-B51B95D37640}" type="pres">
      <dgm:prSet presAssocID="{427D16AA-FF35-4D99-9B0B-AA7BF847CBFB}" presName="compositeShape" presStyleCnt="0">
        <dgm:presLayoutVars>
          <dgm:dir/>
          <dgm:resizeHandles/>
        </dgm:presLayoutVars>
      </dgm:prSet>
      <dgm:spPr/>
      <dgm:t>
        <a:bodyPr/>
        <a:lstStyle/>
        <a:p>
          <a:endParaRPr lang="el-GR"/>
        </a:p>
      </dgm:t>
    </dgm:pt>
    <dgm:pt modelId="{3C9FCC34-2745-4B43-AD0B-9EEBF5090EC2}" type="pres">
      <dgm:prSet presAssocID="{427D16AA-FF35-4D99-9B0B-AA7BF847CBFB}" presName="pyramid" presStyleLbl="node1" presStyleIdx="0" presStyleCnt="1"/>
      <dgm:spPr>
        <a:solidFill>
          <a:srgbClr val="9999FF"/>
        </a:solidFill>
      </dgm:spPr>
    </dgm:pt>
    <dgm:pt modelId="{4622DF7D-40E1-4C6D-B8BD-FE502B7EAD55}" type="pres">
      <dgm:prSet presAssocID="{427D16AA-FF35-4D99-9B0B-AA7BF847CBFB}" presName="theList" presStyleCnt="0"/>
      <dgm:spPr/>
    </dgm:pt>
    <dgm:pt modelId="{3ADAD9E4-26C3-4C77-80D2-C031E526DEC1}" type="pres">
      <dgm:prSet presAssocID="{FFC31E44-5946-4799-83E3-46D1322C5C71}" presName="aNode" presStyleLbl="fgAcc1" presStyleIdx="0" presStyleCnt="7" custScaleX="183077" custScaleY="164095" custLinFactY="-33648" custLinFactNeighborX="-7527" custLinFactNeighborY="-100000">
        <dgm:presLayoutVars>
          <dgm:bulletEnabled val="1"/>
        </dgm:presLayoutVars>
      </dgm:prSet>
      <dgm:spPr/>
      <dgm:t>
        <a:bodyPr/>
        <a:lstStyle/>
        <a:p>
          <a:endParaRPr lang="el-GR"/>
        </a:p>
      </dgm:t>
    </dgm:pt>
    <dgm:pt modelId="{AED28490-3B3B-4D82-BEED-B28FD5B47440}" type="pres">
      <dgm:prSet presAssocID="{FFC31E44-5946-4799-83E3-46D1322C5C71}" presName="aSpace" presStyleCnt="0"/>
      <dgm:spPr/>
    </dgm:pt>
    <dgm:pt modelId="{4B76C47D-454D-43D6-8D7F-85A31F498945}" type="pres">
      <dgm:prSet presAssocID="{12E5E71B-AEA8-439E-90A8-B8B08DCF3601}" presName="aNode" presStyleLbl="fgAcc1" presStyleIdx="1" presStyleCnt="7" custScaleX="183077" custScaleY="164095" custLinFactY="179056" custLinFactNeighborX="-7289" custLinFactNeighborY="200000">
        <dgm:presLayoutVars>
          <dgm:bulletEnabled val="1"/>
        </dgm:presLayoutVars>
      </dgm:prSet>
      <dgm:spPr/>
      <dgm:t>
        <a:bodyPr/>
        <a:lstStyle/>
        <a:p>
          <a:endParaRPr lang="el-GR"/>
        </a:p>
      </dgm:t>
    </dgm:pt>
    <dgm:pt modelId="{075B8B73-4CE2-40B0-BD52-0C662924AF41}" type="pres">
      <dgm:prSet presAssocID="{12E5E71B-AEA8-439E-90A8-B8B08DCF3601}" presName="aSpace" presStyleCnt="0"/>
      <dgm:spPr/>
    </dgm:pt>
    <dgm:pt modelId="{E3E6987B-147A-48DE-AEB4-C98FCA0533D2}" type="pres">
      <dgm:prSet presAssocID="{1B7F052B-41AC-4196-9C26-C4C5C3CD1515}" presName="aNode" presStyleLbl="fgAcc1" presStyleIdx="2" presStyleCnt="7" custScaleX="183077" custScaleY="164095" custLinFactY="393275" custLinFactNeighborX="-7527" custLinFactNeighborY="400000">
        <dgm:presLayoutVars>
          <dgm:bulletEnabled val="1"/>
        </dgm:presLayoutVars>
      </dgm:prSet>
      <dgm:spPr/>
      <dgm:t>
        <a:bodyPr/>
        <a:lstStyle/>
        <a:p>
          <a:endParaRPr lang="el-GR"/>
        </a:p>
      </dgm:t>
    </dgm:pt>
    <dgm:pt modelId="{020D7B40-D209-456D-91C2-97641392ECF4}" type="pres">
      <dgm:prSet presAssocID="{1B7F052B-41AC-4196-9C26-C4C5C3CD1515}" presName="aSpace" presStyleCnt="0"/>
      <dgm:spPr/>
    </dgm:pt>
    <dgm:pt modelId="{F62E1497-59EC-4B39-B955-119BC093F551}" type="pres">
      <dgm:prSet presAssocID="{C0A5BD4A-27F8-4B93-B5CF-D7CFF2E45C4B}" presName="aNode" presStyleLbl="fgAcc1" presStyleIdx="3" presStyleCnt="7" custScaleX="183077" custScaleY="164095" custLinFactY="-307083" custLinFactNeighborX="-7527" custLinFactNeighborY="-400000">
        <dgm:presLayoutVars>
          <dgm:bulletEnabled val="1"/>
        </dgm:presLayoutVars>
      </dgm:prSet>
      <dgm:spPr/>
      <dgm:t>
        <a:bodyPr/>
        <a:lstStyle/>
        <a:p>
          <a:endParaRPr lang="el-GR"/>
        </a:p>
      </dgm:t>
    </dgm:pt>
    <dgm:pt modelId="{03567210-BBD6-41F6-9C88-C2589C395E0F}" type="pres">
      <dgm:prSet presAssocID="{C0A5BD4A-27F8-4B93-B5CF-D7CFF2E45C4B}" presName="aSpace" presStyleCnt="0"/>
      <dgm:spPr/>
    </dgm:pt>
    <dgm:pt modelId="{D74B53A3-4BF8-47D1-A039-845A8EBFCD01}" type="pres">
      <dgm:prSet presAssocID="{7A4D6162-6852-4E1D-8129-40D1EDE48DD1}" presName="aNode" presStyleLbl="fgAcc1" presStyleIdx="4" presStyleCnt="7" custScaleX="183077" custScaleY="164095" custLinFactY="249549" custLinFactNeighborX="-7527" custLinFactNeighborY="300000">
        <dgm:presLayoutVars>
          <dgm:bulletEnabled val="1"/>
        </dgm:presLayoutVars>
      </dgm:prSet>
      <dgm:spPr/>
      <dgm:t>
        <a:bodyPr/>
        <a:lstStyle/>
        <a:p>
          <a:endParaRPr lang="el-GR"/>
        </a:p>
      </dgm:t>
    </dgm:pt>
    <dgm:pt modelId="{A9EEEF87-38B0-4E3C-83E6-185148E95533}" type="pres">
      <dgm:prSet presAssocID="{7A4D6162-6852-4E1D-8129-40D1EDE48DD1}" presName="aSpace" presStyleCnt="0"/>
      <dgm:spPr/>
    </dgm:pt>
    <dgm:pt modelId="{929EADB0-BCA3-4380-A34C-A7983338C9C1}" type="pres">
      <dgm:prSet presAssocID="{924D9647-C838-4C10-B49C-1EE0428F82CC}" presName="aNode" presStyleLbl="fgAcc1" presStyleIdx="5" presStyleCnt="7" custScaleX="183077" custScaleY="164095" custLinFactY="-256960" custLinFactNeighborX="-7289" custLinFactNeighborY="-300000">
        <dgm:presLayoutVars>
          <dgm:bulletEnabled val="1"/>
        </dgm:presLayoutVars>
      </dgm:prSet>
      <dgm:spPr/>
      <dgm:t>
        <a:bodyPr/>
        <a:lstStyle/>
        <a:p>
          <a:endParaRPr lang="el-GR"/>
        </a:p>
      </dgm:t>
    </dgm:pt>
    <dgm:pt modelId="{855D7FD9-60E4-42CD-91D9-DFFB3FDF9210}" type="pres">
      <dgm:prSet presAssocID="{924D9647-C838-4C10-B49C-1EE0428F82CC}" presName="aSpace" presStyleCnt="0"/>
      <dgm:spPr/>
    </dgm:pt>
    <dgm:pt modelId="{FEF49876-04C9-470C-BE8E-A301F7915B70}" type="pres">
      <dgm:prSet presAssocID="{59C227C5-7DE9-49E0-BF7D-E5055DF36DCB}" presName="aNode" presStyleLbl="fgAcc1" presStyleIdx="6" presStyleCnt="7" custScaleX="183077" custScaleY="164095" custLinFactY="116724" custLinFactNeighborX="-7527" custLinFactNeighborY="200000">
        <dgm:presLayoutVars>
          <dgm:bulletEnabled val="1"/>
        </dgm:presLayoutVars>
      </dgm:prSet>
      <dgm:spPr/>
      <dgm:t>
        <a:bodyPr/>
        <a:lstStyle/>
        <a:p>
          <a:endParaRPr lang="el-GR"/>
        </a:p>
      </dgm:t>
    </dgm:pt>
    <dgm:pt modelId="{2755BD72-1C47-43AF-BD22-3B6684124A7C}" type="pres">
      <dgm:prSet presAssocID="{59C227C5-7DE9-49E0-BF7D-E5055DF36DCB}" presName="aSpace" presStyleCnt="0"/>
      <dgm:spPr/>
    </dgm:pt>
  </dgm:ptLst>
  <dgm:cxnLst>
    <dgm:cxn modelId="{23DB73AA-4114-4385-B375-081BD608C7D3}" type="presOf" srcId="{427D16AA-FF35-4D99-9B0B-AA7BF847CBFB}" destId="{E4B8DD55-29D9-4504-B7EE-B51B95D37640}" srcOrd="0" destOrd="0" presId="urn:microsoft.com/office/officeart/2005/8/layout/pyramid2"/>
    <dgm:cxn modelId="{392B16E5-82E5-47C7-BAF6-B896BE422A41}" srcId="{427D16AA-FF35-4D99-9B0B-AA7BF847CBFB}" destId="{12E5E71B-AEA8-439E-90A8-B8B08DCF3601}" srcOrd="1" destOrd="0" parTransId="{1D6B0C67-A7FC-4E7D-BCD2-862E36128925}" sibTransId="{0880FD08-8B48-4359-B3E0-B5194BB62B7D}"/>
    <dgm:cxn modelId="{3C4E008D-257D-48B5-83B1-71C74D352107}" type="presOf" srcId="{12E5E71B-AEA8-439E-90A8-B8B08DCF3601}" destId="{4B76C47D-454D-43D6-8D7F-85A31F498945}" srcOrd="0" destOrd="0" presId="urn:microsoft.com/office/officeart/2005/8/layout/pyramid2"/>
    <dgm:cxn modelId="{EE728D4C-27DB-46B4-BC7D-DDB6523E2307}" type="presOf" srcId="{FFC31E44-5946-4799-83E3-46D1322C5C71}" destId="{3ADAD9E4-26C3-4C77-80D2-C031E526DEC1}" srcOrd="0" destOrd="0" presId="urn:microsoft.com/office/officeart/2005/8/layout/pyramid2"/>
    <dgm:cxn modelId="{D9990F48-971A-4BD7-858E-A4FC23747294}" srcId="{427D16AA-FF35-4D99-9B0B-AA7BF847CBFB}" destId="{59C227C5-7DE9-49E0-BF7D-E5055DF36DCB}" srcOrd="6" destOrd="0" parTransId="{EFAC9CC2-F335-483F-A27E-58FAA397D0F7}" sibTransId="{0C8A67C6-0277-4E38-B4CB-9EAE9E0FCA12}"/>
    <dgm:cxn modelId="{391D256A-2510-4CC5-983E-95882897EE81}" srcId="{427D16AA-FF35-4D99-9B0B-AA7BF847CBFB}" destId="{7A4D6162-6852-4E1D-8129-40D1EDE48DD1}" srcOrd="4" destOrd="0" parTransId="{C215B83D-3B0E-4353-8A38-BF189A13F2E0}" sibTransId="{F10FCAFA-A0BD-497C-BB86-2B29C5F31444}"/>
    <dgm:cxn modelId="{41D82751-110B-44A6-9D77-9474FD8F1EA2}" srcId="{427D16AA-FF35-4D99-9B0B-AA7BF847CBFB}" destId="{C0A5BD4A-27F8-4B93-B5CF-D7CFF2E45C4B}" srcOrd="3" destOrd="0" parTransId="{6AD5FFC0-4D93-4C21-9AF2-845A650481F2}" sibTransId="{0C2C364A-2429-471E-B5E6-60765E9C63DA}"/>
    <dgm:cxn modelId="{AC66497B-1A88-40FE-94B3-61C524DC30C5}" type="presOf" srcId="{1B7F052B-41AC-4196-9C26-C4C5C3CD1515}" destId="{E3E6987B-147A-48DE-AEB4-C98FCA0533D2}" srcOrd="0" destOrd="0" presId="urn:microsoft.com/office/officeart/2005/8/layout/pyramid2"/>
    <dgm:cxn modelId="{67601C6A-FAF8-4C5D-A7A6-FB883DED52BD}" srcId="{427D16AA-FF35-4D99-9B0B-AA7BF847CBFB}" destId="{1B7F052B-41AC-4196-9C26-C4C5C3CD1515}" srcOrd="2" destOrd="0" parTransId="{52EBA8EE-D015-429B-BC34-36001AC8F402}" sibTransId="{C3D60DA4-7935-410A-940F-F1942FDBB0F2}"/>
    <dgm:cxn modelId="{A5F3F4AD-06C9-4962-ACDF-8D803044469A}" type="presOf" srcId="{C0A5BD4A-27F8-4B93-B5CF-D7CFF2E45C4B}" destId="{F62E1497-59EC-4B39-B955-119BC093F551}" srcOrd="0" destOrd="0" presId="urn:microsoft.com/office/officeart/2005/8/layout/pyramid2"/>
    <dgm:cxn modelId="{854FFB02-7B0D-48E4-BE84-A49E09B95DBA}" type="presOf" srcId="{7A4D6162-6852-4E1D-8129-40D1EDE48DD1}" destId="{D74B53A3-4BF8-47D1-A039-845A8EBFCD01}" srcOrd="0" destOrd="0" presId="urn:microsoft.com/office/officeart/2005/8/layout/pyramid2"/>
    <dgm:cxn modelId="{A5FDF4A1-C818-4C11-ADC2-8AFE461EDAD4}" type="presOf" srcId="{924D9647-C838-4C10-B49C-1EE0428F82CC}" destId="{929EADB0-BCA3-4380-A34C-A7983338C9C1}" srcOrd="0" destOrd="0" presId="urn:microsoft.com/office/officeart/2005/8/layout/pyramid2"/>
    <dgm:cxn modelId="{FA729298-35F8-41E3-AB27-CA380DE94BB9}" srcId="{427D16AA-FF35-4D99-9B0B-AA7BF847CBFB}" destId="{FFC31E44-5946-4799-83E3-46D1322C5C71}" srcOrd="0" destOrd="0" parTransId="{B99A9273-F7AD-4C16-B14E-5FBACEF6A173}" sibTransId="{9F46A479-EC2A-4656-8669-3FF7D7113AE7}"/>
    <dgm:cxn modelId="{46E52955-7AED-4228-A34D-3C65DFE823C5}" srcId="{427D16AA-FF35-4D99-9B0B-AA7BF847CBFB}" destId="{924D9647-C838-4C10-B49C-1EE0428F82CC}" srcOrd="5" destOrd="0" parTransId="{D88CB68C-8CCD-431E-8147-C642AD07EFBA}" sibTransId="{5BB92CEC-0715-4692-9205-EC450604F7FC}"/>
    <dgm:cxn modelId="{6FC5DEF6-A478-4B05-AF56-71265BF4476E}" type="presOf" srcId="{59C227C5-7DE9-49E0-BF7D-E5055DF36DCB}" destId="{FEF49876-04C9-470C-BE8E-A301F7915B70}" srcOrd="0" destOrd="0" presId="urn:microsoft.com/office/officeart/2005/8/layout/pyramid2"/>
    <dgm:cxn modelId="{4D4D70AB-9486-411B-AE27-FED27A94D8CF}" type="presParOf" srcId="{E4B8DD55-29D9-4504-B7EE-B51B95D37640}" destId="{3C9FCC34-2745-4B43-AD0B-9EEBF5090EC2}" srcOrd="0" destOrd="0" presId="urn:microsoft.com/office/officeart/2005/8/layout/pyramid2"/>
    <dgm:cxn modelId="{39935931-FF45-4BA0-B293-373A0F3A85CA}" type="presParOf" srcId="{E4B8DD55-29D9-4504-B7EE-B51B95D37640}" destId="{4622DF7D-40E1-4C6D-B8BD-FE502B7EAD55}" srcOrd="1" destOrd="0" presId="urn:microsoft.com/office/officeart/2005/8/layout/pyramid2"/>
    <dgm:cxn modelId="{46792021-6B89-400E-A371-634FEC0F9538}" type="presParOf" srcId="{4622DF7D-40E1-4C6D-B8BD-FE502B7EAD55}" destId="{3ADAD9E4-26C3-4C77-80D2-C031E526DEC1}" srcOrd="0" destOrd="0" presId="urn:microsoft.com/office/officeart/2005/8/layout/pyramid2"/>
    <dgm:cxn modelId="{9DD71931-D4AA-4D68-97CE-99572A472853}" type="presParOf" srcId="{4622DF7D-40E1-4C6D-B8BD-FE502B7EAD55}" destId="{AED28490-3B3B-4D82-BEED-B28FD5B47440}" srcOrd="1" destOrd="0" presId="urn:microsoft.com/office/officeart/2005/8/layout/pyramid2"/>
    <dgm:cxn modelId="{6031A669-15C0-4E4D-A6D1-1E8AD8658270}" type="presParOf" srcId="{4622DF7D-40E1-4C6D-B8BD-FE502B7EAD55}" destId="{4B76C47D-454D-43D6-8D7F-85A31F498945}" srcOrd="2" destOrd="0" presId="urn:microsoft.com/office/officeart/2005/8/layout/pyramid2"/>
    <dgm:cxn modelId="{D11FA3ED-5781-433C-B40B-9E58487189FE}" type="presParOf" srcId="{4622DF7D-40E1-4C6D-B8BD-FE502B7EAD55}" destId="{075B8B73-4CE2-40B0-BD52-0C662924AF41}" srcOrd="3" destOrd="0" presId="urn:microsoft.com/office/officeart/2005/8/layout/pyramid2"/>
    <dgm:cxn modelId="{B776EFD2-0E8D-41D7-9824-3C20D31D6EE6}" type="presParOf" srcId="{4622DF7D-40E1-4C6D-B8BD-FE502B7EAD55}" destId="{E3E6987B-147A-48DE-AEB4-C98FCA0533D2}" srcOrd="4" destOrd="0" presId="urn:microsoft.com/office/officeart/2005/8/layout/pyramid2"/>
    <dgm:cxn modelId="{8B509E41-C728-40B2-BAB1-E87338A42A79}" type="presParOf" srcId="{4622DF7D-40E1-4C6D-B8BD-FE502B7EAD55}" destId="{020D7B40-D209-456D-91C2-97641392ECF4}" srcOrd="5" destOrd="0" presId="urn:microsoft.com/office/officeart/2005/8/layout/pyramid2"/>
    <dgm:cxn modelId="{0E5000FA-2AA5-4CD5-B6E7-16B7D6D04B78}" type="presParOf" srcId="{4622DF7D-40E1-4C6D-B8BD-FE502B7EAD55}" destId="{F62E1497-59EC-4B39-B955-119BC093F551}" srcOrd="6" destOrd="0" presId="urn:microsoft.com/office/officeart/2005/8/layout/pyramid2"/>
    <dgm:cxn modelId="{35BFAE13-12BD-453A-922D-BF07E463D46D}" type="presParOf" srcId="{4622DF7D-40E1-4C6D-B8BD-FE502B7EAD55}" destId="{03567210-BBD6-41F6-9C88-C2589C395E0F}" srcOrd="7" destOrd="0" presId="urn:microsoft.com/office/officeart/2005/8/layout/pyramid2"/>
    <dgm:cxn modelId="{DA10CF8C-0A1D-4089-B79D-F2CBECF8004B}" type="presParOf" srcId="{4622DF7D-40E1-4C6D-B8BD-FE502B7EAD55}" destId="{D74B53A3-4BF8-47D1-A039-845A8EBFCD01}" srcOrd="8" destOrd="0" presId="urn:microsoft.com/office/officeart/2005/8/layout/pyramid2"/>
    <dgm:cxn modelId="{EBF12DFF-396E-4293-80FB-C2FD9749F90F}" type="presParOf" srcId="{4622DF7D-40E1-4C6D-B8BD-FE502B7EAD55}" destId="{A9EEEF87-38B0-4E3C-83E6-185148E95533}" srcOrd="9" destOrd="0" presId="urn:microsoft.com/office/officeart/2005/8/layout/pyramid2"/>
    <dgm:cxn modelId="{DE1F33D4-0A13-4A62-AD05-D8CD7962342D}" type="presParOf" srcId="{4622DF7D-40E1-4C6D-B8BD-FE502B7EAD55}" destId="{929EADB0-BCA3-4380-A34C-A7983338C9C1}" srcOrd="10" destOrd="0" presId="urn:microsoft.com/office/officeart/2005/8/layout/pyramid2"/>
    <dgm:cxn modelId="{7BABF376-705C-496C-B623-F44682863579}" type="presParOf" srcId="{4622DF7D-40E1-4C6D-B8BD-FE502B7EAD55}" destId="{855D7FD9-60E4-42CD-91D9-DFFB3FDF9210}" srcOrd="11" destOrd="0" presId="urn:microsoft.com/office/officeart/2005/8/layout/pyramid2"/>
    <dgm:cxn modelId="{887AA975-537D-40FA-AD66-C1D3F736704E}" type="presParOf" srcId="{4622DF7D-40E1-4C6D-B8BD-FE502B7EAD55}" destId="{FEF49876-04C9-470C-BE8E-A301F7915B70}" srcOrd="12" destOrd="0" presId="urn:microsoft.com/office/officeart/2005/8/layout/pyramid2"/>
    <dgm:cxn modelId="{DE145080-1227-4B15-804C-9D1519CEFB15}" type="presParOf" srcId="{4622DF7D-40E1-4C6D-B8BD-FE502B7EAD55}" destId="{2755BD72-1C47-43AF-BD22-3B6684124A7C}" srcOrd="13"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FB045D7-8550-48EE-BDD8-629B87BFEFFF}">
      <dsp:nvSpPr>
        <dsp:cNvPr id="0" name=""/>
        <dsp:cNvSpPr/>
      </dsp:nvSpPr>
      <dsp:spPr>
        <a:xfrm rot="5400000">
          <a:off x="4413400" y="-1280863"/>
          <a:ext cx="2042481" cy="5114956"/>
        </a:xfrm>
        <a:prstGeom prst="round2SameRect">
          <a:avLst/>
        </a:prstGeom>
        <a:solidFill>
          <a:srgbClr val="CCCCFF">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rtl="0">
            <a:lnSpc>
              <a:spcPct val="90000"/>
            </a:lnSpc>
            <a:spcBef>
              <a:spcPct val="0"/>
            </a:spcBef>
            <a:spcAft>
              <a:spcPct val="15000"/>
            </a:spcAft>
            <a:buChar char="••"/>
          </a:pPr>
          <a:r>
            <a:rPr lang="el-GR" sz="1800" kern="1200" dirty="0" smtClean="0">
              <a:latin typeface="Tahoma" pitchFamily="34" charset="0"/>
              <a:ea typeface="Tahoma" pitchFamily="34" charset="0"/>
              <a:cs typeface="Tahoma" pitchFamily="34" charset="0"/>
            </a:rPr>
            <a:t>Πνεύμα συνοχής</a:t>
          </a:r>
          <a:endParaRPr lang="el-GR" sz="1800" kern="1200" dirty="0">
            <a:latin typeface="Tahoma" pitchFamily="34" charset="0"/>
            <a:ea typeface="Tahoma" pitchFamily="34" charset="0"/>
            <a:cs typeface="Tahoma" pitchFamily="34" charset="0"/>
          </a:endParaRPr>
        </a:p>
        <a:p>
          <a:pPr marL="171450" lvl="1" indent="-171450" algn="l" defTabSz="800100" rtl="0">
            <a:lnSpc>
              <a:spcPct val="90000"/>
            </a:lnSpc>
            <a:spcBef>
              <a:spcPct val="0"/>
            </a:spcBef>
            <a:spcAft>
              <a:spcPct val="15000"/>
            </a:spcAft>
            <a:buChar char="••"/>
          </a:pPr>
          <a:r>
            <a:rPr lang="el-GR" sz="1800" kern="1200" dirty="0" smtClean="0">
              <a:latin typeface="Tahoma" pitchFamily="34" charset="0"/>
              <a:ea typeface="Tahoma" pitchFamily="34" charset="0"/>
              <a:cs typeface="Tahoma" pitchFamily="34" charset="0"/>
            </a:rPr>
            <a:t>Σχέσεις βασισμένες στην εμπιστοσύνη</a:t>
          </a:r>
          <a:endParaRPr lang="el-GR" sz="1800" kern="1200" dirty="0">
            <a:latin typeface="Tahoma" pitchFamily="34" charset="0"/>
            <a:ea typeface="Tahoma" pitchFamily="34" charset="0"/>
            <a:cs typeface="Tahoma" pitchFamily="34" charset="0"/>
          </a:endParaRPr>
        </a:p>
        <a:p>
          <a:pPr marL="171450" lvl="1" indent="-171450" algn="l" defTabSz="800100" rtl="0">
            <a:lnSpc>
              <a:spcPct val="90000"/>
            </a:lnSpc>
            <a:spcBef>
              <a:spcPct val="0"/>
            </a:spcBef>
            <a:spcAft>
              <a:spcPct val="15000"/>
            </a:spcAft>
            <a:buChar char="••"/>
          </a:pPr>
          <a:r>
            <a:rPr lang="el-GR" sz="1800" kern="1200" dirty="0" smtClean="0">
              <a:latin typeface="Tahoma" pitchFamily="34" charset="0"/>
              <a:ea typeface="Tahoma" pitchFamily="34" charset="0"/>
              <a:cs typeface="Tahoma" pitchFamily="34" charset="0"/>
            </a:rPr>
            <a:t>Αξία κοινωνικού κεφαλαίου</a:t>
          </a:r>
          <a:endParaRPr lang="el-GR" sz="1800" kern="1200" dirty="0">
            <a:latin typeface="Tahoma" pitchFamily="34" charset="0"/>
            <a:ea typeface="Tahoma" pitchFamily="34" charset="0"/>
            <a:cs typeface="Tahoma" pitchFamily="34" charset="0"/>
          </a:endParaRPr>
        </a:p>
        <a:p>
          <a:pPr marL="171450" lvl="1" indent="-171450" algn="l" defTabSz="800100" rtl="0">
            <a:lnSpc>
              <a:spcPct val="90000"/>
            </a:lnSpc>
            <a:spcBef>
              <a:spcPct val="0"/>
            </a:spcBef>
            <a:spcAft>
              <a:spcPct val="15000"/>
            </a:spcAft>
            <a:buChar char="••"/>
          </a:pPr>
          <a:r>
            <a:rPr lang="el-GR" sz="1800" kern="1200" dirty="0" smtClean="0">
              <a:latin typeface="Tahoma" pitchFamily="34" charset="0"/>
              <a:ea typeface="Tahoma" pitchFamily="34" charset="0"/>
              <a:cs typeface="Tahoma" pitchFamily="34" charset="0"/>
            </a:rPr>
            <a:t>Δίκτυα συνεργασίας</a:t>
          </a:r>
          <a:endParaRPr lang="el-GR" sz="1800" kern="1200" dirty="0">
            <a:latin typeface="Tahoma" pitchFamily="34" charset="0"/>
            <a:ea typeface="Tahoma" pitchFamily="34" charset="0"/>
            <a:cs typeface="Tahoma" pitchFamily="34" charset="0"/>
          </a:endParaRPr>
        </a:p>
        <a:p>
          <a:pPr marL="171450" lvl="1" indent="-171450" algn="l" defTabSz="800100" rtl="0">
            <a:lnSpc>
              <a:spcPct val="90000"/>
            </a:lnSpc>
            <a:spcBef>
              <a:spcPct val="0"/>
            </a:spcBef>
            <a:spcAft>
              <a:spcPct val="15000"/>
            </a:spcAft>
            <a:buChar char="••"/>
          </a:pPr>
          <a:r>
            <a:rPr lang="el-GR" sz="1800" b="1" kern="1200" dirty="0" smtClean="0">
              <a:solidFill>
                <a:srgbClr val="FF0000"/>
              </a:solidFill>
              <a:latin typeface="Tahoma" pitchFamily="34" charset="0"/>
              <a:ea typeface="Tahoma" pitchFamily="34" charset="0"/>
              <a:cs typeface="Tahoma" pitchFamily="34" charset="0"/>
            </a:rPr>
            <a:t>Κοινότητες Πρακτικής</a:t>
          </a:r>
          <a:endParaRPr lang="el-GR" sz="1800" b="1" kern="1200" dirty="0">
            <a:solidFill>
              <a:srgbClr val="FF0000"/>
            </a:solidFill>
            <a:latin typeface="Tahoma" pitchFamily="34" charset="0"/>
            <a:ea typeface="Tahoma" pitchFamily="34" charset="0"/>
            <a:cs typeface="Tahoma" pitchFamily="34" charset="0"/>
          </a:endParaRPr>
        </a:p>
      </dsp:txBody>
      <dsp:txXfrm rot="5400000">
        <a:off x="4413400" y="-1280863"/>
        <a:ext cx="2042481" cy="5114956"/>
      </dsp:txXfrm>
    </dsp:sp>
    <dsp:sp modelId="{84ABEAED-4AC5-4610-8E26-7272028C2F5F}">
      <dsp:nvSpPr>
        <dsp:cNvPr id="0" name=""/>
        <dsp:cNvSpPr/>
      </dsp:nvSpPr>
      <dsp:spPr>
        <a:xfrm>
          <a:off x="0" y="63"/>
          <a:ext cx="2877163" cy="2553102"/>
        </a:xfrm>
        <a:prstGeom prst="roundRect">
          <a:avLst/>
        </a:prstGeom>
        <a:solidFill>
          <a:srgbClr val="9999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l-GR" sz="2000" b="1" kern="1200" dirty="0" smtClean="0">
              <a:latin typeface="Tahoma" pitchFamily="34" charset="0"/>
              <a:ea typeface="Tahoma" pitchFamily="34" charset="0"/>
              <a:cs typeface="Tahoma" pitchFamily="34" charset="0"/>
            </a:rPr>
            <a:t>Παράγοντες ανάπτυξης </a:t>
          </a:r>
          <a:r>
            <a:rPr lang="en-US" sz="2000" b="1" kern="1200" dirty="0" smtClean="0">
              <a:latin typeface="Tahoma" pitchFamily="34" charset="0"/>
              <a:ea typeface="Tahoma" pitchFamily="34" charset="0"/>
              <a:cs typeface="Tahoma" pitchFamily="34" charset="0"/>
            </a:rPr>
            <a:t/>
          </a:r>
          <a:br>
            <a:rPr lang="en-US" sz="2000" b="1" kern="1200" dirty="0" smtClean="0">
              <a:latin typeface="Tahoma" pitchFamily="34" charset="0"/>
              <a:ea typeface="Tahoma" pitchFamily="34" charset="0"/>
              <a:cs typeface="Tahoma" pitchFamily="34" charset="0"/>
            </a:rPr>
          </a:br>
          <a:r>
            <a:rPr lang="el-GR" sz="2000" kern="1200" dirty="0" smtClean="0">
              <a:latin typeface="Tahoma" pitchFamily="34" charset="0"/>
              <a:ea typeface="Tahoma" pitchFamily="34" charset="0"/>
              <a:cs typeface="Tahoma" pitchFamily="34" charset="0"/>
            </a:rPr>
            <a:t>στο νέο επιχειρησιακό μοντέλο:</a:t>
          </a:r>
          <a:endParaRPr lang="el-GR" sz="2000" kern="1200" dirty="0">
            <a:latin typeface="Tahoma" pitchFamily="34" charset="0"/>
            <a:ea typeface="Tahoma" pitchFamily="34" charset="0"/>
            <a:cs typeface="Tahoma" pitchFamily="34" charset="0"/>
          </a:endParaRPr>
        </a:p>
      </dsp:txBody>
      <dsp:txXfrm>
        <a:off x="0" y="63"/>
        <a:ext cx="2877163" cy="2553102"/>
      </dsp:txXfrm>
    </dsp:sp>
    <dsp:sp modelId="{6E387A3B-C20C-41CC-8F59-0CC59F2A1CE6}">
      <dsp:nvSpPr>
        <dsp:cNvPr id="0" name=""/>
        <dsp:cNvSpPr/>
      </dsp:nvSpPr>
      <dsp:spPr>
        <a:xfrm rot="5400000">
          <a:off x="4413400" y="1399893"/>
          <a:ext cx="2042481" cy="5114956"/>
        </a:xfrm>
        <a:prstGeom prst="round2SameRect">
          <a:avLst/>
        </a:prstGeom>
        <a:solidFill>
          <a:srgbClr val="CCCCF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rtl="0">
            <a:lnSpc>
              <a:spcPct val="100000"/>
            </a:lnSpc>
            <a:spcBef>
              <a:spcPct val="0"/>
            </a:spcBef>
            <a:spcAft>
              <a:spcPct val="15000"/>
            </a:spcAft>
            <a:buChar char="••"/>
          </a:pPr>
          <a:r>
            <a:rPr lang="el-GR" sz="1800" kern="1200" dirty="0" smtClean="0">
              <a:latin typeface="Tahoma" pitchFamily="34" charset="0"/>
              <a:ea typeface="Tahoma" pitchFamily="34" charset="0"/>
              <a:cs typeface="Tahoma" pitchFamily="34" charset="0"/>
            </a:rPr>
            <a:t>Μία φυλή που μαθαίνει να επιζεί</a:t>
          </a:r>
          <a:endParaRPr lang="el-GR" sz="1800" kern="1200" dirty="0">
            <a:latin typeface="Tahoma" pitchFamily="34" charset="0"/>
            <a:ea typeface="Tahoma" pitchFamily="34" charset="0"/>
            <a:cs typeface="Tahoma" pitchFamily="34" charset="0"/>
          </a:endParaRPr>
        </a:p>
        <a:p>
          <a:pPr marL="171450" lvl="1" indent="-171450" algn="l" defTabSz="800100" rtl="0">
            <a:lnSpc>
              <a:spcPct val="100000"/>
            </a:lnSpc>
            <a:spcBef>
              <a:spcPct val="0"/>
            </a:spcBef>
            <a:spcAft>
              <a:spcPct val="15000"/>
            </a:spcAft>
            <a:buChar char="••"/>
          </a:pPr>
          <a:r>
            <a:rPr lang="el-GR" sz="1800" kern="1200" dirty="0" smtClean="0">
              <a:latin typeface="Tahoma" pitchFamily="34" charset="0"/>
              <a:ea typeface="Tahoma" pitchFamily="34" charset="0"/>
              <a:cs typeface="Tahoma" pitchFamily="34" charset="0"/>
            </a:rPr>
            <a:t>Μια ομάδα μηχανικών που εργάζονται σε παρόμοια προβλήματα</a:t>
          </a:r>
          <a:endParaRPr lang="el-GR" sz="1800" kern="1200" dirty="0">
            <a:latin typeface="Tahoma" pitchFamily="34" charset="0"/>
            <a:ea typeface="Tahoma" pitchFamily="34" charset="0"/>
            <a:cs typeface="Tahoma" pitchFamily="34" charset="0"/>
          </a:endParaRPr>
        </a:p>
        <a:p>
          <a:pPr marL="171450" lvl="1" indent="-171450" algn="l" defTabSz="800100" rtl="0">
            <a:lnSpc>
              <a:spcPct val="100000"/>
            </a:lnSpc>
            <a:spcBef>
              <a:spcPct val="0"/>
            </a:spcBef>
            <a:spcAft>
              <a:spcPct val="15000"/>
            </a:spcAft>
            <a:buChar char="••"/>
          </a:pPr>
          <a:r>
            <a:rPr lang="el-GR" sz="1800" kern="1200" dirty="0" smtClean="0">
              <a:latin typeface="Tahoma" pitchFamily="34" charset="0"/>
              <a:ea typeface="Tahoma" pitchFamily="34" charset="0"/>
              <a:cs typeface="Tahoma" pitchFamily="34" charset="0"/>
            </a:rPr>
            <a:t>Οι εκπαιδευτικοί ενός σχολείου</a:t>
          </a:r>
          <a:endParaRPr lang="el-GR" sz="1800" kern="1200" dirty="0">
            <a:latin typeface="Tahoma" pitchFamily="34" charset="0"/>
            <a:ea typeface="Tahoma" pitchFamily="34" charset="0"/>
            <a:cs typeface="Tahoma" pitchFamily="34" charset="0"/>
          </a:endParaRPr>
        </a:p>
        <a:p>
          <a:pPr marL="171450" lvl="1" indent="-171450" algn="l" defTabSz="800100" rtl="0">
            <a:lnSpc>
              <a:spcPct val="100000"/>
            </a:lnSpc>
            <a:spcBef>
              <a:spcPct val="0"/>
            </a:spcBef>
            <a:spcAft>
              <a:spcPct val="15000"/>
            </a:spcAft>
            <a:buChar char="••"/>
          </a:pPr>
          <a:r>
            <a:rPr lang="el-GR" sz="1800" kern="1200" dirty="0" smtClean="0">
              <a:latin typeface="Tahoma" pitchFamily="34" charset="0"/>
              <a:ea typeface="Tahoma" pitchFamily="34" charset="0"/>
              <a:cs typeface="Tahoma" pitchFamily="34" charset="0"/>
            </a:rPr>
            <a:t>Οι εκπαιδευτικοί μίας ειδικότητας</a:t>
          </a:r>
          <a:endParaRPr lang="el-GR" sz="1800" kern="1200" dirty="0">
            <a:latin typeface="Tahoma" pitchFamily="34" charset="0"/>
            <a:ea typeface="Tahoma" pitchFamily="34" charset="0"/>
            <a:cs typeface="Tahoma" pitchFamily="34" charset="0"/>
          </a:endParaRPr>
        </a:p>
      </dsp:txBody>
      <dsp:txXfrm rot="5400000">
        <a:off x="4413400" y="1399893"/>
        <a:ext cx="2042481" cy="5114956"/>
      </dsp:txXfrm>
    </dsp:sp>
    <dsp:sp modelId="{86C4DA8B-1494-49FC-81A9-E94F950919F8}">
      <dsp:nvSpPr>
        <dsp:cNvPr id="0" name=""/>
        <dsp:cNvSpPr/>
      </dsp:nvSpPr>
      <dsp:spPr>
        <a:xfrm>
          <a:off x="0" y="2680821"/>
          <a:ext cx="2877163" cy="2553102"/>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l-GR" sz="2000" b="1" kern="1200" dirty="0" smtClean="0">
              <a:latin typeface="Tahoma" pitchFamily="34" charset="0"/>
              <a:ea typeface="Tahoma" pitchFamily="34" charset="0"/>
              <a:cs typeface="Tahoma" pitchFamily="34" charset="0"/>
            </a:rPr>
            <a:t>Ομάδες ανθρώπων </a:t>
          </a:r>
          <a:r>
            <a:rPr lang="en-US" sz="2000" b="1" kern="1200" dirty="0" smtClean="0">
              <a:latin typeface="Tahoma" pitchFamily="34" charset="0"/>
              <a:ea typeface="Tahoma" pitchFamily="34" charset="0"/>
              <a:cs typeface="Tahoma" pitchFamily="34" charset="0"/>
            </a:rPr>
            <a:t/>
          </a:r>
          <a:br>
            <a:rPr lang="en-US" sz="2000" b="1" kern="1200" dirty="0" smtClean="0">
              <a:latin typeface="Tahoma" pitchFamily="34" charset="0"/>
              <a:ea typeface="Tahoma" pitchFamily="34" charset="0"/>
              <a:cs typeface="Tahoma" pitchFamily="34" charset="0"/>
            </a:rPr>
          </a:br>
          <a:r>
            <a:rPr lang="el-GR" sz="2000" kern="1200" dirty="0" smtClean="0">
              <a:latin typeface="Tahoma" pitchFamily="34" charset="0"/>
              <a:ea typeface="Tahoma" pitchFamily="34" charset="0"/>
              <a:cs typeface="Tahoma" pitchFamily="34" charset="0"/>
            </a:rPr>
            <a:t>που συμμετέχουν σε μία διαδικασία συλλογικής εκμάθησης</a:t>
          </a:r>
          <a:r>
            <a:rPr lang="en-US" sz="2000" kern="1200" dirty="0" smtClean="0">
              <a:latin typeface="Tahoma" pitchFamily="34" charset="0"/>
              <a:ea typeface="Tahoma" pitchFamily="34" charset="0"/>
              <a:cs typeface="Tahoma" pitchFamily="34" charset="0"/>
            </a:rPr>
            <a:t>,</a:t>
          </a:r>
          <a:r>
            <a:rPr lang="el-GR" sz="2000" kern="1200" dirty="0" smtClean="0">
              <a:latin typeface="Tahoma" pitchFamily="34" charset="0"/>
              <a:ea typeface="Tahoma" pitchFamily="34" charset="0"/>
              <a:cs typeface="Tahoma" pitchFamily="34" charset="0"/>
            </a:rPr>
            <a:t> π.χ.</a:t>
          </a:r>
          <a:endParaRPr lang="el-GR" sz="2000" kern="1200" dirty="0">
            <a:latin typeface="Tahoma" pitchFamily="34" charset="0"/>
            <a:ea typeface="Tahoma" pitchFamily="34" charset="0"/>
            <a:cs typeface="Tahoma" pitchFamily="34" charset="0"/>
          </a:endParaRPr>
        </a:p>
      </dsp:txBody>
      <dsp:txXfrm>
        <a:off x="0" y="2680821"/>
        <a:ext cx="2877163" cy="255310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BC8ABFF-39DD-44F8-8209-9E15EE0CF9DA}">
      <dsp:nvSpPr>
        <dsp:cNvPr id="0" name=""/>
        <dsp:cNvSpPr/>
      </dsp:nvSpPr>
      <dsp:spPr>
        <a:xfrm>
          <a:off x="1169876" y="0"/>
          <a:ext cx="5688631" cy="5688631"/>
        </a:xfrm>
        <a:prstGeom prst="diamond">
          <a:avLst/>
        </a:prstGeom>
        <a:solidFill>
          <a:srgbClr val="9999FF"/>
        </a:solidFill>
        <a:ln>
          <a:noFill/>
        </a:ln>
        <a:effectLst/>
      </dsp:spPr>
      <dsp:style>
        <a:lnRef idx="0">
          <a:scrgbClr r="0" g="0" b="0"/>
        </a:lnRef>
        <a:fillRef idx="1">
          <a:scrgbClr r="0" g="0" b="0"/>
        </a:fillRef>
        <a:effectRef idx="0">
          <a:scrgbClr r="0" g="0" b="0"/>
        </a:effectRef>
        <a:fontRef idx="minor"/>
      </dsp:style>
    </dsp:sp>
    <dsp:sp modelId="{E592D2A4-D855-43F4-8C72-A04484BEA9BA}">
      <dsp:nvSpPr>
        <dsp:cNvPr id="0" name=""/>
        <dsp:cNvSpPr/>
      </dsp:nvSpPr>
      <dsp:spPr>
        <a:xfrm>
          <a:off x="4137163" y="360039"/>
          <a:ext cx="2847618" cy="2405968"/>
        </a:xfrm>
        <a:prstGeom prst="roundRect">
          <a:avLst/>
        </a:prstGeom>
        <a:solidFill>
          <a:srgbClr val="CCFF99"/>
        </a:solidFill>
        <a:ln w="25400" cap="flat" cmpd="sng" algn="ctr">
          <a:noFill/>
          <a:prstDash val="solid"/>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l-GR" sz="1600" b="1" kern="1200" dirty="0" smtClean="0">
              <a:latin typeface="Tahoma" pitchFamily="34" charset="0"/>
              <a:ea typeface="Tahoma" pitchFamily="34" charset="0"/>
              <a:cs typeface="Tahoma" pitchFamily="34" charset="0"/>
            </a:rPr>
            <a:t>Τεχνολογία:</a:t>
          </a:r>
          <a:br>
            <a:rPr lang="el-GR" sz="1600" b="1" kern="1200" dirty="0" smtClean="0">
              <a:latin typeface="Tahoma" pitchFamily="34" charset="0"/>
              <a:ea typeface="Tahoma" pitchFamily="34" charset="0"/>
              <a:cs typeface="Tahoma" pitchFamily="34" charset="0"/>
            </a:rPr>
          </a:br>
          <a:r>
            <a:rPr lang="el-GR" sz="1600" kern="1200" dirty="0" smtClean="0">
              <a:latin typeface="Tahoma" pitchFamily="34" charset="0"/>
              <a:ea typeface="Tahoma" pitchFamily="34" charset="0"/>
              <a:cs typeface="Tahoma" pitchFamily="34" charset="0"/>
            </a:rPr>
            <a:t/>
          </a:r>
          <a:br>
            <a:rPr lang="el-GR" sz="1600" kern="1200" dirty="0" smtClean="0">
              <a:latin typeface="Tahoma" pitchFamily="34" charset="0"/>
              <a:ea typeface="Tahoma" pitchFamily="34" charset="0"/>
              <a:cs typeface="Tahoma" pitchFamily="34" charset="0"/>
            </a:rPr>
          </a:br>
          <a:r>
            <a:rPr lang="el-GR" sz="1600" kern="1200" dirty="0" smtClean="0">
              <a:latin typeface="Tahoma" pitchFamily="34" charset="0"/>
              <a:ea typeface="Tahoma" pitchFamily="34" charset="0"/>
              <a:cs typeface="Tahoma" pitchFamily="34" charset="0"/>
            </a:rPr>
            <a:t>Δρα ως συνδετήριος κρίκος μεταξύ των μελών της κοινότητας. Διαμορφώνει δραστικά τις βασικές μορφές επικοινωνίας, </a:t>
          </a:r>
          <a:r>
            <a:rPr lang="el-GR" sz="1600" kern="1200" dirty="0" err="1" smtClean="0">
              <a:latin typeface="Tahoma" pitchFamily="34" charset="0"/>
              <a:ea typeface="Tahoma" pitchFamily="34" charset="0"/>
              <a:cs typeface="Tahoma" pitchFamily="34" charset="0"/>
            </a:rPr>
            <a:t>διάδρασης</a:t>
          </a:r>
          <a:r>
            <a:rPr lang="el-GR" sz="1600" kern="1200" dirty="0" smtClean="0">
              <a:latin typeface="Tahoma" pitchFamily="34" charset="0"/>
              <a:ea typeface="Tahoma" pitchFamily="34" charset="0"/>
              <a:cs typeface="Tahoma" pitchFamily="34" charset="0"/>
            </a:rPr>
            <a:t>, και ανταλλαγής γνώσης στις Διαδικτυακές κοινότητες.</a:t>
          </a:r>
          <a:endParaRPr lang="el-GR" sz="1600" kern="1200" dirty="0">
            <a:latin typeface="Tahoma" pitchFamily="34" charset="0"/>
            <a:ea typeface="Tahoma" pitchFamily="34" charset="0"/>
            <a:cs typeface="Tahoma" pitchFamily="34" charset="0"/>
          </a:endParaRPr>
        </a:p>
      </dsp:txBody>
      <dsp:txXfrm>
        <a:off x="4137163" y="360039"/>
        <a:ext cx="2847618" cy="2405968"/>
      </dsp:txXfrm>
    </dsp:sp>
    <dsp:sp modelId="{E36F1158-CA77-46B8-96EA-3CB4C2B11CDA}">
      <dsp:nvSpPr>
        <dsp:cNvPr id="0" name=""/>
        <dsp:cNvSpPr/>
      </dsp:nvSpPr>
      <dsp:spPr>
        <a:xfrm>
          <a:off x="936101" y="2952334"/>
          <a:ext cx="2931857" cy="2549975"/>
        </a:xfrm>
        <a:prstGeom prst="roundRect">
          <a:avLst/>
        </a:prstGeom>
        <a:solidFill>
          <a:srgbClr val="CCFF99"/>
        </a:solidFill>
        <a:ln w="25400" cap="flat" cmpd="sng" algn="ctr">
          <a:noFill/>
          <a:prstDash val="solid"/>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l-GR" sz="1600" b="1" kern="1200" dirty="0" smtClean="0">
              <a:latin typeface="Tahoma" pitchFamily="34" charset="0"/>
              <a:ea typeface="Tahoma" pitchFamily="34" charset="0"/>
              <a:cs typeface="Tahoma" pitchFamily="34" charset="0"/>
            </a:rPr>
            <a:t>Συνεργατική μάθηση:</a:t>
          </a:r>
        </a:p>
        <a:p>
          <a:pPr lvl="0" algn="ctr" defTabSz="711200" rtl="0">
            <a:lnSpc>
              <a:spcPct val="90000"/>
            </a:lnSpc>
            <a:spcBef>
              <a:spcPct val="0"/>
            </a:spcBef>
            <a:spcAft>
              <a:spcPct val="35000"/>
            </a:spcAft>
          </a:pPr>
          <a:r>
            <a:rPr lang="el-GR" sz="1600" kern="1200" dirty="0" smtClean="0">
              <a:latin typeface="Tahoma" pitchFamily="34" charset="0"/>
              <a:ea typeface="Tahoma" pitchFamily="34" charset="0"/>
              <a:cs typeface="Tahoma" pitchFamily="34" charset="0"/>
            </a:rPr>
            <a:t/>
          </a:r>
          <a:br>
            <a:rPr lang="el-GR" sz="1600" kern="1200" dirty="0" smtClean="0">
              <a:latin typeface="Tahoma" pitchFamily="34" charset="0"/>
              <a:ea typeface="Tahoma" pitchFamily="34" charset="0"/>
              <a:cs typeface="Tahoma" pitchFamily="34" charset="0"/>
            </a:rPr>
          </a:br>
          <a:r>
            <a:rPr lang="el-GR" sz="1600" kern="1200" dirty="0" smtClean="0">
              <a:latin typeface="Tahoma" pitchFamily="34" charset="0"/>
              <a:ea typeface="Tahoma" pitchFamily="34" charset="0"/>
              <a:cs typeface="Tahoma" pitchFamily="34" charset="0"/>
            </a:rPr>
            <a:t>Κατασκευάζεται με </a:t>
          </a:r>
          <a:r>
            <a:rPr lang="el-GR" sz="1600" b="1" kern="1200" dirty="0" smtClean="0">
              <a:latin typeface="Tahoma" pitchFamily="34" charset="0"/>
              <a:ea typeface="Tahoma" pitchFamily="34" charset="0"/>
              <a:cs typeface="Tahoma" pitchFamily="34" charset="0"/>
            </a:rPr>
            <a:t>οργανωμένες δραστηριότητες μάθησης </a:t>
          </a:r>
          <a:r>
            <a:rPr lang="el-GR" sz="1600" kern="1200" dirty="0" smtClean="0">
              <a:latin typeface="Tahoma" pitchFamily="34" charset="0"/>
              <a:ea typeface="Tahoma" pitchFamily="34" charset="0"/>
              <a:cs typeface="Tahoma" pitchFamily="34" charset="0"/>
            </a:rPr>
            <a:t>και με τη χρήση </a:t>
          </a:r>
          <a:r>
            <a:rPr lang="el-GR" sz="1600" b="1" kern="1200" dirty="0" smtClean="0">
              <a:latin typeface="Tahoma" pitchFamily="34" charset="0"/>
              <a:ea typeface="Tahoma" pitchFamily="34" charset="0"/>
              <a:cs typeface="Tahoma" pitchFamily="34" charset="0"/>
            </a:rPr>
            <a:t>διαλογικής</a:t>
          </a:r>
          <a:r>
            <a:rPr lang="el-GR" sz="1600" kern="1200" dirty="0" smtClean="0">
              <a:latin typeface="Tahoma" pitchFamily="34" charset="0"/>
              <a:ea typeface="Tahoma" pitchFamily="34" charset="0"/>
              <a:cs typeface="Tahoma" pitchFamily="34" charset="0"/>
            </a:rPr>
            <a:t> διαδικασίας.</a:t>
          </a:r>
          <a:endParaRPr lang="el-GR" sz="1600" kern="1200" dirty="0">
            <a:latin typeface="Tahoma" pitchFamily="34" charset="0"/>
            <a:ea typeface="Tahoma" pitchFamily="34" charset="0"/>
            <a:cs typeface="Tahoma" pitchFamily="34" charset="0"/>
          </a:endParaRPr>
        </a:p>
      </dsp:txBody>
      <dsp:txXfrm>
        <a:off x="936101" y="2952334"/>
        <a:ext cx="2931857" cy="2549975"/>
      </dsp:txXfrm>
    </dsp:sp>
    <dsp:sp modelId="{9E602C33-3394-46A6-98AE-77F315BCF69F}">
      <dsp:nvSpPr>
        <dsp:cNvPr id="0" name=""/>
        <dsp:cNvSpPr/>
      </dsp:nvSpPr>
      <dsp:spPr>
        <a:xfrm>
          <a:off x="4137163" y="2982535"/>
          <a:ext cx="2847618" cy="2490074"/>
        </a:xfrm>
        <a:prstGeom prst="roundRect">
          <a:avLst/>
        </a:prstGeom>
        <a:solidFill>
          <a:srgbClr val="CCFF99"/>
        </a:solidFill>
        <a:ln w="25400" cap="flat" cmpd="sng" algn="ctr">
          <a:noFill/>
          <a:prstDash val="solid"/>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el-GR" sz="1600" b="1" kern="1200" dirty="0" smtClean="0">
              <a:latin typeface="Tahoma" pitchFamily="34" charset="0"/>
              <a:ea typeface="Tahoma" pitchFamily="34" charset="0"/>
              <a:cs typeface="Tahoma" pitchFamily="34" charset="0"/>
            </a:rPr>
            <a:t>Τεχνολογίες </a:t>
          </a:r>
          <a:r>
            <a:rPr lang="en-US" sz="1600" b="1" kern="1200" dirty="0" smtClean="0">
              <a:latin typeface="Tahoma" pitchFamily="34" charset="0"/>
              <a:ea typeface="Tahoma" pitchFamily="34" charset="0"/>
              <a:cs typeface="Tahoma" pitchFamily="34" charset="0"/>
            </a:rPr>
            <a:t>Web </a:t>
          </a:r>
          <a:r>
            <a:rPr lang="el-GR" sz="1600" kern="1200" dirty="0" smtClean="0">
              <a:latin typeface="Tahoma" pitchFamily="34" charset="0"/>
              <a:ea typeface="Tahoma" pitchFamily="34" charset="0"/>
              <a:cs typeface="Tahoma" pitchFamily="34" charset="0"/>
            </a:rPr>
            <a:t>στις μαθησιακές κοινότητες:</a:t>
          </a:r>
          <a:endParaRPr lang="el-GR" sz="1600" kern="1200" dirty="0">
            <a:latin typeface="Tahoma" pitchFamily="34" charset="0"/>
            <a:ea typeface="Tahoma" pitchFamily="34" charset="0"/>
            <a:cs typeface="Tahoma" pitchFamily="34" charset="0"/>
          </a:endParaRPr>
        </a:p>
        <a:p>
          <a:pPr marL="177800" lvl="1" indent="-177800" algn="l" defTabSz="488950" rtl="0">
            <a:lnSpc>
              <a:spcPct val="90000"/>
            </a:lnSpc>
            <a:spcBef>
              <a:spcPct val="0"/>
            </a:spcBef>
            <a:spcAft>
              <a:spcPct val="15000"/>
            </a:spcAft>
            <a:buChar char="••"/>
          </a:pPr>
          <a:r>
            <a:rPr lang="el-GR" sz="1100" b="1" kern="1200" dirty="0" smtClean="0">
              <a:latin typeface="Tahoma" pitchFamily="34" charset="0"/>
              <a:ea typeface="Tahoma" pitchFamily="34" charset="0"/>
              <a:cs typeface="Tahoma" pitchFamily="34" charset="0"/>
            </a:rPr>
            <a:t>Ασύγχρονη και σύγχρονη τηλεκπαίδευση </a:t>
          </a:r>
          <a:r>
            <a:rPr lang="el-GR" sz="1100" kern="1200" dirty="0" smtClean="0">
              <a:latin typeface="Tahoma" pitchFamily="34" charset="0"/>
              <a:ea typeface="Tahoma" pitchFamily="34" charset="0"/>
              <a:cs typeface="Tahoma" pitchFamily="34" charset="0"/>
            </a:rPr>
            <a:t>– Εικονικές τάξεις</a:t>
          </a:r>
          <a:endParaRPr lang="el-GR" sz="1100" kern="1200" dirty="0">
            <a:latin typeface="Tahoma" pitchFamily="34" charset="0"/>
            <a:ea typeface="Tahoma" pitchFamily="34" charset="0"/>
            <a:cs typeface="Tahoma" pitchFamily="34" charset="0"/>
          </a:endParaRPr>
        </a:p>
        <a:p>
          <a:pPr marL="177800" lvl="1" indent="-177800" algn="l" defTabSz="488950" rtl="0">
            <a:lnSpc>
              <a:spcPct val="90000"/>
            </a:lnSpc>
            <a:spcBef>
              <a:spcPct val="0"/>
            </a:spcBef>
            <a:spcAft>
              <a:spcPct val="15000"/>
            </a:spcAft>
            <a:buChar char="••"/>
          </a:pPr>
          <a:r>
            <a:rPr lang="el-GR" sz="1100" b="1" kern="1200" dirty="0" smtClean="0">
              <a:latin typeface="Tahoma" pitchFamily="34" charset="0"/>
              <a:ea typeface="Tahoma" pitchFamily="34" charset="0"/>
              <a:cs typeface="Tahoma" pitchFamily="34" charset="0"/>
            </a:rPr>
            <a:t>Δωμάτια συνομιλίας</a:t>
          </a:r>
          <a:r>
            <a:rPr lang="en-US" sz="1100" kern="1200" dirty="0" smtClean="0">
              <a:latin typeface="Tahoma" pitchFamily="34" charset="0"/>
              <a:ea typeface="Tahoma" pitchFamily="34" charset="0"/>
              <a:cs typeface="Tahoma" pitchFamily="34" charset="0"/>
            </a:rPr>
            <a:t> </a:t>
          </a:r>
          <a:r>
            <a:rPr lang="el-GR" sz="1100" kern="1200" dirty="0" smtClean="0">
              <a:latin typeface="Tahoma" pitchFamily="34" charset="0"/>
              <a:ea typeface="Tahoma" pitchFamily="34" charset="0"/>
              <a:cs typeface="Tahoma" pitchFamily="34" charset="0"/>
            </a:rPr>
            <a:t>και Χώροι συζητήσεων</a:t>
          </a:r>
          <a:r>
            <a:rPr lang="en-US" sz="1100" kern="1200" dirty="0" smtClean="0">
              <a:latin typeface="Tahoma" pitchFamily="34" charset="0"/>
              <a:ea typeface="Tahoma" pitchFamily="34" charset="0"/>
              <a:cs typeface="Tahoma" pitchFamily="34" charset="0"/>
            </a:rPr>
            <a:t> (forums)</a:t>
          </a:r>
          <a:endParaRPr lang="el-GR" sz="1100" kern="1200" dirty="0">
            <a:latin typeface="Tahoma" pitchFamily="34" charset="0"/>
            <a:ea typeface="Tahoma" pitchFamily="34" charset="0"/>
            <a:cs typeface="Tahoma" pitchFamily="34" charset="0"/>
          </a:endParaRPr>
        </a:p>
        <a:p>
          <a:pPr marL="177800" lvl="1" indent="-177800" algn="l" defTabSz="488950" rtl="0">
            <a:lnSpc>
              <a:spcPct val="90000"/>
            </a:lnSpc>
            <a:spcBef>
              <a:spcPct val="0"/>
            </a:spcBef>
            <a:spcAft>
              <a:spcPct val="15000"/>
            </a:spcAft>
            <a:buChar char="••"/>
          </a:pPr>
          <a:r>
            <a:rPr lang="el-GR" sz="1100" b="1" kern="1200" dirty="0" smtClean="0">
              <a:latin typeface="Tahoma" pitchFamily="34" charset="0"/>
              <a:ea typeface="Tahoma" pitchFamily="34" charset="0"/>
              <a:cs typeface="Tahoma" pitchFamily="34" charset="0"/>
            </a:rPr>
            <a:t>Υπηρεσίες διαμοίρασης υλικού</a:t>
          </a:r>
          <a:r>
            <a:rPr lang="el-GR" sz="1100" kern="1200" dirty="0" smtClean="0">
              <a:latin typeface="Tahoma" pitchFamily="34" charset="0"/>
              <a:ea typeface="Tahoma" pitchFamily="34" charset="0"/>
              <a:cs typeface="Tahoma" pitchFamily="34" charset="0"/>
            </a:rPr>
            <a:t>, ειδικά </a:t>
          </a:r>
          <a:r>
            <a:rPr lang="en-US" sz="1100" kern="1200" dirty="0" smtClean="0">
              <a:latin typeface="Tahoma" pitchFamily="34" charset="0"/>
              <a:ea typeface="Tahoma" pitchFamily="34" charset="0"/>
              <a:cs typeface="Tahoma" pitchFamily="34" charset="0"/>
            </a:rPr>
            <a:t>video (</a:t>
          </a:r>
          <a:r>
            <a:rPr lang="en-US" sz="1100" kern="1200" dirty="0" err="1" smtClean="0">
              <a:latin typeface="Tahoma" pitchFamily="34" charset="0"/>
              <a:ea typeface="Tahoma" pitchFamily="34" charset="0"/>
              <a:cs typeface="Tahoma" pitchFamily="34" charset="0"/>
            </a:rPr>
            <a:t>youtube</a:t>
          </a:r>
          <a:r>
            <a:rPr lang="en-US" sz="1100" kern="1200" dirty="0" smtClean="0">
              <a:latin typeface="Tahoma" pitchFamily="34" charset="0"/>
              <a:ea typeface="Tahoma" pitchFamily="34" charset="0"/>
              <a:cs typeface="Tahoma" pitchFamily="34" charset="0"/>
            </a:rPr>
            <a:t>, </a:t>
          </a:r>
          <a:r>
            <a:rPr lang="el-GR" sz="1100" kern="1200" dirty="0" smtClean="0">
              <a:latin typeface="Tahoma" pitchFamily="34" charset="0"/>
              <a:ea typeface="Tahoma" pitchFamily="34" charset="0"/>
              <a:cs typeface="Tahoma" pitchFamily="34" charset="0"/>
            </a:rPr>
            <a:t>κλπ)</a:t>
          </a:r>
          <a:endParaRPr lang="en-US" sz="1100" kern="1200" dirty="0">
            <a:latin typeface="Tahoma" pitchFamily="34" charset="0"/>
            <a:ea typeface="Tahoma" pitchFamily="34" charset="0"/>
            <a:cs typeface="Tahoma" pitchFamily="34" charset="0"/>
          </a:endParaRPr>
        </a:p>
        <a:p>
          <a:pPr marL="177800" lvl="1" indent="-177800" algn="l" defTabSz="488950" rtl="0">
            <a:lnSpc>
              <a:spcPct val="90000"/>
            </a:lnSpc>
            <a:spcBef>
              <a:spcPct val="0"/>
            </a:spcBef>
            <a:spcAft>
              <a:spcPct val="15000"/>
            </a:spcAft>
            <a:buChar char="••"/>
          </a:pPr>
          <a:r>
            <a:rPr lang="el-GR" sz="1100" b="1" kern="1200" dirty="0" smtClean="0">
              <a:latin typeface="Tahoma" pitchFamily="34" charset="0"/>
              <a:ea typeface="Tahoma" pitchFamily="34" charset="0"/>
              <a:cs typeface="Tahoma" pitchFamily="34" charset="0"/>
            </a:rPr>
            <a:t>Υπηρεσίες κοινωνικής δικτύωσης </a:t>
          </a:r>
          <a:r>
            <a:rPr lang="el-GR" sz="1100" kern="1200" dirty="0" smtClean="0">
              <a:latin typeface="Tahoma" pitchFamily="34" charset="0"/>
              <a:ea typeface="Tahoma" pitchFamily="34" charset="0"/>
              <a:cs typeface="Tahoma" pitchFamily="34" charset="0"/>
            </a:rPr>
            <a:t>(</a:t>
          </a:r>
          <a:r>
            <a:rPr lang="en-US" sz="1100" kern="1200" dirty="0" err="1" smtClean="0">
              <a:latin typeface="Tahoma" pitchFamily="34" charset="0"/>
              <a:ea typeface="Tahoma" pitchFamily="34" charset="0"/>
              <a:cs typeface="Tahoma" pitchFamily="34" charset="0"/>
            </a:rPr>
            <a:t>facebook</a:t>
          </a:r>
          <a:r>
            <a:rPr lang="en-US" sz="1100" kern="1200" dirty="0" smtClean="0">
              <a:latin typeface="Tahoma" pitchFamily="34" charset="0"/>
              <a:ea typeface="Tahoma" pitchFamily="34" charset="0"/>
              <a:cs typeface="Tahoma" pitchFamily="34" charset="0"/>
            </a:rPr>
            <a:t>, </a:t>
          </a:r>
          <a:r>
            <a:rPr lang="en-US" sz="1100" kern="1200" dirty="0" err="1" smtClean="0">
              <a:latin typeface="Tahoma" pitchFamily="34" charset="0"/>
              <a:ea typeface="Tahoma" pitchFamily="34" charset="0"/>
              <a:cs typeface="Tahoma" pitchFamily="34" charset="0"/>
            </a:rPr>
            <a:t>myspace</a:t>
          </a:r>
          <a:r>
            <a:rPr lang="en-US" sz="1100" kern="1200" dirty="0" smtClean="0">
              <a:latin typeface="Tahoma" pitchFamily="34" charset="0"/>
              <a:ea typeface="Tahoma" pitchFamily="34" charset="0"/>
              <a:cs typeface="Tahoma" pitchFamily="34" charset="0"/>
            </a:rPr>
            <a:t>, </a:t>
          </a:r>
          <a:r>
            <a:rPr lang="el-GR" sz="1100" kern="1200" dirty="0" smtClean="0">
              <a:latin typeface="Tahoma" pitchFamily="34" charset="0"/>
              <a:ea typeface="Tahoma" pitchFamily="34" charset="0"/>
              <a:cs typeface="Tahoma" pitchFamily="34" charset="0"/>
            </a:rPr>
            <a:t>κλπ)</a:t>
          </a:r>
          <a:endParaRPr lang="en-US" sz="1100" kern="1200" dirty="0">
            <a:latin typeface="Tahoma" pitchFamily="34" charset="0"/>
            <a:ea typeface="Tahoma" pitchFamily="34" charset="0"/>
            <a:cs typeface="Tahoma" pitchFamily="34" charset="0"/>
          </a:endParaRPr>
        </a:p>
        <a:p>
          <a:pPr marL="177800" lvl="1" indent="-177800" algn="l" defTabSz="488950" rtl="0">
            <a:lnSpc>
              <a:spcPct val="90000"/>
            </a:lnSpc>
            <a:spcBef>
              <a:spcPct val="0"/>
            </a:spcBef>
            <a:spcAft>
              <a:spcPct val="15000"/>
            </a:spcAft>
            <a:buChar char="••"/>
          </a:pPr>
          <a:r>
            <a:rPr lang="el-GR" sz="1100" b="1" kern="1200" dirty="0" smtClean="0">
              <a:latin typeface="Tahoma" pitchFamily="34" charset="0"/>
              <a:ea typeface="Tahoma" pitchFamily="34" charset="0"/>
              <a:cs typeface="Tahoma" pitchFamily="34" charset="0"/>
            </a:rPr>
            <a:t>Συνεργατικά εργαλεία </a:t>
          </a:r>
          <a:r>
            <a:rPr lang="el-GR" sz="1100" kern="1200" dirty="0" smtClean="0">
              <a:latin typeface="Tahoma" pitchFamily="34" charset="0"/>
              <a:ea typeface="Tahoma" pitchFamily="34" charset="0"/>
              <a:cs typeface="Tahoma" pitchFamily="34" charset="0"/>
            </a:rPr>
            <a:t>(</a:t>
          </a:r>
          <a:r>
            <a:rPr lang="en-US" sz="1100" kern="1200" dirty="0" smtClean="0">
              <a:latin typeface="Tahoma" pitchFamily="34" charset="0"/>
              <a:ea typeface="Tahoma" pitchFamily="34" charset="0"/>
              <a:cs typeface="Tahoma" pitchFamily="34" charset="0"/>
            </a:rPr>
            <a:t>blogs, wikis, </a:t>
          </a:r>
          <a:r>
            <a:rPr lang="en-US" sz="1100" kern="1200" dirty="0" err="1" smtClean="0">
              <a:latin typeface="Tahoma" pitchFamily="34" charset="0"/>
              <a:ea typeface="Tahoma" pitchFamily="34" charset="0"/>
              <a:cs typeface="Tahoma" pitchFamily="34" charset="0"/>
            </a:rPr>
            <a:t>folksonomies</a:t>
          </a:r>
          <a:r>
            <a:rPr lang="el-GR" sz="1100" kern="1200" dirty="0" smtClean="0">
              <a:latin typeface="Tahoma" pitchFamily="34" charset="0"/>
              <a:ea typeface="Tahoma" pitchFamily="34" charset="0"/>
              <a:cs typeface="Tahoma" pitchFamily="34" charset="0"/>
            </a:rPr>
            <a:t>, κλπ)</a:t>
          </a:r>
          <a:endParaRPr lang="en-US" sz="1100" kern="1200" dirty="0">
            <a:latin typeface="Tahoma" pitchFamily="34" charset="0"/>
            <a:ea typeface="Tahoma" pitchFamily="34" charset="0"/>
            <a:cs typeface="Tahoma" pitchFamily="34" charset="0"/>
          </a:endParaRPr>
        </a:p>
      </dsp:txBody>
      <dsp:txXfrm>
        <a:off x="4137163" y="2982535"/>
        <a:ext cx="2847618" cy="2490074"/>
      </dsp:txXfrm>
    </dsp:sp>
    <dsp:sp modelId="{5459553E-95A9-4961-8E69-6415FDE395EC}">
      <dsp:nvSpPr>
        <dsp:cNvPr id="0" name=""/>
        <dsp:cNvSpPr/>
      </dsp:nvSpPr>
      <dsp:spPr>
        <a:xfrm>
          <a:off x="956578" y="329818"/>
          <a:ext cx="2931857" cy="2406478"/>
        </a:xfrm>
        <a:prstGeom prst="roundRect">
          <a:avLst/>
        </a:prstGeom>
        <a:solidFill>
          <a:srgbClr val="CCFF99"/>
        </a:solidFill>
        <a:ln w="25400" cap="flat" cmpd="sng" algn="ctr">
          <a:noFill/>
          <a:prstDash val="solid"/>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b="1" kern="1200" dirty="0" smtClean="0">
              <a:latin typeface="Tahoma" pitchFamily="34" charset="0"/>
              <a:ea typeface="Tahoma" pitchFamily="34" charset="0"/>
              <a:cs typeface="Tahoma" pitchFamily="34" charset="0"/>
            </a:rPr>
            <a:t>Web 2.0</a:t>
          </a:r>
          <a:endParaRPr lang="el-GR" sz="1600" b="1" kern="1200" dirty="0" smtClean="0">
            <a:latin typeface="Tahoma" pitchFamily="34" charset="0"/>
            <a:ea typeface="Tahoma" pitchFamily="34" charset="0"/>
            <a:cs typeface="Tahoma" pitchFamily="34" charset="0"/>
          </a:endParaRPr>
        </a:p>
        <a:p>
          <a:pPr lvl="0" algn="ctr" defTabSz="711200" rtl="0">
            <a:lnSpc>
              <a:spcPct val="90000"/>
            </a:lnSpc>
            <a:spcBef>
              <a:spcPct val="0"/>
            </a:spcBef>
            <a:spcAft>
              <a:spcPct val="35000"/>
            </a:spcAft>
          </a:pPr>
          <a:r>
            <a:rPr lang="en-US" sz="1600" b="1" kern="1200" dirty="0" smtClean="0">
              <a:latin typeface="Tahoma" pitchFamily="34" charset="0"/>
              <a:ea typeface="Tahoma" pitchFamily="34" charset="0"/>
              <a:cs typeface="Tahoma" pitchFamily="34" charset="0"/>
            </a:rPr>
            <a:t> </a:t>
          </a:r>
          <a:r>
            <a:rPr lang="el-GR" sz="1600" b="1" kern="1200" dirty="0" smtClean="0">
              <a:latin typeface="Tahoma" pitchFamily="34" charset="0"/>
              <a:ea typeface="Tahoma" pitchFamily="34" charset="0"/>
              <a:cs typeface="Tahoma" pitchFamily="34" charset="0"/>
            </a:rPr>
            <a:t/>
          </a:r>
          <a:br>
            <a:rPr lang="el-GR" sz="1600" b="1" kern="1200" dirty="0" smtClean="0">
              <a:latin typeface="Tahoma" pitchFamily="34" charset="0"/>
              <a:ea typeface="Tahoma" pitchFamily="34" charset="0"/>
              <a:cs typeface="Tahoma" pitchFamily="34" charset="0"/>
            </a:rPr>
          </a:br>
          <a:r>
            <a:rPr lang="el-GR" sz="1600" kern="1200" dirty="0" smtClean="0">
              <a:latin typeface="Tahoma" pitchFamily="34" charset="0"/>
              <a:ea typeface="Tahoma" pitchFamily="34" charset="0"/>
              <a:cs typeface="Tahoma" pitchFamily="34" charset="0"/>
            </a:rPr>
            <a:t>όρος που περιγράφει μεταβαλλόμενες τάσεις στη χρήση του </a:t>
          </a:r>
          <a:r>
            <a:rPr lang="en-US" sz="1600" kern="1200" dirty="0" smtClean="0">
              <a:latin typeface="Tahoma" pitchFamily="34" charset="0"/>
              <a:ea typeface="Tahoma" pitchFamily="34" charset="0"/>
              <a:cs typeface="Tahoma" pitchFamily="34" charset="0"/>
            </a:rPr>
            <a:t>Web </a:t>
          </a:r>
          <a:r>
            <a:rPr lang="el-GR" sz="1600" kern="1200" dirty="0" smtClean="0">
              <a:latin typeface="Tahoma" pitchFamily="34" charset="0"/>
              <a:ea typeface="Tahoma" pitchFamily="34" charset="0"/>
              <a:cs typeface="Tahoma" pitchFamily="34" charset="0"/>
            </a:rPr>
            <a:t>με την ενίσχυση της συνεργασίας, της δημιουργικότητας και της ασφαλούς ανταλλαγής πληροφοριών.</a:t>
          </a:r>
          <a:endParaRPr lang="el-GR" sz="1600" kern="1200" dirty="0">
            <a:latin typeface="Tahoma" pitchFamily="34" charset="0"/>
            <a:ea typeface="Tahoma" pitchFamily="34" charset="0"/>
            <a:cs typeface="Tahoma" pitchFamily="34" charset="0"/>
          </a:endParaRPr>
        </a:p>
      </dsp:txBody>
      <dsp:txXfrm>
        <a:off x="956578" y="329818"/>
        <a:ext cx="2931857" cy="240647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hdr" sz="quarter"/>
          </p:nvPr>
        </p:nvSpPr>
        <p:spPr bwMode="auto">
          <a:xfrm>
            <a:off x="0" y="0"/>
            <a:ext cx="2878138" cy="495300"/>
          </a:xfrm>
          <a:prstGeom prst="rect">
            <a:avLst/>
          </a:prstGeom>
          <a:noFill/>
          <a:ln w="9525">
            <a:noFill/>
            <a:miter lim="800000"/>
            <a:headEnd/>
            <a:tailEnd/>
          </a:ln>
          <a:effectLst/>
        </p:spPr>
        <p:txBody>
          <a:bodyPr vert="horz" wrap="square" lIns="90681" tIns="45341" rIns="90681" bIns="45341" numCol="1" anchor="t" anchorCtr="0" compatLnSpc="1">
            <a:prstTxWarp prst="textNoShape">
              <a:avLst/>
            </a:prstTxWarp>
          </a:bodyPr>
          <a:lstStyle>
            <a:lvl1pPr defTabSz="906463">
              <a:defRPr sz="1200">
                <a:latin typeface="Arial" charset="0"/>
              </a:defRPr>
            </a:lvl1pPr>
          </a:lstStyle>
          <a:p>
            <a:pPr>
              <a:defRPr/>
            </a:pPr>
            <a:endParaRPr lang="el-GR"/>
          </a:p>
        </p:txBody>
      </p:sp>
      <p:sp>
        <p:nvSpPr>
          <p:cNvPr id="99331" name="Rectangle 3"/>
          <p:cNvSpPr>
            <a:spLocks noGrp="1" noChangeArrowheads="1"/>
          </p:cNvSpPr>
          <p:nvPr>
            <p:ph type="dt" sz="quarter" idx="1"/>
          </p:nvPr>
        </p:nvSpPr>
        <p:spPr bwMode="auto">
          <a:xfrm>
            <a:off x="3760788" y="0"/>
            <a:ext cx="2878137" cy="495300"/>
          </a:xfrm>
          <a:prstGeom prst="rect">
            <a:avLst/>
          </a:prstGeom>
          <a:noFill/>
          <a:ln w="9525">
            <a:noFill/>
            <a:miter lim="800000"/>
            <a:headEnd/>
            <a:tailEnd/>
          </a:ln>
          <a:effectLst/>
        </p:spPr>
        <p:txBody>
          <a:bodyPr vert="horz" wrap="square" lIns="90681" tIns="45341" rIns="90681" bIns="45341" numCol="1" anchor="t" anchorCtr="0" compatLnSpc="1">
            <a:prstTxWarp prst="textNoShape">
              <a:avLst/>
            </a:prstTxWarp>
          </a:bodyPr>
          <a:lstStyle>
            <a:lvl1pPr algn="r" defTabSz="906463">
              <a:defRPr sz="1200">
                <a:latin typeface="Arial" charset="0"/>
              </a:defRPr>
            </a:lvl1pPr>
          </a:lstStyle>
          <a:p>
            <a:pPr>
              <a:defRPr/>
            </a:pPr>
            <a:endParaRPr lang="el-GR"/>
          </a:p>
        </p:txBody>
      </p:sp>
      <p:sp>
        <p:nvSpPr>
          <p:cNvPr id="99332" name="Rectangle 4"/>
          <p:cNvSpPr>
            <a:spLocks noGrp="1" noChangeArrowheads="1"/>
          </p:cNvSpPr>
          <p:nvPr>
            <p:ph type="ftr" sz="quarter" idx="2"/>
          </p:nvPr>
        </p:nvSpPr>
        <p:spPr bwMode="auto">
          <a:xfrm>
            <a:off x="0" y="9407525"/>
            <a:ext cx="2878138" cy="495300"/>
          </a:xfrm>
          <a:prstGeom prst="rect">
            <a:avLst/>
          </a:prstGeom>
          <a:noFill/>
          <a:ln w="9525">
            <a:noFill/>
            <a:miter lim="800000"/>
            <a:headEnd/>
            <a:tailEnd/>
          </a:ln>
          <a:effectLst/>
        </p:spPr>
        <p:txBody>
          <a:bodyPr vert="horz" wrap="square" lIns="90681" tIns="45341" rIns="90681" bIns="45341" numCol="1" anchor="b" anchorCtr="0" compatLnSpc="1">
            <a:prstTxWarp prst="textNoShape">
              <a:avLst/>
            </a:prstTxWarp>
          </a:bodyPr>
          <a:lstStyle>
            <a:lvl1pPr defTabSz="906463">
              <a:defRPr sz="1200">
                <a:latin typeface="Arial" charset="0"/>
              </a:defRPr>
            </a:lvl1pPr>
          </a:lstStyle>
          <a:p>
            <a:pPr>
              <a:defRPr/>
            </a:pPr>
            <a:endParaRPr lang="el-GR"/>
          </a:p>
        </p:txBody>
      </p:sp>
      <p:sp>
        <p:nvSpPr>
          <p:cNvPr id="99333" name="Rectangle 5"/>
          <p:cNvSpPr>
            <a:spLocks noGrp="1" noChangeArrowheads="1"/>
          </p:cNvSpPr>
          <p:nvPr>
            <p:ph type="sldNum" sz="quarter" idx="3"/>
          </p:nvPr>
        </p:nvSpPr>
        <p:spPr bwMode="auto">
          <a:xfrm>
            <a:off x="3760788" y="9407525"/>
            <a:ext cx="2878137" cy="495300"/>
          </a:xfrm>
          <a:prstGeom prst="rect">
            <a:avLst/>
          </a:prstGeom>
          <a:noFill/>
          <a:ln w="9525">
            <a:noFill/>
            <a:miter lim="800000"/>
            <a:headEnd/>
            <a:tailEnd/>
          </a:ln>
          <a:effectLst/>
        </p:spPr>
        <p:txBody>
          <a:bodyPr vert="horz" wrap="square" lIns="90681" tIns="45341" rIns="90681" bIns="45341" numCol="1" anchor="b" anchorCtr="0" compatLnSpc="1">
            <a:prstTxWarp prst="textNoShape">
              <a:avLst/>
            </a:prstTxWarp>
          </a:bodyPr>
          <a:lstStyle>
            <a:lvl1pPr algn="r" defTabSz="906463">
              <a:defRPr sz="1200">
                <a:latin typeface="Arial" charset="0"/>
              </a:defRPr>
            </a:lvl1pPr>
          </a:lstStyle>
          <a:p>
            <a:pPr>
              <a:defRPr/>
            </a:pPr>
            <a:fld id="{EC992BC8-8C55-4EC5-B698-D74F89740940}" type="slidenum">
              <a:rPr lang="el-GR"/>
              <a:pPr>
                <a:defRPr/>
              </a:pPr>
              <a:t>‹#›</a:t>
            </a:fld>
            <a:endParaRPr lang="el-GR"/>
          </a:p>
        </p:txBody>
      </p:sp>
    </p:spTree>
    <p:extLst>
      <p:ext uri="{BB962C8B-B14F-4D97-AF65-F5344CB8AC3E}">
        <p14:creationId xmlns:p14="http://schemas.microsoft.com/office/powerpoint/2010/main" xmlns="" val="154039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878138" cy="495300"/>
          </a:xfrm>
          <a:prstGeom prst="rect">
            <a:avLst/>
          </a:prstGeom>
          <a:noFill/>
          <a:ln w="9525">
            <a:noFill/>
            <a:miter lim="800000"/>
            <a:headEnd/>
            <a:tailEnd/>
          </a:ln>
          <a:effectLst/>
        </p:spPr>
        <p:txBody>
          <a:bodyPr vert="horz" wrap="square" lIns="90681" tIns="45341" rIns="90681" bIns="45341" numCol="1" anchor="t" anchorCtr="0" compatLnSpc="1">
            <a:prstTxWarp prst="textNoShape">
              <a:avLst/>
            </a:prstTxWarp>
          </a:bodyPr>
          <a:lstStyle>
            <a:lvl1pPr defTabSz="906463">
              <a:defRPr sz="1200">
                <a:latin typeface="Arial" charset="0"/>
              </a:defRPr>
            </a:lvl1pPr>
          </a:lstStyle>
          <a:p>
            <a:pPr>
              <a:defRPr/>
            </a:pPr>
            <a:endParaRPr lang="el-GR"/>
          </a:p>
        </p:txBody>
      </p:sp>
      <p:sp>
        <p:nvSpPr>
          <p:cNvPr id="6147" name="Rectangle 3"/>
          <p:cNvSpPr>
            <a:spLocks noGrp="1" noChangeArrowheads="1"/>
          </p:cNvSpPr>
          <p:nvPr>
            <p:ph type="dt" idx="1"/>
          </p:nvPr>
        </p:nvSpPr>
        <p:spPr bwMode="auto">
          <a:xfrm>
            <a:off x="3760788" y="0"/>
            <a:ext cx="2878137" cy="495300"/>
          </a:xfrm>
          <a:prstGeom prst="rect">
            <a:avLst/>
          </a:prstGeom>
          <a:noFill/>
          <a:ln w="9525">
            <a:noFill/>
            <a:miter lim="800000"/>
            <a:headEnd/>
            <a:tailEnd/>
          </a:ln>
          <a:effectLst/>
        </p:spPr>
        <p:txBody>
          <a:bodyPr vert="horz" wrap="square" lIns="90681" tIns="45341" rIns="90681" bIns="45341" numCol="1" anchor="t" anchorCtr="0" compatLnSpc="1">
            <a:prstTxWarp prst="textNoShape">
              <a:avLst/>
            </a:prstTxWarp>
          </a:bodyPr>
          <a:lstStyle>
            <a:lvl1pPr algn="r" defTabSz="906463">
              <a:defRPr sz="1200">
                <a:latin typeface="Arial" charset="0"/>
              </a:defRPr>
            </a:lvl1pPr>
          </a:lstStyle>
          <a:p>
            <a:pPr>
              <a:defRPr/>
            </a:pPr>
            <a:endParaRPr lang="el-GR"/>
          </a:p>
        </p:txBody>
      </p:sp>
      <p:sp>
        <p:nvSpPr>
          <p:cNvPr id="24580" name="Rectangle 4"/>
          <p:cNvSpPr>
            <a:spLocks noGrp="1" noRot="1" noChangeAspect="1" noChangeArrowheads="1" noTextEdit="1"/>
          </p:cNvSpPr>
          <p:nvPr>
            <p:ph type="sldImg" idx="2"/>
          </p:nvPr>
        </p:nvSpPr>
        <p:spPr bwMode="auto">
          <a:xfrm>
            <a:off x="844550" y="742950"/>
            <a:ext cx="4951413" cy="3713163"/>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63575" y="4703763"/>
            <a:ext cx="5313363" cy="4457700"/>
          </a:xfrm>
          <a:prstGeom prst="rect">
            <a:avLst/>
          </a:prstGeom>
          <a:noFill/>
          <a:ln w="9525">
            <a:noFill/>
            <a:miter lim="800000"/>
            <a:headEnd/>
            <a:tailEnd/>
          </a:ln>
          <a:effectLst/>
        </p:spPr>
        <p:txBody>
          <a:bodyPr vert="horz" wrap="square" lIns="90681" tIns="45341" rIns="90681" bIns="45341" numCol="1" anchor="t" anchorCtr="0" compatLnSpc="1">
            <a:prstTxWarp prst="textNoShape">
              <a:avLst/>
            </a:prstTxWarp>
          </a:bodyPr>
          <a:lstStyle/>
          <a:p>
            <a:pPr lvl="0"/>
            <a:r>
              <a:rPr lang="el-GR" noProof="0" smtClean="0"/>
              <a:t>Click to edit Master text styles</a:t>
            </a:r>
          </a:p>
          <a:p>
            <a:pPr lvl="1"/>
            <a:r>
              <a:rPr lang="el-GR" noProof="0" smtClean="0"/>
              <a:t>Second level</a:t>
            </a:r>
          </a:p>
          <a:p>
            <a:pPr lvl="2"/>
            <a:r>
              <a:rPr lang="el-GR" noProof="0" smtClean="0"/>
              <a:t>Third level</a:t>
            </a:r>
          </a:p>
          <a:p>
            <a:pPr lvl="3"/>
            <a:r>
              <a:rPr lang="el-GR" noProof="0" smtClean="0"/>
              <a:t>Fourth level</a:t>
            </a:r>
          </a:p>
          <a:p>
            <a:pPr lvl="4"/>
            <a:r>
              <a:rPr lang="el-GR" noProof="0" smtClean="0"/>
              <a:t>Fifth level</a:t>
            </a:r>
          </a:p>
        </p:txBody>
      </p:sp>
      <p:sp>
        <p:nvSpPr>
          <p:cNvPr id="6150" name="Rectangle 6"/>
          <p:cNvSpPr>
            <a:spLocks noGrp="1" noChangeArrowheads="1"/>
          </p:cNvSpPr>
          <p:nvPr>
            <p:ph type="ftr" sz="quarter" idx="4"/>
          </p:nvPr>
        </p:nvSpPr>
        <p:spPr bwMode="auto">
          <a:xfrm>
            <a:off x="0" y="9407525"/>
            <a:ext cx="2878138" cy="495300"/>
          </a:xfrm>
          <a:prstGeom prst="rect">
            <a:avLst/>
          </a:prstGeom>
          <a:noFill/>
          <a:ln w="9525">
            <a:noFill/>
            <a:miter lim="800000"/>
            <a:headEnd/>
            <a:tailEnd/>
          </a:ln>
          <a:effectLst/>
        </p:spPr>
        <p:txBody>
          <a:bodyPr vert="horz" wrap="square" lIns="90681" tIns="45341" rIns="90681" bIns="45341" numCol="1" anchor="b" anchorCtr="0" compatLnSpc="1">
            <a:prstTxWarp prst="textNoShape">
              <a:avLst/>
            </a:prstTxWarp>
          </a:bodyPr>
          <a:lstStyle>
            <a:lvl1pPr defTabSz="906463">
              <a:defRPr sz="1200">
                <a:latin typeface="Arial" charset="0"/>
              </a:defRPr>
            </a:lvl1pPr>
          </a:lstStyle>
          <a:p>
            <a:pPr>
              <a:defRPr/>
            </a:pPr>
            <a:endParaRPr lang="el-GR"/>
          </a:p>
        </p:txBody>
      </p:sp>
      <p:sp>
        <p:nvSpPr>
          <p:cNvPr id="6151" name="Rectangle 7"/>
          <p:cNvSpPr>
            <a:spLocks noGrp="1" noChangeArrowheads="1"/>
          </p:cNvSpPr>
          <p:nvPr>
            <p:ph type="sldNum" sz="quarter" idx="5"/>
          </p:nvPr>
        </p:nvSpPr>
        <p:spPr bwMode="auto">
          <a:xfrm>
            <a:off x="3760788" y="9407525"/>
            <a:ext cx="2878137" cy="495300"/>
          </a:xfrm>
          <a:prstGeom prst="rect">
            <a:avLst/>
          </a:prstGeom>
          <a:noFill/>
          <a:ln w="9525">
            <a:noFill/>
            <a:miter lim="800000"/>
            <a:headEnd/>
            <a:tailEnd/>
          </a:ln>
          <a:effectLst/>
        </p:spPr>
        <p:txBody>
          <a:bodyPr vert="horz" wrap="square" lIns="90681" tIns="45341" rIns="90681" bIns="45341" numCol="1" anchor="b" anchorCtr="0" compatLnSpc="1">
            <a:prstTxWarp prst="textNoShape">
              <a:avLst/>
            </a:prstTxWarp>
          </a:bodyPr>
          <a:lstStyle>
            <a:lvl1pPr algn="r" defTabSz="906463">
              <a:defRPr sz="1200">
                <a:latin typeface="Arial" charset="0"/>
              </a:defRPr>
            </a:lvl1pPr>
          </a:lstStyle>
          <a:p>
            <a:pPr>
              <a:defRPr/>
            </a:pPr>
            <a:fld id="{DDD12059-8B28-433F-9F6F-9367D80E9BF8}" type="slidenum">
              <a:rPr lang="el-GR"/>
              <a:pPr>
                <a:defRPr/>
              </a:pPr>
              <a:t>‹#›</a:t>
            </a:fld>
            <a:endParaRPr lang="el-GR"/>
          </a:p>
        </p:txBody>
      </p:sp>
    </p:spTree>
    <p:extLst>
      <p:ext uri="{BB962C8B-B14F-4D97-AF65-F5344CB8AC3E}">
        <p14:creationId xmlns:p14="http://schemas.microsoft.com/office/powerpoint/2010/main" xmlns="" val="914577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53F15274-EFEB-4284-8CE7-7475CD8C73D4}" type="slidenum">
              <a:rPr lang="el-GR" smtClean="0"/>
              <a:pPr/>
              <a:t>1</a:t>
            </a:fld>
            <a:endParaRPr lang="el-GR" smtClean="0"/>
          </a:p>
        </p:txBody>
      </p:sp>
      <p:sp>
        <p:nvSpPr>
          <p:cNvPr id="26627" name="Rectangle 2"/>
          <p:cNvSpPr>
            <a:spLocks noGrp="1" noRot="1" noChangeAspect="1" noChangeArrowheads="1" noTextEdit="1"/>
          </p:cNvSpPr>
          <p:nvPr>
            <p:ph type="sldImg"/>
          </p:nvPr>
        </p:nvSpPr>
        <p:spPr>
          <a:xfrm>
            <a:off x="846138" y="742950"/>
            <a:ext cx="4951412" cy="3713163"/>
          </a:xfrm>
          <a:ln/>
        </p:spPr>
      </p:sp>
      <p:sp>
        <p:nvSpPr>
          <p:cNvPr id="26628"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C9704136-BAE6-40C6-9DF4-41A703F0BDEB}" type="slidenum">
              <a:rPr lang="el-GR" smtClean="0"/>
              <a:pPr/>
              <a:t>12</a:t>
            </a:fld>
            <a:endParaRPr lang="el-GR" smtClean="0"/>
          </a:p>
        </p:txBody>
      </p:sp>
      <p:sp>
        <p:nvSpPr>
          <p:cNvPr id="27651" name="Rectangle 2"/>
          <p:cNvSpPr>
            <a:spLocks noGrp="1" noRot="1" noChangeAspect="1" noChangeArrowheads="1" noTextEdit="1"/>
          </p:cNvSpPr>
          <p:nvPr>
            <p:ph type="sldImg"/>
          </p:nvPr>
        </p:nvSpPr>
        <p:spPr>
          <a:xfrm>
            <a:off x="846138" y="742950"/>
            <a:ext cx="4951412" cy="3713163"/>
          </a:xfrm>
          <a:ln/>
        </p:spPr>
      </p:sp>
      <p:sp>
        <p:nvSpPr>
          <p:cNvPr id="27652"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9C33338E-FC06-4FF7-BFCF-43A9A9661AED}" type="slidenum">
              <a:rPr lang="el-GR" smtClean="0"/>
              <a:pPr/>
              <a:t>21</a:t>
            </a:fld>
            <a:endParaRPr lang="el-GR" smtClean="0"/>
          </a:p>
        </p:txBody>
      </p:sp>
      <p:sp>
        <p:nvSpPr>
          <p:cNvPr id="28675" name="Rectangle 2"/>
          <p:cNvSpPr>
            <a:spLocks noGrp="1" noRot="1" noChangeAspect="1" noChangeArrowheads="1" noTextEdit="1"/>
          </p:cNvSpPr>
          <p:nvPr>
            <p:ph type="sldImg"/>
          </p:nvPr>
        </p:nvSpPr>
        <p:spPr>
          <a:xfrm>
            <a:off x="846138" y="742950"/>
            <a:ext cx="4949825" cy="3713163"/>
          </a:xfrm>
          <a:ln/>
        </p:spPr>
      </p:sp>
      <p:sp>
        <p:nvSpPr>
          <p:cNvPr id="28676"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2698234"/>
            <a:ext cx="184731" cy="369332"/>
          </a:xfrm>
          <a:prstGeom prst="rect">
            <a:avLst/>
          </a:prstGeom>
          <a:noFill/>
          <a:ln w="9525">
            <a:noFill/>
            <a:miter lim="800000"/>
            <a:headEnd/>
            <a:tailEnd/>
          </a:ln>
          <a:effectLst/>
        </p:spPr>
        <p:txBody>
          <a:bodyPr wrap="none" anchor="ctr">
            <a:spAutoFit/>
          </a:bodyPr>
          <a:lstStyle/>
          <a:p>
            <a:pPr>
              <a:defRPr/>
            </a:pPr>
            <a:endParaRPr lang="el-GR">
              <a:latin typeface="Tahoma" pitchFamily="34" charset="0"/>
              <a:ea typeface="Tahoma" pitchFamily="34" charset="0"/>
              <a:cs typeface="Tahoma" pitchFamily="34" charset="0"/>
            </a:endParaRPr>
          </a:p>
        </p:txBody>
      </p:sp>
      <p:sp>
        <p:nvSpPr>
          <p:cNvPr id="128002" name="Rectangle 2"/>
          <p:cNvSpPr>
            <a:spLocks noGrp="1" noChangeArrowheads="1"/>
          </p:cNvSpPr>
          <p:nvPr>
            <p:ph type="ctrTitle"/>
          </p:nvPr>
        </p:nvSpPr>
        <p:spPr>
          <a:xfrm>
            <a:off x="685800" y="990600"/>
            <a:ext cx="7772400" cy="1371600"/>
          </a:xfrm>
        </p:spPr>
        <p:txBody>
          <a:bodyPr/>
          <a:lstStyle>
            <a:lvl1pPr>
              <a:defRPr sz="3600" b="1">
                <a:latin typeface="Tahoma" pitchFamily="34" charset="0"/>
                <a:ea typeface="Tahoma" pitchFamily="34" charset="0"/>
                <a:cs typeface="Tahoma" pitchFamily="34" charset="0"/>
              </a:defRPr>
            </a:lvl1pPr>
          </a:lstStyle>
          <a:p>
            <a:r>
              <a:rPr lang="el-GR"/>
              <a:t>Click to edit Master title style</a:t>
            </a:r>
          </a:p>
        </p:txBody>
      </p:sp>
      <p:sp>
        <p:nvSpPr>
          <p:cNvPr id="128003" name="Rectangle 3"/>
          <p:cNvSpPr>
            <a:spLocks noGrp="1" noChangeArrowheads="1"/>
          </p:cNvSpPr>
          <p:nvPr>
            <p:ph type="subTitle" idx="1"/>
          </p:nvPr>
        </p:nvSpPr>
        <p:spPr>
          <a:xfrm>
            <a:off x="1447800" y="3429000"/>
            <a:ext cx="7010400" cy="1600200"/>
          </a:xfrm>
        </p:spPr>
        <p:txBody>
          <a:bodyPr/>
          <a:lstStyle>
            <a:lvl1pPr marL="0" indent="0" algn="ctr">
              <a:buFont typeface="Wingdings" pitchFamily="2" charset="2"/>
              <a:buNone/>
              <a:defRPr sz="2800">
                <a:latin typeface="Tahoma" pitchFamily="34" charset="0"/>
                <a:ea typeface="Tahoma" pitchFamily="34" charset="0"/>
                <a:cs typeface="Tahoma" pitchFamily="34" charset="0"/>
              </a:defRPr>
            </a:lvl1pPr>
          </a:lstStyle>
          <a:p>
            <a:r>
              <a:rPr lang="el-GR"/>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38975" y="0"/>
            <a:ext cx="1854200" cy="60928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1476375" y="0"/>
            <a:ext cx="5410200" cy="60928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476375" y="0"/>
            <a:ext cx="7416800" cy="747713"/>
          </a:xfrm>
        </p:spPr>
        <p:txBody>
          <a:bodyPr/>
          <a:lstStyle/>
          <a:p>
            <a:r>
              <a:rPr lang="en-US" smtClean="0"/>
              <a:t>Click to edit Master title style</a:t>
            </a:r>
            <a:endParaRPr lang="el-GR"/>
          </a:p>
        </p:txBody>
      </p:sp>
      <p:sp>
        <p:nvSpPr>
          <p:cNvPr id="3" name="Content Placeholder 2"/>
          <p:cNvSpPr>
            <a:spLocks noGrp="1"/>
          </p:cNvSpPr>
          <p:nvPr>
            <p:ph sz="quarter" idx="1"/>
          </p:nvPr>
        </p:nvSpPr>
        <p:spPr>
          <a:xfrm>
            <a:off x="1476375" y="1052513"/>
            <a:ext cx="3522663" cy="2443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quarter" idx="2"/>
          </p:nvPr>
        </p:nvSpPr>
        <p:spPr>
          <a:xfrm>
            <a:off x="5151438" y="1052513"/>
            <a:ext cx="3524250" cy="2443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Content Placeholder 4"/>
          <p:cNvSpPr>
            <a:spLocks noGrp="1"/>
          </p:cNvSpPr>
          <p:nvPr>
            <p:ph sz="quarter" idx="3"/>
          </p:nvPr>
        </p:nvSpPr>
        <p:spPr>
          <a:xfrm>
            <a:off x="1476375" y="3648075"/>
            <a:ext cx="3522663" cy="2444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Content Placeholder 5"/>
          <p:cNvSpPr>
            <a:spLocks noGrp="1"/>
          </p:cNvSpPr>
          <p:nvPr>
            <p:ph sz="quarter" idx="4"/>
          </p:nvPr>
        </p:nvSpPr>
        <p:spPr>
          <a:xfrm>
            <a:off x="5151438" y="3648075"/>
            <a:ext cx="3524250" cy="2444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476375" y="0"/>
            <a:ext cx="7416800" cy="747713"/>
          </a:xfrm>
        </p:spPr>
        <p:txBody>
          <a:bodyPr/>
          <a:lstStyle/>
          <a:p>
            <a:r>
              <a:rPr lang="en-US" smtClean="0"/>
              <a:t>Click to edit Master title style</a:t>
            </a:r>
            <a:endParaRPr lang="el-GR"/>
          </a:p>
        </p:txBody>
      </p:sp>
      <p:sp>
        <p:nvSpPr>
          <p:cNvPr id="3" name="Table Placeholder 2"/>
          <p:cNvSpPr>
            <a:spLocks noGrp="1"/>
          </p:cNvSpPr>
          <p:nvPr>
            <p:ph type="tbl" idx="1"/>
          </p:nvPr>
        </p:nvSpPr>
        <p:spPr>
          <a:xfrm>
            <a:off x="1476375" y="1052513"/>
            <a:ext cx="7199313" cy="5040312"/>
          </a:xfrm>
        </p:spPr>
        <p:txBody>
          <a:bodyPr/>
          <a:lstStyle/>
          <a:p>
            <a:pPr lvl="0"/>
            <a:endParaRPr lang="el-GR" noProof="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a:xfrm>
            <a:off x="611560" y="1052513"/>
            <a:ext cx="7776864" cy="540082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pic>
        <p:nvPicPr>
          <p:cNvPr id="4" name="Picture 4" descr="X:\Λειτουργία_ΠΣΔ\Δημοσιότητα\Λογότυπα\logo01b.png"/>
          <p:cNvPicPr>
            <a:picLocks noChangeAspect="1" noChangeArrowheads="1"/>
          </p:cNvPicPr>
          <p:nvPr userDrawn="1"/>
        </p:nvPicPr>
        <p:blipFill>
          <a:blip r:embed="rId2" cstate="screen"/>
          <a:srcRect/>
          <a:stretch>
            <a:fillRect/>
          </a:stretch>
        </p:blipFill>
        <p:spPr bwMode="auto">
          <a:xfrm>
            <a:off x="179512" y="188640"/>
            <a:ext cx="1125473" cy="404664"/>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1476375" y="1052513"/>
            <a:ext cx="352266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5151438" y="1052513"/>
            <a:ext cx="3524250"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80" name="AutoShape 4"/>
          <p:cNvSpPr>
            <a:spLocks noChangeArrowheads="1"/>
          </p:cNvSpPr>
          <p:nvPr/>
        </p:nvSpPr>
        <p:spPr bwMode="auto">
          <a:xfrm>
            <a:off x="611560" y="765175"/>
            <a:ext cx="7958137" cy="109538"/>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003399"/>
          </a:solidFill>
          <a:ln w="9525">
            <a:solidFill>
              <a:srgbClr val="666699"/>
            </a:solidFill>
            <a:round/>
            <a:headEnd/>
            <a:tailEnd/>
          </a:ln>
        </p:spPr>
        <p:txBody>
          <a:bodyPr/>
          <a:lstStyle/>
          <a:p>
            <a:pPr>
              <a:defRPr/>
            </a:pPr>
            <a:endParaRPr lang="el-GR" sz="2400">
              <a:latin typeface="Times New Roman" pitchFamily="18" charset="0"/>
            </a:endParaRPr>
          </a:p>
        </p:txBody>
      </p:sp>
      <p:sp>
        <p:nvSpPr>
          <p:cNvPr id="1028" name="Rectangle 2"/>
          <p:cNvSpPr>
            <a:spLocks noGrp="1" noChangeArrowheads="1"/>
          </p:cNvSpPr>
          <p:nvPr>
            <p:ph type="title"/>
          </p:nvPr>
        </p:nvSpPr>
        <p:spPr bwMode="auto">
          <a:xfrm>
            <a:off x="611560" y="0"/>
            <a:ext cx="7776864"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dirty="0" err="1" smtClean="0"/>
              <a:t>Click</a:t>
            </a:r>
            <a:r>
              <a:rPr lang="el-GR" dirty="0" smtClean="0"/>
              <a:t> </a:t>
            </a:r>
            <a:r>
              <a:rPr lang="el-GR" dirty="0" err="1" smtClean="0"/>
              <a:t>to</a:t>
            </a:r>
            <a:r>
              <a:rPr lang="el-GR" dirty="0" smtClean="0"/>
              <a:t> </a:t>
            </a:r>
            <a:r>
              <a:rPr lang="el-GR" dirty="0" err="1" smtClean="0"/>
              <a:t>edit</a:t>
            </a:r>
            <a:r>
              <a:rPr lang="el-GR" dirty="0" smtClean="0"/>
              <a:t> </a:t>
            </a:r>
            <a:r>
              <a:rPr lang="el-GR" dirty="0" err="1" smtClean="0"/>
              <a:t>Master</a:t>
            </a:r>
            <a:r>
              <a:rPr lang="el-GR" dirty="0" smtClean="0"/>
              <a:t> </a:t>
            </a:r>
            <a:r>
              <a:rPr lang="el-GR" dirty="0" err="1" smtClean="0"/>
              <a:t>title</a:t>
            </a:r>
            <a:r>
              <a:rPr lang="el-GR" dirty="0" smtClean="0"/>
              <a:t> </a:t>
            </a:r>
            <a:r>
              <a:rPr lang="el-GR" dirty="0" err="1" smtClean="0"/>
              <a:t>style</a:t>
            </a:r>
            <a:endParaRPr lang="el-GR" dirty="0" smtClean="0"/>
          </a:p>
        </p:txBody>
      </p:sp>
      <p:sp>
        <p:nvSpPr>
          <p:cNvPr id="1029" name="Rectangle 3"/>
          <p:cNvSpPr>
            <a:spLocks noGrp="1" noChangeArrowheads="1"/>
          </p:cNvSpPr>
          <p:nvPr>
            <p:ph type="body" idx="1"/>
          </p:nvPr>
        </p:nvSpPr>
        <p:spPr bwMode="auto">
          <a:xfrm>
            <a:off x="611560" y="1052512"/>
            <a:ext cx="7776097" cy="547283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dirty="0" err="1" smtClean="0"/>
              <a:t>Click</a:t>
            </a:r>
            <a:r>
              <a:rPr lang="el-GR" dirty="0" smtClean="0"/>
              <a:t> </a:t>
            </a:r>
            <a:r>
              <a:rPr lang="el-GR" dirty="0" err="1" smtClean="0"/>
              <a:t>to</a:t>
            </a:r>
            <a:r>
              <a:rPr lang="el-GR" dirty="0" smtClean="0"/>
              <a:t> </a:t>
            </a:r>
            <a:r>
              <a:rPr lang="el-GR" dirty="0" err="1" smtClean="0"/>
              <a:t>edit</a:t>
            </a:r>
            <a:r>
              <a:rPr lang="el-GR" dirty="0" smtClean="0"/>
              <a:t> </a:t>
            </a:r>
            <a:r>
              <a:rPr lang="el-GR" dirty="0" err="1" smtClean="0"/>
              <a:t>Master</a:t>
            </a:r>
            <a:r>
              <a:rPr lang="el-GR" dirty="0" smtClean="0"/>
              <a:t> </a:t>
            </a:r>
            <a:r>
              <a:rPr lang="el-GR" dirty="0" err="1" smtClean="0"/>
              <a:t>text</a:t>
            </a:r>
            <a:r>
              <a:rPr lang="el-GR" dirty="0" smtClean="0"/>
              <a:t> </a:t>
            </a:r>
            <a:r>
              <a:rPr lang="el-GR" dirty="0" err="1" smtClean="0"/>
              <a:t>styles</a:t>
            </a:r>
            <a:endParaRPr lang="el-GR" dirty="0" smtClean="0"/>
          </a:p>
          <a:p>
            <a:pPr lvl="1"/>
            <a:r>
              <a:rPr lang="el-GR" dirty="0" err="1" smtClean="0"/>
              <a:t>Second</a:t>
            </a:r>
            <a:r>
              <a:rPr lang="el-GR" dirty="0" smtClean="0"/>
              <a:t> </a:t>
            </a:r>
            <a:r>
              <a:rPr lang="el-GR" dirty="0" err="1" smtClean="0"/>
              <a:t>level</a:t>
            </a:r>
            <a:endParaRPr lang="el-GR" dirty="0" smtClean="0"/>
          </a:p>
          <a:p>
            <a:pPr lvl="2"/>
            <a:r>
              <a:rPr lang="el-GR" dirty="0" err="1" smtClean="0"/>
              <a:t>Third</a:t>
            </a:r>
            <a:r>
              <a:rPr lang="el-GR" dirty="0" smtClean="0"/>
              <a:t> </a:t>
            </a:r>
            <a:r>
              <a:rPr lang="el-GR" dirty="0" err="1" smtClean="0"/>
              <a:t>level</a:t>
            </a:r>
            <a:endParaRPr lang="el-GR" dirty="0" smtClean="0"/>
          </a:p>
          <a:p>
            <a:pPr lvl="3"/>
            <a:r>
              <a:rPr lang="el-GR" dirty="0" err="1" smtClean="0"/>
              <a:t>Fourth</a:t>
            </a:r>
            <a:r>
              <a:rPr lang="el-GR" dirty="0" smtClean="0"/>
              <a:t> </a:t>
            </a:r>
            <a:r>
              <a:rPr lang="el-GR" dirty="0" err="1" smtClean="0"/>
              <a:t>level</a:t>
            </a:r>
            <a:endParaRPr lang="el-GR" dirty="0" smtClean="0"/>
          </a:p>
          <a:p>
            <a:pPr lvl="4"/>
            <a:r>
              <a:rPr lang="el-GR" dirty="0" err="1" smtClean="0"/>
              <a:t>Fifth</a:t>
            </a:r>
            <a:r>
              <a:rPr lang="el-GR" dirty="0" smtClean="0"/>
              <a:t> </a:t>
            </a:r>
            <a:r>
              <a:rPr lang="el-GR" dirty="0" err="1" smtClean="0"/>
              <a:t>level</a:t>
            </a:r>
            <a:endParaRPr lang="el-GR" dirty="0" smtClean="0"/>
          </a:p>
        </p:txBody>
      </p:sp>
      <p:sp>
        <p:nvSpPr>
          <p:cNvPr id="126989" name="Rectangle 13"/>
          <p:cNvSpPr>
            <a:spLocks noChangeArrowheads="1"/>
          </p:cNvSpPr>
          <p:nvPr/>
        </p:nvSpPr>
        <p:spPr bwMode="auto">
          <a:xfrm>
            <a:off x="0" y="2882900"/>
            <a:ext cx="9144000" cy="0"/>
          </a:xfrm>
          <a:prstGeom prst="rect">
            <a:avLst/>
          </a:prstGeom>
          <a:noFill/>
          <a:ln w="9525">
            <a:noFill/>
            <a:miter lim="800000"/>
            <a:headEnd/>
            <a:tailEnd/>
          </a:ln>
          <a:effectLst/>
        </p:spPr>
        <p:txBody>
          <a:bodyPr wrap="none" anchor="ctr">
            <a:spAutoFit/>
          </a:bodyPr>
          <a:lstStyle/>
          <a:p>
            <a:pPr>
              <a:defRPr/>
            </a:pPr>
            <a:endParaRPr lang="el-GR"/>
          </a:p>
        </p:txBody>
      </p:sp>
      <p:sp>
        <p:nvSpPr>
          <p:cNvPr id="126995" name="Rectangle 19"/>
          <p:cNvSpPr>
            <a:spLocks noChangeArrowheads="1"/>
          </p:cNvSpPr>
          <p:nvPr/>
        </p:nvSpPr>
        <p:spPr bwMode="auto">
          <a:xfrm>
            <a:off x="8820150" y="5306144"/>
            <a:ext cx="211138" cy="1219200"/>
          </a:xfrm>
          <a:prstGeom prst="rect">
            <a:avLst/>
          </a:prstGeom>
          <a:solidFill>
            <a:srgbClr val="000066">
              <a:alpha val="50000"/>
            </a:srgbClr>
          </a:solidFill>
          <a:ln w="9525">
            <a:noFill/>
            <a:miter lim="800000"/>
            <a:headEnd/>
            <a:tailEnd/>
          </a:ln>
          <a:effectLst/>
        </p:spPr>
        <p:txBody>
          <a:bodyPr wrap="none" anchor="ctr"/>
          <a:lstStyle/>
          <a:p>
            <a:pPr>
              <a:defRPr/>
            </a:pPr>
            <a:endParaRPr lang="el-GR"/>
          </a:p>
        </p:txBody>
      </p:sp>
      <p:sp>
        <p:nvSpPr>
          <p:cNvPr id="126996" name="Rectangle 20"/>
          <p:cNvSpPr>
            <a:spLocks noChangeArrowheads="1"/>
          </p:cNvSpPr>
          <p:nvPr/>
        </p:nvSpPr>
        <p:spPr bwMode="auto">
          <a:xfrm rot="16200000">
            <a:off x="8465343" y="5881071"/>
            <a:ext cx="862013" cy="138499"/>
          </a:xfrm>
          <a:prstGeom prst="rect">
            <a:avLst/>
          </a:prstGeom>
          <a:noFill/>
          <a:ln w="9525">
            <a:noFill/>
            <a:miter lim="800000"/>
            <a:headEnd/>
            <a:tailEnd/>
          </a:ln>
          <a:effectLst/>
        </p:spPr>
        <p:txBody>
          <a:bodyPr lIns="0" tIns="0" rIns="0" bIns="0" anchor="ctr" anchorCtr="1">
            <a:spAutoFit/>
          </a:bodyPr>
          <a:lstStyle/>
          <a:p>
            <a:pPr defTabSz="762000">
              <a:defRPr/>
            </a:pPr>
            <a:r>
              <a:rPr lang="el-GR" sz="900" b="1" dirty="0">
                <a:solidFill>
                  <a:schemeClr val="bg1"/>
                </a:solidFill>
                <a:latin typeface="Tahoma" pitchFamily="34" charset="0"/>
                <a:ea typeface="Tahoma" pitchFamily="34" charset="0"/>
                <a:cs typeface="Tahoma" pitchFamily="34" charset="0"/>
              </a:rPr>
              <a:t>σελίδα</a:t>
            </a:r>
            <a:r>
              <a:rPr lang="el-GR" sz="900" b="1" dirty="0">
                <a:latin typeface="Tahoma" pitchFamily="34" charset="0"/>
                <a:ea typeface="Tahoma" pitchFamily="34" charset="0"/>
                <a:cs typeface="Tahoma" pitchFamily="34" charset="0"/>
              </a:rPr>
              <a:t> </a:t>
            </a:r>
            <a:fld id="{7FCBA72D-013D-4EF7-BC4E-2129F636D79D}" type="slidenum">
              <a:rPr lang="el-GR" sz="900" b="1">
                <a:solidFill>
                  <a:schemeClr val="bg1"/>
                </a:solidFill>
                <a:latin typeface="Tahoma" pitchFamily="34" charset="0"/>
                <a:ea typeface="Tahoma" pitchFamily="34" charset="0"/>
                <a:cs typeface="Tahoma" pitchFamily="34" charset="0"/>
              </a:rPr>
              <a:pPr defTabSz="762000">
                <a:defRPr/>
              </a:pPr>
              <a:t>‹#›</a:t>
            </a:fld>
            <a:endParaRPr lang="el-GR" sz="900" b="1" dirty="0">
              <a:solidFill>
                <a:schemeClr val="bg1"/>
              </a:solidFill>
              <a:latin typeface="Tahoma" pitchFamily="34" charset="0"/>
              <a:ea typeface="Tahoma" pitchFamily="34" charset="0"/>
              <a:cs typeface="Tahoma" pitchFamily="34" charset="0"/>
            </a:endParaRPr>
          </a:p>
        </p:txBody>
      </p:sp>
      <p:pic>
        <p:nvPicPr>
          <p:cNvPr id="1026" name="Picture 2" descr="C:\Users\nts\Desktop\Clipboard02.jpg"/>
          <p:cNvPicPr>
            <a:picLocks noChangeAspect="1" noChangeArrowheads="1"/>
          </p:cNvPicPr>
          <p:nvPr userDrawn="1"/>
        </p:nvPicPr>
        <p:blipFill>
          <a:blip r:embed="rId15" cstate="print"/>
          <a:srcRect/>
          <a:stretch>
            <a:fillRect/>
          </a:stretch>
        </p:blipFill>
        <p:spPr bwMode="auto">
          <a:xfrm>
            <a:off x="7940873" y="0"/>
            <a:ext cx="1203127" cy="1052736"/>
          </a:xfrm>
          <a:prstGeom prst="rect">
            <a:avLst/>
          </a:prstGeom>
          <a:noFill/>
        </p:spPr>
      </p:pic>
    </p:spTree>
  </p:cSld>
  <p:clrMap bg1="lt1" tx1="dk1" bg2="lt2" tx2="dk2" accent1="accent1" accent2="accent2" accent3="accent3" accent4="accent4" accent5="accent5" accent6="accent6" hlink="hlink" folHlink="folHlink"/>
  <p:sldLayoutIdLst>
    <p:sldLayoutId id="2147483754"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Lst>
  <p:timing>
    <p:tnLst>
      <p:par>
        <p:cTn id="1" dur="indefinite" restart="never" nodeType="tmRoot"/>
      </p:par>
    </p:tnLst>
  </p:timing>
  <p:txStyles>
    <p:titleStyle>
      <a:lvl1pPr algn="ctr" rtl="0" eaLnBrk="0" fontAlgn="base" hangingPunct="0">
        <a:spcBef>
          <a:spcPct val="0"/>
        </a:spcBef>
        <a:spcAft>
          <a:spcPct val="0"/>
        </a:spcAft>
        <a:defRPr sz="3200">
          <a:solidFill>
            <a:schemeClr val="tx2"/>
          </a:solidFill>
          <a:latin typeface="Tahoma" pitchFamily="34" charset="0"/>
          <a:ea typeface="Tahoma" pitchFamily="34" charset="0"/>
          <a:cs typeface="Tahoma" pitchFamily="34" charset="0"/>
        </a:defRPr>
      </a:lvl1pPr>
      <a:lvl2pPr algn="ctr" rtl="0" eaLnBrk="0" fontAlgn="base" hangingPunct="0">
        <a:spcBef>
          <a:spcPct val="0"/>
        </a:spcBef>
        <a:spcAft>
          <a:spcPct val="0"/>
        </a:spcAft>
        <a:defRPr sz="3200">
          <a:solidFill>
            <a:schemeClr val="tx2"/>
          </a:solidFill>
          <a:latin typeface="Verdana" pitchFamily="34" charset="0"/>
        </a:defRPr>
      </a:lvl2pPr>
      <a:lvl3pPr algn="ctr" rtl="0" eaLnBrk="0" fontAlgn="base" hangingPunct="0">
        <a:spcBef>
          <a:spcPct val="0"/>
        </a:spcBef>
        <a:spcAft>
          <a:spcPct val="0"/>
        </a:spcAft>
        <a:defRPr sz="3200">
          <a:solidFill>
            <a:schemeClr val="tx2"/>
          </a:solidFill>
          <a:latin typeface="Verdana" pitchFamily="34" charset="0"/>
        </a:defRPr>
      </a:lvl3pPr>
      <a:lvl4pPr algn="ctr" rtl="0" eaLnBrk="0" fontAlgn="base" hangingPunct="0">
        <a:spcBef>
          <a:spcPct val="0"/>
        </a:spcBef>
        <a:spcAft>
          <a:spcPct val="0"/>
        </a:spcAft>
        <a:defRPr sz="3200">
          <a:solidFill>
            <a:schemeClr val="tx2"/>
          </a:solidFill>
          <a:latin typeface="Verdana" pitchFamily="34" charset="0"/>
        </a:defRPr>
      </a:lvl4pPr>
      <a:lvl5pPr algn="ctr" rtl="0" eaLnBrk="0" fontAlgn="base" hangingPunct="0">
        <a:spcBef>
          <a:spcPct val="0"/>
        </a:spcBef>
        <a:spcAft>
          <a:spcPct val="0"/>
        </a:spcAft>
        <a:defRPr sz="3200">
          <a:solidFill>
            <a:schemeClr val="tx2"/>
          </a:solidFill>
          <a:latin typeface="Verdana" pitchFamily="34" charset="0"/>
        </a:defRPr>
      </a:lvl5pPr>
      <a:lvl6pPr marL="457200" algn="ctr" rtl="0" fontAlgn="base">
        <a:spcBef>
          <a:spcPct val="0"/>
        </a:spcBef>
        <a:spcAft>
          <a:spcPct val="0"/>
        </a:spcAft>
        <a:defRPr sz="3400">
          <a:solidFill>
            <a:schemeClr val="tx2"/>
          </a:solidFill>
          <a:latin typeface="Verdana" pitchFamily="34" charset="0"/>
        </a:defRPr>
      </a:lvl6pPr>
      <a:lvl7pPr marL="914400" algn="ctr" rtl="0" fontAlgn="base">
        <a:spcBef>
          <a:spcPct val="0"/>
        </a:spcBef>
        <a:spcAft>
          <a:spcPct val="0"/>
        </a:spcAft>
        <a:defRPr sz="3400">
          <a:solidFill>
            <a:schemeClr val="tx2"/>
          </a:solidFill>
          <a:latin typeface="Verdana" pitchFamily="34" charset="0"/>
        </a:defRPr>
      </a:lvl7pPr>
      <a:lvl8pPr marL="1371600" algn="ctr" rtl="0" fontAlgn="base">
        <a:spcBef>
          <a:spcPct val="0"/>
        </a:spcBef>
        <a:spcAft>
          <a:spcPct val="0"/>
        </a:spcAft>
        <a:defRPr sz="3400">
          <a:solidFill>
            <a:schemeClr val="tx2"/>
          </a:solidFill>
          <a:latin typeface="Verdana" pitchFamily="34" charset="0"/>
        </a:defRPr>
      </a:lvl8pPr>
      <a:lvl9pPr marL="1828800" algn="ctr" rtl="0" fontAlgn="base">
        <a:spcBef>
          <a:spcPct val="0"/>
        </a:spcBef>
        <a:spcAft>
          <a:spcPct val="0"/>
        </a:spcAft>
        <a:defRPr sz="34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rgbClr val="003399"/>
        </a:buClr>
        <a:buFont typeface="Wingdings" pitchFamily="2" charset="2"/>
        <a:buChar char="o"/>
        <a:defRPr sz="3000">
          <a:solidFill>
            <a:schemeClr val="tx1"/>
          </a:solidFill>
          <a:latin typeface="Tahoma" pitchFamily="34" charset="0"/>
          <a:ea typeface="Tahoma" pitchFamily="34" charset="0"/>
          <a:cs typeface="Tahoma" pitchFamily="34" charset="0"/>
        </a:defRPr>
      </a:lvl1pPr>
      <a:lvl2pPr marL="908050" indent="-436563" algn="l" rtl="0" eaLnBrk="0" fontAlgn="base" hangingPunct="0">
        <a:spcBef>
          <a:spcPct val="20000"/>
        </a:spcBef>
        <a:spcAft>
          <a:spcPct val="0"/>
        </a:spcAft>
        <a:buClr>
          <a:srgbClr val="003399"/>
        </a:buClr>
        <a:buFont typeface="Wingdings" pitchFamily="2" charset="2"/>
        <a:buChar char="n"/>
        <a:defRPr sz="2600">
          <a:solidFill>
            <a:schemeClr val="tx1"/>
          </a:solidFill>
          <a:latin typeface="Tahoma" pitchFamily="34" charset="0"/>
          <a:ea typeface="Tahoma" pitchFamily="34" charset="0"/>
          <a:cs typeface="Tahoma" pitchFamily="34" charset="0"/>
        </a:defRPr>
      </a:lvl2pPr>
      <a:lvl3pPr marL="1304925" indent="-395288" algn="l" rtl="0" eaLnBrk="0" fontAlgn="base" hangingPunct="0">
        <a:spcBef>
          <a:spcPct val="20000"/>
        </a:spcBef>
        <a:spcAft>
          <a:spcPct val="0"/>
        </a:spcAft>
        <a:buClr>
          <a:srgbClr val="003399"/>
        </a:buClr>
        <a:buFont typeface="Wingdings" pitchFamily="2" charset="2"/>
        <a:buChar char="o"/>
        <a:defRPr sz="2300">
          <a:solidFill>
            <a:schemeClr val="tx1"/>
          </a:solidFill>
          <a:latin typeface="Tahoma" pitchFamily="34" charset="0"/>
          <a:ea typeface="Tahoma" pitchFamily="34" charset="0"/>
          <a:cs typeface="Tahoma" pitchFamily="34" charset="0"/>
        </a:defRPr>
      </a:lvl3pPr>
      <a:lvl4pPr marL="1693863" indent="-387350" algn="l" rtl="0" eaLnBrk="0" fontAlgn="base" hangingPunct="0">
        <a:spcBef>
          <a:spcPct val="20000"/>
        </a:spcBef>
        <a:spcAft>
          <a:spcPct val="0"/>
        </a:spcAft>
        <a:buClr>
          <a:srgbClr val="003399"/>
        </a:buClr>
        <a:buFont typeface="Wingdings" pitchFamily="2" charset="2"/>
        <a:buChar char="n"/>
        <a:defRPr sz="2000">
          <a:solidFill>
            <a:schemeClr val="tx1"/>
          </a:solidFill>
          <a:latin typeface="Tahoma" pitchFamily="34" charset="0"/>
          <a:ea typeface="Tahoma" pitchFamily="34" charset="0"/>
          <a:cs typeface="Tahoma" pitchFamily="34" charset="0"/>
        </a:defRPr>
      </a:lvl4pPr>
      <a:lvl5pPr marL="2093913" indent="-398463" algn="l" rtl="0" eaLnBrk="0" fontAlgn="base" hangingPunct="0">
        <a:spcBef>
          <a:spcPct val="25000"/>
        </a:spcBef>
        <a:spcAft>
          <a:spcPct val="0"/>
        </a:spcAft>
        <a:buClr>
          <a:srgbClr val="003399"/>
        </a:buClr>
        <a:buFont typeface="Wingdings" pitchFamily="2" charset="2"/>
        <a:buChar char="§"/>
        <a:defRPr sz="2000">
          <a:solidFill>
            <a:schemeClr val="tx1"/>
          </a:solidFill>
          <a:latin typeface="Tahoma" pitchFamily="34" charset="0"/>
          <a:ea typeface="Tahoma" pitchFamily="34" charset="0"/>
          <a:cs typeface="Tahoma" pitchFamily="34" charset="0"/>
        </a:defRPr>
      </a:lvl5pPr>
      <a:lvl6pPr marL="2551113" indent="-398463" algn="l" rtl="0" fontAlgn="base">
        <a:spcBef>
          <a:spcPct val="25000"/>
        </a:spcBef>
        <a:spcAft>
          <a:spcPct val="0"/>
        </a:spcAft>
        <a:buClr>
          <a:srgbClr val="003399"/>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rgbClr val="003399"/>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rgbClr val="003399"/>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rgbClr val="003399"/>
        </a:buClr>
        <a:buFont typeface="Wingdings" pitchFamily="2" charset="2"/>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hyperlink" Target="http://internet-safety.sch.gr/" TargetMode="Externa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eclass.sch.g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7.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2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fcc.gov/cgb/consumerfacts/cipa.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195736" y="4437162"/>
            <a:ext cx="4968552" cy="1008062"/>
          </a:xfrm>
          <a:prstGeom prst="rect">
            <a:avLst/>
          </a:prstGeom>
          <a:noFill/>
          <a:ln w="9525">
            <a:noFill/>
            <a:miter lim="800000"/>
            <a:headEnd/>
            <a:tailEnd/>
          </a:ln>
        </p:spPr>
        <p:txBody>
          <a:bodyPr/>
          <a:lstStyle/>
          <a:p>
            <a:pPr algn="ctr">
              <a:spcBef>
                <a:spcPct val="30000"/>
              </a:spcBef>
              <a:buClr>
                <a:srgbClr val="003399"/>
              </a:buClr>
              <a:buFont typeface="Wingdings" pitchFamily="2" charset="2"/>
              <a:buNone/>
            </a:pPr>
            <a:r>
              <a:rPr lang="el-GR" sz="1400" b="1" dirty="0">
                <a:solidFill>
                  <a:schemeClr val="accent5">
                    <a:lumMod val="25000"/>
                  </a:schemeClr>
                </a:solidFill>
                <a:latin typeface="Tahoma" pitchFamily="34" charset="0"/>
                <a:ea typeface="Tahoma" pitchFamily="34" charset="0"/>
                <a:cs typeface="Tahoma" pitchFamily="34" charset="0"/>
              </a:rPr>
              <a:t>Δρ. Μιχάλης Παρασκευάς</a:t>
            </a:r>
          </a:p>
          <a:p>
            <a:pPr algn="ctr">
              <a:spcBef>
                <a:spcPct val="30000"/>
              </a:spcBef>
              <a:buClr>
                <a:srgbClr val="003399"/>
              </a:buClr>
              <a:buFont typeface="Wingdings" pitchFamily="2" charset="2"/>
              <a:buNone/>
            </a:pPr>
            <a:r>
              <a:rPr lang="en-US" sz="1400" dirty="0" smtClean="0">
                <a:solidFill>
                  <a:schemeClr val="accent5">
                    <a:lumMod val="25000"/>
                  </a:schemeClr>
                </a:solidFill>
                <a:latin typeface="Tahoma" pitchFamily="34" charset="0"/>
                <a:ea typeface="Tahoma" pitchFamily="34" charset="0"/>
                <a:cs typeface="Tahoma" pitchFamily="34" charset="0"/>
              </a:rPr>
              <a:t/>
            </a:r>
            <a:br>
              <a:rPr lang="en-US" sz="1400" dirty="0" smtClean="0">
                <a:solidFill>
                  <a:schemeClr val="accent5">
                    <a:lumMod val="25000"/>
                  </a:schemeClr>
                </a:solidFill>
                <a:latin typeface="Tahoma" pitchFamily="34" charset="0"/>
                <a:ea typeface="Tahoma" pitchFamily="34" charset="0"/>
                <a:cs typeface="Tahoma" pitchFamily="34" charset="0"/>
              </a:rPr>
            </a:br>
            <a:r>
              <a:rPr lang="el-GR" sz="1400" dirty="0" smtClean="0">
                <a:solidFill>
                  <a:schemeClr val="accent5">
                    <a:lumMod val="25000"/>
                  </a:schemeClr>
                </a:solidFill>
                <a:latin typeface="Tahoma" pitchFamily="34" charset="0"/>
                <a:ea typeface="Tahoma" pitchFamily="34" charset="0"/>
                <a:cs typeface="Tahoma" pitchFamily="34" charset="0"/>
              </a:rPr>
              <a:t>Δ/ντης </a:t>
            </a:r>
            <a:r>
              <a:rPr lang="en-US" sz="1400" dirty="0" smtClean="0">
                <a:solidFill>
                  <a:schemeClr val="accent5">
                    <a:lumMod val="25000"/>
                  </a:schemeClr>
                </a:solidFill>
                <a:latin typeface="Tahoma" pitchFamily="34" charset="0"/>
                <a:ea typeface="Tahoma" pitchFamily="34" charset="0"/>
                <a:cs typeface="Tahoma" pitchFamily="34" charset="0"/>
              </a:rPr>
              <a:t> </a:t>
            </a:r>
            <a:r>
              <a:rPr lang="el-GR" sz="1400" dirty="0" smtClean="0">
                <a:solidFill>
                  <a:schemeClr val="accent5">
                    <a:lumMod val="25000"/>
                  </a:schemeClr>
                </a:solidFill>
                <a:latin typeface="Tahoma" pitchFamily="34" charset="0"/>
                <a:ea typeface="Tahoma" pitchFamily="34" charset="0"/>
                <a:cs typeface="Tahoma" pitchFamily="34" charset="0"/>
              </a:rPr>
              <a:t>Διεύθυνσης Πανελλήνιου Σχολικού Δικτύου </a:t>
            </a:r>
            <a:r>
              <a:rPr lang="en-US" sz="1400" dirty="0" smtClean="0">
                <a:solidFill>
                  <a:schemeClr val="accent5">
                    <a:lumMod val="25000"/>
                  </a:schemeClr>
                </a:solidFill>
                <a:latin typeface="Tahoma" pitchFamily="34" charset="0"/>
                <a:ea typeface="Tahoma" pitchFamily="34" charset="0"/>
                <a:cs typeface="Tahoma" pitchFamily="34" charset="0"/>
              </a:rPr>
              <a:t/>
            </a:r>
            <a:br>
              <a:rPr lang="en-US" sz="1400" dirty="0" smtClean="0">
                <a:solidFill>
                  <a:schemeClr val="accent5">
                    <a:lumMod val="25000"/>
                  </a:schemeClr>
                </a:solidFill>
                <a:latin typeface="Tahoma" pitchFamily="34" charset="0"/>
                <a:ea typeface="Tahoma" pitchFamily="34" charset="0"/>
                <a:cs typeface="Tahoma" pitchFamily="34" charset="0"/>
              </a:rPr>
            </a:br>
            <a:r>
              <a:rPr lang="el-GR" sz="1400" dirty="0" smtClean="0">
                <a:solidFill>
                  <a:schemeClr val="accent5">
                    <a:lumMod val="25000"/>
                  </a:schemeClr>
                </a:solidFill>
                <a:latin typeface="Tahoma" pitchFamily="34" charset="0"/>
                <a:ea typeface="Tahoma" pitchFamily="34" charset="0"/>
                <a:cs typeface="Tahoma" pitchFamily="34" charset="0"/>
              </a:rPr>
              <a:t>και Δικτυακών </a:t>
            </a:r>
            <a:r>
              <a:rPr lang="el-GR" sz="1400" dirty="0" smtClean="0">
                <a:solidFill>
                  <a:schemeClr val="accent5">
                    <a:lumMod val="25000"/>
                  </a:schemeClr>
                </a:solidFill>
                <a:latin typeface="Tahoma" pitchFamily="34" charset="0"/>
                <a:ea typeface="Tahoma" pitchFamily="34" charset="0"/>
                <a:cs typeface="Tahoma" pitchFamily="34" charset="0"/>
              </a:rPr>
              <a:t>Τεχνολογιών</a:t>
            </a:r>
            <a:r>
              <a:rPr lang="en-US" sz="1400" dirty="0" smtClean="0">
                <a:solidFill>
                  <a:schemeClr val="accent5">
                    <a:lumMod val="25000"/>
                  </a:schemeClr>
                </a:solidFill>
                <a:latin typeface="Tahoma" pitchFamily="34" charset="0"/>
                <a:ea typeface="Tahoma" pitchFamily="34" charset="0"/>
                <a:cs typeface="Tahoma" pitchFamily="34" charset="0"/>
              </a:rPr>
              <a:t>, </a:t>
            </a:r>
            <a:r>
              <a:rPr lang="el-GR" sz="1400" dirty="0" smtClean="0">
                <a:solidFill>
                  <a:schemeClr val="accent5">
                    <a:lumMod val="25000"/>
                  </a:schemeClr>
                </a:solidFill>
                <a:latin typeface="Tahoma" pitchFamily="34" charset="0"/>
                <a:ea typeface="Tahoma" pitchFamily="34" charset="0"/>
                <a:cs typeface="Tahoma" pitchFamily="34" charset="0"/>
              </a:rPr>
              <a:t>ΙΤΥΕ-ΔΙΟΦΑΝΤΟΣ</a:t>
            </a:r>
            <a:endParaRPr lang="el-GR" sz="1400" dirty="0">
              <a:solidFill>
                <a:schemeClr val="accent5">
                  <a:lumMod val="25000"/>
                </a:schemeClr>
              </a:solidFill>
              <a:latin typeface="Tahoma" pitchFamily="34" charset="0"/>
              <a:ea typeface="Tahoma" pitchFamily="34" charset="0"/>
              <a:cs typeface="Tahoma" pitchFamily="34" charset="0"/>
            </a:endParaRPr>
          </a:p>
        </p:txBody>
      </p:sp>
      <p:sp>
        <p:nvSpPr>
          <p:cNvPr id="4100" name="Rectangle 9"/>
          <p:cNvSpPr>
            <a:spLocks noChangeArrowheads="1"/>
          </p:cNvSpPr>
          <p:nvPr/>
        </p:nvSpPr>
        <p:spPr bwMode="auto">
          <a:xfrm>
            <a:off x="611560" y="2721347"/>
            <a:ext cx="8280920" cy="1283717"/>
          </a:xfrm>
          <a:prstGeom prst="rect">
            <a:avLst/>
          </a:prstGeom>
          <a:noFill/>
          <a:ln w="9525">
            <a:noFill/>
            <a:miter lim="800000"/>
            <a:headEnd/>
            <a:tailEnd/>
          </a:ln>
        </p:spPr>
        <p:txBody>
          <a:bodyPr/>
          <a:lstStyle/>
          <a:p>
            <a:pPr algn="ctr">
              <a:spcBef>
                <a:spcPct val="30000"/>
              </a:spcBef>
              <a:buClr>
                <a:srgbClr val="003399"/>
              </a:buClr>
            </a:pPr>
            <a:r>
              <a:rPr lang="el-GR" sz="2400" b="1" dirty="0" smtClean="0">
                <a:solidFill>
                  <a:srgbClr val="002060"/>
                </a:solidFill>
                <a:effectLst>
                  <a:outerShdw blurRad="38100" dist="38100" dir="2700000" algn="tl">
                    <a:srgbClr val="000000">
                      <a:alpha val="43137"/>
                    </a:srgbClr>
                  </a:outerShdw>
                </a:effectLst>
                <a:latin typeface="Tahoma" pitchFamily="34" charset="0"/>
                <a:ea typeface="Tahoma" pitchFamily="34" charset="0"/>
                <a:cs typeface="Tahoma" pitchFamily="34" charset="0"/>
              </a:rPr>
              <a:t>«Υπηρεσίες ηλεκτρονικής μάθησης </a:t>
            </a:r>
            <a:br>
              <a:rPr lang="el-GR" sz="2400" b="1" dirty="0" smtClean="0">
                <a:solidFill>
                  <a:srgbClr val="002060"/>
                </a:solidFill>
                <a:effectLst>
                  <a:outerShdw blurRad="38100" dist="38100" dir="2700000" algn="tl">
                    <a:srgbClr val="000000">
                      <a:alpha val="43137"/>
                    </a:srgbClr>
                  </a:outerShdw>
                </a:effectLst>
                <a:latin typeface="Tahoma" pitchFamily="34" charset="0"/>
                <a:ea typeface="Tahoma" pitchFamily="34" charset="0"/>
                <a:cs typeface="Tahoma" pitchFamily="34" charset="0"/>
              </a:rPr>
            </a:br>
            <a:r>
              <a:rPr lang="el-GR" sz="2400" b="1" dirty="0" smtClean="0">
                <a:solidFill>
                  <a:srgbClr val="002060"/>
                </a:solidFill>
                <a:effectLst>
                  <a:outerShdw blurRad="38100" dist="38100" dir="2700000" algn="tl">
                    <a:srgbClr val="000000">
                      <a:alpha val="43137"/>
                    </a:srgbClr>
                  </a:outerShdw>
                </a:effectLst>
                <a:latin typeface="Tahoma" pitchFamily="34" charset="0"/>
                <a:ea typeface="Tahoma" pitchFamily="34" charset="0"/>
                <a:cs typeface="Tahoma" pitchFamily="34" charset="0"/>
              </a:rPr>
              <a:t>και κοινωνικής δικτύωσης </a:t>
            </a:r>
            <a:r>
              <a:rPr lang="el-GR" sz="2400" b="1" dirty="0">
                <a:solidFill>
                  <a:srgbClr val="002060"/>
                </a:solidFill>
                <a:effectLst>
                  <a:outerShdw blurRad="38100" dist="38100" dir="2700000" algn="tl">
                    <a:srgbClr val="000000">
                      <a:alpha val="43137"/>
                    </a:srgbClr>
                  </a:outerShdw>
                </a:effectLst>
                <a:latin typeface="Tahoma" pitchFamily="34" charset="0"/>
                <a:ea typeface="Tahoma" pitchFamily="34" charset="0"/>
                <a:cs typeface="Tahoma" pitchFamily="34" charset="0"/>
              </a:rPr>
              <a:t/>
            </a:r>
            <a:br>
              <a:rPr lang="el-GR" sz="2400" b="1" dirty="0">
                <a:solidFill>
                  <a:srgbClr val="002060"/>
                </a:solidFill>
                <a:effectLst>
                  <a:outerShdw blurRad="38100" dist="38100" dir="2700000" algn="tl">
                    <a:srgbClr val="000000">
                      <a:alpha val="43137"/>
                    </a:srgbClr>
                  </a:outerShdw>
                </a:effectLst>
                <a:latin typeface="Tahoma" pitchFamily="34" charset="0"/>
                <a:ea typeface="Tahoma" pitchFamily="34" charset="0"/>
                <a:cs typeface="Tahoma" pitchFamily="34" charset="0"/>
              </a:rPr>
            </a:br>
            <a:r>
              <a:rPr lang="el-GR" sz="2400" b="1" dirty="0">
                <a:solidFill>
                  <a:srgbClr val="002060"/>
                </a:solidFill>
                <a:effectLst>
                  <a:outerShdw blurRad="38100" dist="38100" dir="2700000" algn="tl">
                    <a:srgbClr val="000000">
                      <a:alpha val="43137"/>
                    </a:srgbClr>
                  </a:outerShdw>
                </a:effectLst>
                <a:latin typeface="Tahoma" pitchFamily="34" charset="0"/>
                <a:ea typeface="Tahoma" pitchFamily="34" charset="0"/>
                <a:cs typeface="Tahoma" pitchFamily="34" charset="0"/>
              </a:rPr>
              <a:t>στο Πανελλήνιο Σχολικό </a:t>
            </a:r>
            <a:r>
              <a:rPr lang="el-GR" sz="2400" b="1" dirty="0" smtClean="0">
                <a:solidFill>
                  <a:srgbClr val="002060"/>
                </a:solidFill>
                <a:effectLst>
                  <a:outerShdw blurRad="38100" dist="38100" dir="2700000" algn="tl">
                    <a:srgbClr val="000000">
                      <a:alpha val="43137"/>
                    </a:srgbClr>
                  </a:outerShdw>
                </a:effectLst>
                <a:latin typeface="Tahoma" pitchFamily="34" charset="0"/>
                <a:ea typeface="Tahoma" pitchFamily="34" charset="0"/>
                <a:cs typeface="Tahoma" pitchFamily="34" charset="0"/>
              </a:rPr>
              <a:t>Δίκτυο»</a:t>
            </a:r>
            <a:endParaRPr lang="el-GR" sz="2400" b="1" dirty="0">
              <a:solidFill>
                <a:srgbClr val="002060"/>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4104" name="Rectangle 18"/>
          <p:cNvSpPr>
            <a:spLocks noChangeArrowheads="1"/>
          </p:cNvSpPr>
          <p:nvPr/>
        </p:nvSpPr>
        <p:spPr bwMode="auto">
          <a:xfrm>
            <a:off x="5796137" y="764505"/>
            <a:ext cx="3347864" cy="576263"/>
          </a:xfrm>
          <a:prstGeom prst="rect">
            <a:avLst/>
          </a:prstGeom>
          <a:noFill/>
          <a:ln w="9525">
            <a:noFill/>
            <a:miter lim="800000"/>
            <a:headEnd/>
            <a:tailEnd/>
          </a:ln>
        </p:spPr>
        <p:txBody>
          <a:bodyPr/>
          <a:lstStyle/>
          <a:p>
            <a:pPr algn="r">
              <a:spcBef>
                <a:spcPct val="30000"/>
              </a:spcBef>
              <a:buClr>
                <a:srgbClr val="003399"/>
              </a:buClr>
              <a:buFont typeface="Wingdings" pitchFamily="2" charset="2"/>
              <a:buNone/>
            </a:pPr>
            <a:r>
              <a:rPr lang="el-GR" sz="1200" b="1" dirty="0">
                <a:solidFill>
                  <a:srgbClr val="000066"/>
                </a:solidFill>
                <a:latin typeface="Tahoma" pitchFamily="34" charset="0"/>
                <a:ea typeface="Tahoma" pitchFamily="34" charset="0"/>
                <a:cs typeface="Tahoma" pitchFamily="34" charset="0"/>
              </a:rPr>
              <a:t>Πανελλήνιο Σχολικό </a:t>
            </a:r>
            <a:r>
              <a:rPr lang="el-GR" sz="1200" b="1" dirty="0" smtClean="0">
                <a:solidFill>
                  <a:srgbClr val="000066"/>
                </a:solidFill>
                <a:latin typeface="Tahoma" pitchFamily="34" charset="0"/>
                <a:ea typeface="Tahoma" pitchFamily="34" charset="0"/>
                <a:cs typeface="Tahoma" pitchFamily="34" charset="0"/>
              </a:rPr>
              <a:t>Δίκτυο</a:t>
            </a:r>
          </a:p>
          <a:p>
            <a:pPr algn="r">
              <a:spcBef>
                <a:spcPct val="30000"/>
              </a:spcBef>
              <a:buClr>
                <a:srgbClr val="003399"/>
              </a:buClr>
              <a:buFont typeface="Wingdings" pitchFamily="2" charset="2"/>
              <a:buNone/>
            </a:pPr>
            <a:r>
              <a:rPr lang="el-GR" sz="1200" dirty="0" smtClean="0">
                <a:solidFill>
                  <a:srgbClr val="000066"/>
                </a:solidFill>
                <a:latin typeface="Tahoma" pitchFamily="34" charset="0"/>
                <a:ea typeface="Tahoma" pitchFamily="34" charset="0"/>
                <a:cs typeface="Tahoma" pitchFamily="34" charset="0"/>
              </a:rPr>
              <a:t>Το Δίκτυο στην υπηρεσία της Εκπαίδευσης</a:t>
            </a:r>
            <a:endParaRPr lang="el-GR" sz="1200" dirty="0">
              <a:solidFill>
                <a:srgbClr val="000066"/>
              </a:solidFill>
              <a:latin typeface="Tahoma" pitchFamily="34" charset="0"/>
              <a:ea typeface="Tahoma" pitchFamily="34" charset="0"/>
              <a:cs typeface="Tahoma" pitchFamily="34" charset="0"/>
            </a:endParaRPr>
          </a:p>
        </p:txBody>
      </p:sp>
      <p:pic>
        <p:nvPicPr>
          <p:cNvPr id="1028" name="Picture 4" descr="X:\Λειτουργία_ΠΣΔ\Δημοσιότητα\Λογότυπα\logo01b.png"/>
          <p:cNvPicPr>
            <a:picLocks noChangeAspect="1" noChangeArrowheads="1"/>
          </p:cNvPicPr>
          <p:nvPr/>
        </p:nvPicPr>
        <p:blipFill>
          <a:blip r:embed="rId3" cstate="screen"/>
          <a:srcRect/>
          <a:stretch>
            <a:fillRect/>
          </a:stretch>
        </p:blipFill>
        <p:spPr bwMode="auto">
          <a:xfrm>
            <a:off x="7417711" y="0"/>
            <a:ext cx="1726289" cy="620688"/>
          </a:xfrm>
          <a:prstGeom prst="rect">
            <a:avLst/>
          </a:prstGeom>
          <a:noFill/>
        </p:spPr>
      </p:pic>
      <p:pic>
        <p:nvPicPr>
          <p:cNvPr id="1026" name="Picture 2" descr="T:\2_COMMON\8_Λογότυπα\λογότυπο ελληνικό πλήρες.jpg"/>
          <p:cNvPicPr>
            <a:picLocks noChangeAspect="1" noChangeArrowheads="1"/>
          </p:cNvPicPr>
          <p:nvPr/>
        </p:nvPicPr>
        <p:blipFill>
          <a:blip r:embed="rId4" cstate="print"/>
          <a:srcRect/>
          <a:stretch>
            <a:fillRect/>
          </a:stretch>
        </p:blipFill>
        <p:spPr bwMode="auto">
          <a:xfrm>
            <a:off x="0" y="0"/>
            <a:ext cx="2195736" cy="2210326"/>
          </a:xfrm>
          <a:prstGeom prst="rect">
            <a:avLst/>
          </a:prstGeom>
          <a:noFill/>
        </p:spPr>
      </p:pic>
    </p:spTree>
  </p:cSld>
  <p:clrMapOvr>
    <a:masterClrMapping/>
  </p:clrMapOvr>
  <p:transition advClick="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476375" y="0"/>
            <a:ext cx="6552009" cy="747713"/>
          </a:xfrm>
        </p:spPr>
        <p:txBody>
          <a:bodyPr anchor="ctr" anchorCtr="0"/>
          <a:lstStyle/>
          <a:p>
            <a:r>
              <a:rPr lang="el-GR" sz="2400" b="1" dirty="0" smtClean="0">
                <a:solidFill>
                  <a:srgbClr val="00CC00"/>
                </a:solidFill>
                <a:effectLst>
                  <a:outerShdw blurRad="38100" dist="38100" dir="2700000" algn="tl">
                    <a:srgbClr val="000000">
                      <a:alpha val="43137"/>
                    </a:srgbClr>
                  </a:outerShdw>
                </a:effectLst>
              </a:rPr>
              <a:t>Περίπτωση </a:t>
            </a:r>
            <a:r>
              <a:rPr lang="en-US" sz="2400" b="1" dirty="0" smtClean="0">
                <a:solidFill>
                  <a:srgbClr val="00CC00"/>
                </a:solidFill>
                <a:effectLst>
                  <a:outerShdw blurRad="38100" dist="38100" dir="2700000" algn="tl">
                    <a:srgbClr val="000000">
                      <a:alpha val="43137"/>
                    </a:srgbClr>
                  </a:outerShdw>
                </a:effectLst>
              </a:rPr>
              <a:t>Queensland </a:t>
            </a:r>
            <a:r>
              <a:rPr lang="el-GR" sz="2400" b="1" dirty="0" smtClean="0">
                <a:solidFill>
                  <a:srgbClr val="00CC00"/>
                </a:solidFill>
                <a:effectLst>
                  <a:outerShdw blurRad="38100" dist="38100" dir="2700000" algn="tl">
                    <a:srgbClr val="000000">
                      <a:alpha val="43137"/>
                    </a:srgbClr>
                  </a:outerShdw>
                </a:effectLst>
              </a:rPr>
              <a:t> (Αυστραλία)</a:t>
            </a:r>
            <a:endParaRPr lang="el-GR" sz="2400"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a:spcBef>
                <a:spcPts val="900"/>
              </a:spcBef>
            </a:pPr>
            <a:r>
              <a:rPr lang="el-GR" sz="1800" dirty="0" smtClean="0">
                <a:solidFill>
                  <a:srgbClr val="000066"/>
                </a:solidFill>
              </a:rPr>
              <a:t>Η πολιτεία </a:t>
            </a:r>
            <a:r>
              <a:rPr lang="el-GR" sz="1800" dirty="0" err="1" smtClean="0">
                <a:solidFill>
                  <a:srgbClr val="000066"/>
                </a:solidFill>
              </a:rPr>
              <a:t>Queensland</a:t>
            </a:r>
            <a:r>
              <a:rPr lang="el-GR" sz="1800" dirty="0" smtClean="0">
                <a:solidFill>
                  <a:srgbClr val="000066"/>
                </a:solidFill>
              </a:rPr>
              <a:t> (Αυστραλία) μέσω του </a:t>
            </a:r>
            <a:r>
              <a:rPr lang="el-GR" sz="1800" b="1" dirty="0" err="1" smtClean="0">
                <a:solidFill>
                  <a:srgbClr val="000066"/>
                </a:solidFill>
              </a:rPr>
              <a:t>Ednet</a:t>
            </a:r>
            <a:r>
              <a:rPr lang="el-GR" sz="1800" dirty="0" smtClean="0">
                <a:solidFill>
                  <a:srgbClr val="000066"/>
                </a:solidFill>
              </a:rPr>
              <a:t> </a:t>
            </a:r>
            <a:r>
              <a:rPr lang="el-GR" sz="1800" b="1" dirty="0" smtClean="0">
                <a:solidFill>
                  <a:srgbClr val="000066"/>
                </a:solidFill>
              </a:rPr>
              <a:t>φιλτράρει</a:t>
            </a:r>
            <a:r>
              <a:rPr lang="el-GR" sz="1800" dirty="0" smtClean="0">
                <a:solidFill>
                  <a:srgbClr val="000066"/>
                </a:solidFill>
              </a:rPr>
              <a:t> τα κοινωνικά δίκτυα </a:t>
            </a:r>
            <a:r>
              <a:rPr lang="el-GR" sz="1800" dirty="0" err="1" smtClean="0">
                <a:solidFill>
                  <a:srgbClr val="000066"/>
                </a:solidFill>
              </a:rPr>
              <a:t>MySpace</a:t>
            </a:r>
            <a:r>
              <a:rPr lang="el-GR" sz="1800" dirty="0" smtClean="0">
                <a:solidFill>
                  <a:srgbClr val="000066"/>
                </a:solidFill>
              </a:rPr>
              <a:t>, </a:t>
            </a:r>
            <a:r>
              <a:rPr lang="el-GR" sz="1800" dirty="0" err="1" smtClean="0">
                <a:solidFill>
                  <a:srgbClr val="000066"/>
                </a:solidFill>
              </a:rPr>
              <a:t>Bebo</a:t>
            </a:r>
            <a:r>
              <a:rPr lang="el-GR" sz="1800" dirty="0" smtClean="0">
                <a:solidFill>
                  <a:srgbClr val="000066"/>
                </a:solidFill>
              </a:rPr>
              <a:t>, </a:t>
            </a:r>
            <a:r>
              <a:rPr lang="el-GR" sz="1800" dirty="0" err="1" smtClean="0">
                <a:solidFill>
                  <a:srgbClr val="000066"/>
                </a:solidFill>
              </a:rPr>
              <a:t>Tagged</a:t>
            </a:r>
            <a:r>
              <a:rPr lang="el-GR" sz="1800" dirty="0" smtClean="0">
                <a:solidFill>
                  <a:srgbClr val="000066"/>
                </a:solidFill>
              </a:rPr>
              <a:t>, </a:t>
            </a:r>
            <a:r>
              <a:rPr lang="el-GR" sz="1800" dirty="0" err="1" smtClean="0">
                <a:solidFill>
                  <a:srgbClr val="000066"/>
                </a:solidFill>
              </a:rPr>
              <a:t>Facebook</a:t>
            </a:r>
            <a:r>
              <a:rPr lang="el-GR" sz="1800" dirty="0" smtClean="0">
                <a:solidFill>
                  <a:srgbClr val="000066"/>
                </a:solidFill>
              </a:rPr>
              <a:t>, </a:t>
            </a:r>
            <a:r>
              <a:rPr lang="el-GR" sz="1800" dirty="0" err="1" smtClean="0">
                <a:solidFill>
                  <a:srgbClr val="000066"/>
                </a:solidFill>
              </a:rPr>
              <a:t>Flickr</a:t>
            </a:r>
            <a:r>
              <a:rPr lang="el-GR" sz="1800" dirty="0" smtClean="0">
                <a:solidFill>
                  <a:srgbClr val="000066"/>
                </a:solidFill>
              </a:rPr>
              <a:t>, </a:t>
            </a:r>
            <a:r>
              <a:rPr lang="el-GR" sz="1800" dirty="0" err="1" smtClean="0">
                <a:solidFill>
                  <a:srgbClr val="000066"/>
                </a:solidFill>
              </a:rPr>
              <a:t>YouTube</a:t>
            </a:r>
            <a:r>
              <a:rPr lang="el-GR" sz="1800" dirty="0" smtClean="0">
                <a:solidFill>
                  <a:srgbClr val="000066"/>
                </a:solidFill>
              </a:rPr>
              <a:t>, </a:t>
            </a:r>
            <a:r>
              <a:rPr lang="el-GR" sz="1800" dirty="0" err="1" smtClean="0">
                <a:solidFill>
                  <a:srgbClr val="000066"/>
                </a:solidFill>
              </a:rPr>
              <a:t>LiveJournal</a:t>
            </a:r>
            <a:r>
              <a:rPr lang="el-GR" sz="1800" dirty="0" smtClean="0">
                <a:solidFill>
                  <a:srgbClr val="000066"/>
                </a:solidFill>
              </a:rPr>
              <a:t> και </a:t>
            </a:r>
            <a:r>
              <a:rPr lang="el-GR" sz="1800" dirty="0" err="1" smtClean="0">
                <a:solidFill>
                  <a:srgbClr val="000066"/>
                </a:solidFill>
              </a:rPr>
              <a:t>Blogger</a:t>
            </a:r>
            <a:r>
              <a:rPr lang="el-GR" sz="1800" dirty="0" smtClean="0">
                <a:solidFill>
                  <a:srgbClr val="000066"/>
                </a:solidFill>
              </a:rPr>
              <a:t>. </a:t>
            </a:r>
          </a:p>
          <a:p>
            <a:pPr>
              <a:spcBef>
                <a:spcPts val="900"/>
              </a:spcBef>
            </a:pPr>
            <a:r>
              <a:rPr lang="el-GR" sz="1800" dirty="0" smtClean="0">
                <a:solidFill>
                  <a:srgbClr val="000066"/>
                </a:solidFill>
              </a:rPr>
              <a:t>Σκεπτικό: η απόφαση χρήσης κοινωνικών δικτύων από τους μαθητές πρέπει να </a:t>
            </a:r>
            <a:r>
              <a:rPr lang="el-GR" sz="1800" b="1" dirty="0" smtClean="0">
                <a:solidFill>
                  <a:srgbClr val="000066"/>
                </a:solidFill>
              </a:rPr>
              <a:t>λαμβάνεται από τους γονείς</a:t>
            </a:r>
            <a:r>
              <a:rPr lang="el-GR" sz="1800" dirty="0" smtClean="0">
                <a:solidFill>
                  <a:srgbClr val="000066"/>
                </a:solidFill>
              </a:rPr>
              <a:t> και όχι από το σχολείο.</a:t>
            </a:r>
          </a:p>
          <a:p>
            <a:pPr>
              <a:spcBef>
                <a:spcPts val="900"/>
              </a:spcBef>
            </a:pPr>
            <a:r>
              <a:rPr lang="el-GR" sz="1800" dirty="0" smtClean="0">
                <a:solidFill>
                  <a:srgbClr val="000066"/>
                </a:solidFill>
              </a:rPr>
              <a:t>Λειτουργία εκπαιδευτικής πλατφόρμας που ενσωματώνει πολλά χαρακτηριστικά των δημοσίων κοινωνικών δικτύων:</a:t>
            </a:r>
          </a:p>
          <a:p>
            <a:pPr lvl="1">
              <a:spcBef>
                <a:spcPts val="900"/>
              </a:spcBef>
            </a:pPr>
            <a:r>
              <a:rPr lang="el-GR" sz="1600" dirty="0" smtClean="0">
                <a:solidFill>
                  <a:srgbClr val="000066"/>
                </a:solidFill>
              </a:rPr>
              <a:t>Εγγεγραμμένοι: </a:t>
            </a:r>
            <a:r>
              <a:rPr lang="el-GR" sz="1600" b="1" dirty="0" smtClean="0">
                <a:solidFill>
                  <a:srgbClr val="000066"/>
                </a:solidFill>
              </a:rPr>
              <a:t>&gt;100.000 μαθητές </a:t>
            </a:r>
            <a:r>
              <a:rPr lang="el-GR" sz="1600" dirty="0" smtClean="0">
                <a:solidFill>
                  <a:srgbClr val="000066"/>
                </a:solidFill>
              </a:rPr>
              <a:t>(Ιαν. 2008).</a:t>
            </a:r>
          </a:p>
          <a:p>
            <a:pPr lvl="1">
              <a:spcBef>
                <a:spcPts val="900"/>
              </a:spcBef>
            </a:pPr>
            <a:r>
              <a:rPr lang="el-GR" sz="1600" dirty="0" smtClean="0">
                <a:solidFill>
                  <a:srgbClr val="000066"/>
                </a:solidFill>
              </a:rPr>
              <a:t>Διαχείριση: εκπαιδευτικοί &amp; διαχειριστές σχολείων.</a:t>
            </a:r>
          </a:p>
          <a:p>
            <a:pPr lvl="1">
              <a:spcBef>
                <a:spcPts val="900"/>
              </a:spcBef>
            </a:pPr>
            <a:r>
              <a:rPr lang="el-GR" sz="1600" dirty="0" smtClean="0">
                <a:solidFill>
                  <a:srgbClr val="000066"/>
                </a:solidFill>
              </a:rPr>
              <a:t>Οι μαθητές δεν έχουν δικαίωμα δημιουργίας δικού τους χώρου, χωρίς την άδεια του εκπαιδευτικού ή διαχειριστή. </a:t>
            </a:r>
          </a:p>
          <a:p>
            <a:pPr lvl="1">
              <a:spcBef>
                <a:spcPts val="900"/>
              </a:spcBef>
            </a:pPr>
            <a:r>
              <a:rPr lang="el-GR" sz="1600" b="1" dirty="0" smtClean="0">
                <a:solidFill>
                  <a:srgbClr val="000066"/>
                </a:solidFill>
              </a:rPr>
              <a:t>Κριτική </a:t>
            </a:r>
            <a:r>
              <a:rPr lang="el-GR" sz="1600" dirty="0" smtClean="0">
                <a:solidFill>
                  <a:srgbClr val="000066"/>
                </a:solidFill>
              </a:rPr>
              <a:t>σχετικά με την αξία ενός </a:t>
            </a:r>
            <a:r>
              <a:rPr lang="el-GR" sz="1600" b="1" dirty="0" smtClean="0">
                <a:solidFill>
                  <a:srgbClr val="00CC00"/>
                </a:solidFill>
              </a:rPr>
              <a:t>αυστηρά διαχειριζόμενου </a:t>
            </a:r>
            <a:r>
              <a:rPr lang="el-GR" sz="1600" dirty="0" smtClean="0">
                <a:solidFill>
                  <a:srgbClr val="000066"/>
                </a:solidFill>
              </a:rPr>
              <a:t>σε αντιδιαστολή με ένα </a:t>
            </a:r>
            <a:r>
              <a:rPr lang="el-GR" sz="1600" b="1" dirty="0" smtClean="0">
                <a:solidFill>
                  <a:srgbClr val="00CC00"/>
                </a:solidFill>
              </a:rPr>
              <a:t>αυτόνομο κοινωνικό δίκτυο </a:t>
            </a:r>
            <a:r>
              <a:rPr lang="el-GR" sz="1600" dirty="0" smtClean="0">
                <a:solidFill>
                  <a:srgbClr val="000066"/>
                </a:solidFill>
              </a:rPr>
              <a:t>στα πλαίσια του σχολείου.</a:t>
            </a:r>
            <a:endParaRPr lang="el-GR" sz="1400" dirty="0" smtClean="0">
              <a:solidFill>
                <a:srgbClr val="000066"/>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476375" y="0"/>
            <a:ext cx="6552009" cy="747713"/>
          </a:xfrm>
        </p:spPr>
        <p:txBody>
          <a:bodyPr anchor="ctr" anchorCtr="0"/>
          <a:lstStyle/>
          <a:p>
            <a:r>
              <a:rPr lang="en-US" sz="2800" b="1" dirty="0" smtClean="0">
                <a:solidFill>
                  <a:srgbClr val="00CC00"/>
                </a:solidFill>
                <a:effectLst>
                  <a:outerShdw blurRad="38100" dist="38100" dir="2700000" algn="tl">
                    <a:srgbClr val="000000">
                      <a:alpha val="43137"/>
                    </a:srgbClr>
                  </a:outerShdw>
                </a:effectLst>
              </a:rPr>
              <a:t>Byron Review – </a:t>
            </a:r>
            <a:r>
              <a:rPr lang="el-GR" sz="2800" b="1" dirty="0" err="1" smtClean="0">
                <a:solidFill>
                  <a:srgbClr val="00CC00"/>
                </a:solidFill>
                <a:effectLst>
                  <a:outerShdw blurRad="38100" dist="38100" dir="2700000" algn="tl">
                    <a:srgbClr val="000000">
                      <a:alpha val="43137"/>
                    </a:srgbClr>
                  </a:outerShdw>
                </a:effectLst>
              </a:rPr>
              <a:t>Μεγ</a:t>
            </a:r>
            <a:r>
              <a:rPr lang="en-US" sz="2800" b="1" dirty="0" smtClean="0">
                <a:solidFill>
                  <a:srgbClr val="00CC00"/>
                </a:solidFill>
                <a:effectLst>
                  <a:outerShdw blurRad="38100" dist="38100" dir="2700000" algn="tl">
                    <a:srgbClr val="000000">
                      <a:alpha val="43137"/>
                    </a:srgbClr>
                  </a:outerShdw>
                </a:effectLst>
              </a:rPr>
              <a:t>.</a:t>
            </a:r>
            <a:r>
              <a:rPr lang="el-GR" sz="2800" b="1" dirty="0" smtClean="0">
                <a:solidFill>
                  <a:srgbClr val="00CC00"/>
                </a:solidFill>
                <a:effectLst>
                  <a:outerShdw blurRad="38100" dist="38100" dir="2700000" algn="tl">
                    <a:srgbClr val="000000">
                      <a:alpha val="43137"/>
                    </a:srgbClr>
                  </a:outerShdw>
                </a:effectLst>
              </a:rPr>
              <a:t> Βρετανία</a:t>
            </a:r>
            <a:endParaRPr lang="el-GR" sz="2800"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a:spcBef>
                <a:spcPts val="1200"/>
              </a:spcBef>
            </a:pPr>
            <a:r>
              <a:rPr lang="en-US" sz="1800" b="1" dirty="0" smtClean="0">
                <a:solidFill>
                  <a:srgbClr val="000066"/>
                </a:solidFill>
              </a:rPr>
              <a:t>Byron Review </a:t>
            </a:r>
            <a:r>
              <a:rPr lang="el-GR" sz="1800" dirty="0" smtClean="0">
                <a:solidFill>
                  <a:srgbClr val="000066"/>
                </a:solidFill>
              </a:rPr>
              <a:t>[2008]: Το μεγαλύτερο πρόβλημα για τους κινδύνους που αντιμετωπίζουν τα παιδιά στη χρήση του διαδικτύου αλλά και των κοινωνικών δικτύων ειδικότερα, έγκειται στο αποκαλούμενο </a:t>
            </a:r>
            <a:r>
              <a:rPr lang="el-GR" sz="1800" b="1" dirty="0" smtClean="0">
                <a:solidFill>
                  <a:srgbClr val="000066"/>
                </a:solidFill>
              </a:rPr>
              <a:t>«Ψηφιακό χάσμα γενεών»</a:t>
            </a:r>
            <a:r>
              <a:rPr lang="el-GR" sz="1800" dirty="0" smtClean="0">
                <a:solidFill>
                  <a:srgbClr val="000066"/>
                </a:solidFill>
              </a:rPr>
              <a:t>. </a:t>
            </a:r>
          </a:p>
          <a:p>
            <a:pPr>
              <a:spcBef>
                <a:spcPts val="1200"/>
              </a:spcBef>
            </a:pPr>
            <a:r>
              <a:rPr lang="el-GR" sz="1800" dirty="0" smtClean="0">
                <a:solidFill>
                  <a:srgbClr val="000066"/>
                </a:solidFill>
              </a:rPr>
              <a:t>Το χάσμα αυτό καθιστά τους γονείς απολύτως </a:t>
            </a:r>
            <a:r>
              <a:rPr lang="el-GR" sz="1800" b="1" dirty="0" smtClean="0">
                <a:solidFill>
                  <a:srgbClr val="000066"/>
                </a:solidFill>
              </a:rPr>
              <a:t>ακατάλληλους </a:t>
            </a:r>
            <a:r>
              <a:rPr lang="el-GR" sz="1800" dirty="0" smtClean="0">
                <a:solidFill>
                  <a:srgbClr val="000066"/>
                </a:solidFill>
              </a:rPr>
              <a:t>για τη διαπαιδαγώγηση των παιδιών σε σχέση με τους αναμφίβολους κινδύνους που ενυπάρχουν στη χρήση των κοινωνικών δικτύων. </a:t>
            </a:r>
          </a:p>
          <a:p>
            <a:pPr>
              <a:spcBef>
                <a:spcPts val="1200"/>
              </a:spcBef>
            </a:pPr>
            <a:r>
              <a:rPr lang="el-GR" sz="1800" dirty="0" smtClean="0">
                <a:solidFill>
                  <a:srgbClr val="000066"/>
                </a:solidFill>
              </a:rPr>
              <a:t>Η μελέτη προτείνει:</a:t>
            </a:r>
          </a:p>
          <a:p>
            <a:pPr lvl="1">
              <a:spcBef>
                <a:spcPts val="1200"/>
              </a:spcBef>
            </a:pPr>
            <a:r>
              <a:rPr lang="el-GR" sz="1600" dirty="0" smtClean="0">
                <a:solidFill>
                  <a:srgbClr val="000066"/>
                </a:solidFill>
              </a:rPr>
              <a:t>μια </a:t>
            </a:r>
            <a:r>
              <a:rPr lang="el-GR" sz="1600" b="1" dirty="0" smtClean="0">
                <a:solidFill>
                  <a:srgbClr val="00CC00"/>
                </a:solidFill>
              </a:rPr>
              <a:t>«διαμοιρασμένη πολιτική ευθύνης»</a:t>
            </a:r>
            <a:r>
              <a:rPr lang="el-GR" sz="1600" dirty="0" smtClean="0">
                <a:solidFill>
                  <a:srgbClr val="00CC00"/>
                </a:solidFill>
              </a:rPr>
              <a:t> </a:t>
            </a:r>
            <a:r>
              <a:rPr lang="el-GR" sz="1600" dirty="0" smtClean="0">
                <a:solidFill>
                  <a:srgbClr val="000066"/>
                </a:solidFill>
              </a:rPr>
              <a:t>που θα εμπλέκει όλους τους παράγοντες διαπαιδαγώγησης: οικογένεια, σχολείο, βιομηχανία διαδικτύου, κλπ. </a:t>
            </a:r>
          </a:p>
          <a:p>
            <a:pPr lvl="1">
              <a:spcBef>
                <a:spcPts val="1200"/>
              </a:spcBef>
            </a:pPr>
            <a:r>
              <a:rPr lang="el-GR" sz="1600" dirty="0" smtClean="0">
                <a:solidFill>
                  <a:srgbClr val="000066"/>
                </a:solidFill>
              </a:rPr>
              <a:t>(στην κυβέρνηση) την υλοποίηση ενός σχεδίου, με έμφαση στην </a:t>
            </a:r>
            <a:r>
              <a:rPr lang="el-GR" sz="1600" b="1" dirty="0" smtClean="0">
                <a:solidFill>
                  <a:srgbClr val="00CC00"/>
                </a:solidFill>
              </a:rPr>
              <a:t>ενημέρωση</a:t>
            </a:r>
            <a:r>
              <a:rPr lang="el-GR" sz="1600" b="1" dirty="0" smtClean="0">
                <a:solidFill>
                  <a:srgbClr val="000066"/>
                </a:solidFill>
              </a:rPr>
              <a:t> </a:t>
            </a:r>
            <a:r>
              <a:rPr lang="el-GR" sz="1600" dirty="0" smtClean="0">
                <a:solidFill>
                  <a:srgbClr val="000066"/>
                </a:solidFill>
              </a:rPr>
              <a:t>των εφήβων.</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547813" y="65088"/>
            <a:ext cx="6480571" cy="649287"/>
          </a:xfrm>
          <a:noFill/>
        </p:spPr>
        <p:txBody>
          <a:bodyPr tIns="10800" bIns="10800" anchor="ctr"/>
          <a:lstStyle/>
          <a:p>
            <a:pPr eaLnBrk="1" hangingPunct="1"/>
            <a:r>
              <a:rPr lang="el-GR" sz="2800" b="1" dirty="0" smtClean="0">
                <a:solidFill>
                  <a:srgbClr val="00CC00"/>
                </a:solidFill>
                <a:effectLst>
                  <a:outerShdw blurRad="38100" dist="38100" dir="2700000" algn="tl">
                    <a:srgbClr val="000000">
                      <a:alpha val="43137"/>
                    </a:srgbClr>
                  </a:outerShdw>
                </a:effectLst>
              </a:rPr>
              <a:t>Πανελλήνιο Σχολικό Δίκτυο</a:t>
            </a:r>
          </a:p>
        </p:txBody>
      </p:sp>
      <p:graphicFrame>
        <p:nvGraphicFramePr>
          <p:cNvPr id="5" name="Diagram 4"/>
          <p:cNvGraphicFramePr/>
          <p:nvPr/>
        </p:nvGraphicFramePr>
        <p:xfrm>
          <a:off x="1475656" y="1219795"/>
          <a:ext cx="7128792" cy="5089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052512"/>
            <a:ext cx="8064897" cy="5472831"/>
          </a:xfrm>
        </p:spPr>
        <p:txBody>
          <a:bodyPr/>
          <a:lstStyle/>
          <a:p>
            <a:pPr lvl="0">
              <a:spcBef>
                <a:spcPts val="1200"/>
              </a:spcBef>
            </a:pPr>
            <a:r>
              <a:rPr lang="el-GR" sz="1600" dirty="0" smtClean="0">
                <a:solidFill>
                  <a:srgbClr val="000066"/>
                </a:solidFill>
              </a:rPr>
              <a:t>Όλα τα μέλη ΠΣΔ (σχολεία, εκπαιδευτικοί, μαθητές) είναι </a:t>
            </a:r>
            <a:r>
              <a:rPr lang="el-GR" sz="1600" b="1" dirty="0" smtClean="0">
                <a:solidFill>
                  <a:srgbClr val="92D050"/>
                </a:solidFill>
              </a:rPr>
              <a:t>πιστοποιημένα</a:t>
            </a:r>
            <a:r>
              <a:rPr lang="el-GR" sz="1600" dirty="0" smtClean="0">
                <a:solidFill>
                  <a:srgbClr val="000066"/>
                </a:solidFill>
              </a:rPr>
              <a:t>, μέσω μίας καλά ορισμένης διαδικασίας, που εμπλέκει τα πληροφοριακά συστήματα των σχολείων και του Υπουργείου Παιδείας</a:t>
            </a:r>
          </a:p>
          <a:p>
            <a:pPr lvl="0">
              <a:spcBef>
                <a:spcPts val="1200"/>
              </a:spcBef>
            </a:pPr>
            <a:r>
              <a:rPr lang="el-GR" sz="1600" dirty="0" smtClean="0">
                <a:solidFill>
                  <a:srgbClr val="000066"/>
                </a:solidFill>
              </a:rPr>
              <a:t>Η </a:t>
            </a:r>
            <a:r>
              <a:rPr lang="el-GR" sz="1600" b="1" dirty="0" smtClean="0">
                <a:solidFill>
                  <a:srgbClr val="92D050"/>
                </a:solidFill>
              </a:rPr>
              <a:t>Υπηρεσία Ασφαλούς Πρόσβασης στον Παγκόσμιο Ιστό</a:t>
            </a:r>
            <a:r>
              <a:rPr lang="el-GR" sz="1600" dirty="0" smtClean="0">
                <a:solidFill>
                  <a:srgbClr val="000066"/>
                </a:solidFill>
              </a:rPr>
              <a:t>, αποκόπτει την πρόσβαση σε ιστοσελίδες που περιέχουν:</a:t>
            </a:r>
          </a:p>
          <a:p>
            <a:pPr lvl="1">
              <a:spcBef>
                <a:spcPts val="1200"/>
              </a:spcBef>
            </a:pPr>
            <a:r>
              <a:rPr lang="el-GR" sz="1200" dirty="0" smtClean="0">
                <a:solidFill>
                  <a:srgbClr val="000066"/>
                </a:solidFill>
              </a:rPr>
              <a:t>μηνύματα για το μίσος, τη βία και προπαγανδίζουν την επιθετική συμπεριφορά,</a:t>
            </a:r>
          </a:p>
          <a:p>
            <a:pPr lvl="1">
              <a:spcBef>
                <a:spcPts val="1200"/>
              </a:spcBef>
            </a:pPr>
            <a:r>
              <a:rPr lang="el-GR" sz="1200" dirty="0" smtClean="0">
                <a:solidFill>
                  <a:srgbClr val="000066"/>
                </a:solidFill>
              </a:rPr>
              <a:t>μηνύματα για την προώθηση ή τη χρήση ναρκωτικών ουσιών </a:t>
            </a:r>
          </a:p>
          <a:p>
            <a:pPr lvl="1">
              <a:spcBef>
                <a:spcPts val="1200"/>
              </a:spcBef>
            </a:pPr>
            <a:r>
              <a:rPr lang="en-GB" sz="1200" dirty="0" err="1" smtClean="0">
                <a:solidFill>
                  <a:srgbClr val="000066"/>
                </a:solidFill>
              </a:rPr>
              <a:t>τυχερά</a:t>
            </a:r>
            <a:r>
              <a:rPr lang="en-GB" sz="1200" dirty="0" smtClean="0">
                <a:solidFill>
                  <a:srgbClr val="000066"/>
                </a:solidFill>
              </a:rPr>
              <a:t> </a:t>
            </a:r>
            <a:r>
              <a:rPr lang="en-GB" sz="1200" dirty="0" err="1" smtClean="0">
                <a:solidFill>
                  <a:srgbClr val="000066"/>
                </a:solidFill>
              </a:rPr>
              <a:t>παιχνίδια</a:t>
            </a:r>
            <a:endParaRPr lang="el-GR" sz="1200" dirty="0" smtClean="0">
              <a:solidFill>
                <a:srgbClr val="000066"/>
              </a:solidFill>
            </a:endParaRPr>
          </a:p>
          <a:p>
            <a:pPr lvl="1">
              <a:spcBef>
                <a:spcPts val="1200"/>
              </a:spcBef>
            </a:pPr>
            <a:r>
              <a:rPr lang="en-GB" sz="1200" dirty="0" err="1" smtClean="0">
                <a:solidFill>
                  <a:srgbClr val="000066"/>
                </a:solidFill>
              </a:rPr>
              <a:t>πορνογραφικό</a:t>
            </a:r>
            <a:r>
              <a:rPr lang="en-GB" sz="1200" dirty="0" smtClean="0">
                <a:solidFill>
                  <a:srgbClr val="000066"/>
                </a:solidFill>
              </a:rPr>
              <a:t> </a:t>
            </a:r>
            <a:r>
              <a:rPr lang="en-GB" sz="1200" dirty="0" err="1" smtClean="0">
                <a:solidFill>
                  <a:srgbClr val="000066"/>
                </a:solidFill>
              </a:rPr>
              <a:t>περιεχόμενο</a:t>
            </a:r>
            <a:endParaRPr lang="el-GR" sz="1200" dirty="0" smtClean="0">
              <a:solidFill>
                <a:srgbClr val="000066"/>
              </a:solidFill>
            </a:endParaRPr>
          </a:p>
          <a:p>
            <a:pPr lvl="1">
              <a:spcBef>
                <a:spcPts val="1200"/>
              </a:spcBef>
            </a:pPr>
            <a:r>
              <a:rPr lang="el-GR" sz="1200" dirty="0" smtClean="0">
                <a:solidFill>
                  <a:srgbClr val="000066"/>
                </a:solidFill>
              </a:rPr>
              <a:t>ρατσιστικά μηνύματα</a:t>
            </a:r>
          </a:p>
          <a:p>
            <a:pPr marL="469900" lvl="1" indent="-469900">
              <a:spcBef>
                <a:spcPts val="1200"/>
              </a:spcBef>
              <a:buFont typeface="Wingdings" pitchFamily="2" charset="2"/>
              <a:buChar char="o"/>
            </a:pPr>
            <a:r>
              <a:rPr lang="el-GR" sz="1600" b="1" dirty="0" smtClean="0">
                <a:solidFill>
                  <a:srgbClr val="92D050"/>
                </a:solidFill>
              </a:rPr>
              <a:t>Στατιστικά</a:t>
            </a:r>
            <a:r>
              <a:rPr lang="el-GR" sz="1600" dirty="0" smtClean="0">
                <a:solidFill>
                  <a:srgbClr val="000066"/>
                </a:solidFill>
              </a:rPr>
              <a:t>: </a:t>
            </a:r>
          </a:p>
          <a:p>
            <a:pPr marL="866775" lvl="2" indent="-469900">
              <a:spcBef>
                <a:spcPts val="1200"/>
              </a:spcBef>
            </a:pPr>
            <a:r>
              <a:rPr lang="el-GR" sz="1300" b="1" dirty="0" smtClean="0">
                <a:solidFill>
                  <a:srgbClr val="000066"/>
                </a:solidFill>
              </a:rPr>
              <a:t>87.000.000</a:t>
            </a:r>
            <a:r>
              <a:rPr lang="el-GR" sz="1300" dirty="0" smtClean="0">
                <a:solidFill>
                  <a:srgbClr val="000066"/>
                </a:solidFill>
              </a:rPr>
              <a:t> </a:t>
            </a:r>
            <a:r>
              <a:rPr lang="en-US" sz="1300" dirty="0" smtClean="0">
                <a:solidFill>
                  <a:srgbClr val="000066"/>
                </a:solidFill>
              </a:rPr>
              <a:t>http requests/</a:t>
            </a:r>
            <a:r>
              <a:rPr lang="el-GR" sz="1300" dirty="0" smtClean="0">
                <a:solidFill>
                  <a:srgbClr val="000066"/>
                </a:solidFill>
              </a:rPr>
              <a:t>ώρα</a:t>
            </a:r>
            <a:r>
              <a:rPr lang="en-US" sz="1300" dirty="0" smtClean="0">
                <a:solidFill>
                  <a:srgbClr val="000066"/>
                </a:solidFill>
              </a:rPr>
              <a:t> </a:t>
            </a:r>
            <a:endParaRPr lang="el-GR" sz="1300" dirty="0" smtClean="0">
              <a:solidFill>
                <a:srgbClr val="000066"/>
              </a:solidFill>
            </a:endParaRPr>
          </a:p>
          <a:p>
            <a:pPr marL="866775" lvl="2" indent="-469900">
              <a:spcBef>
                <a:spcPts val="1200"/>
              </a:spcBef>
            </a:pPr>
            <a:r>
              <a:rPr lang="el-GR" sz="1300" b="1" dirty="0" smtClean="0">
                <a:solidFill>
                  <a:srgbClr val="000066"/>
                </a:solidFill>
              </a:rPr>
              <a:t>650</a:t>
            </a:r>
            <a:r>
              <a:rPr lang="el-GR" sz="1300" dirty="0" smtClean="0">
                <a:solidFill>
                  <a:srgbClr val="000066"/>
                </a:solidFill>
              </a:rPr>
              <a:t> </a:t>
            </a:r>
            <a:r>
              <a:rPr lang="en-US" sz="1300" dirty="0" err="1" smtClean="0">
                <a:solidFill>
                  <a:srgbClr val="000066"/>
                </a:solidFill>
              </a:rPr>
              <a:t>Gbytes</a:t>
            </a:r>
            <a:r>
              <a:rPr lang="en-US" sz="1300" dirty="0" smtClean="0">
                <a:solidFill>
                  <a:srgbClr val="000066"/>
                </a:solidFill>
              </a:rPr>
              <a:t>/day</a:t>
            </a:r>
            <a:endParaRPr lang="el-GR" sz="1300" dirty="0" smtClean="0">
              <a:solidFill>
                <a:srgbClr val="000066"/>
              </a:solidFill>
            </a:endParaRPr>
          </a:p>
          <a:p>
            <a:pPr marL="866775" lvl="2" indent="-469900">
              <a:spcBef>
                <a:spcPts val="1200"/>
              </a:spcBef>
            </a:pPr>
            <a:r>
              <a:rPr lang="el-GR" sz="1300" b="1" dirty="0" smtClean="0">
                <a:solidFill>
                  <a:srgbClr val="000066"/>
                </a:solidFill>
              </a:rPr>
              <a:t>2,5% </a:t>
            </a:r>
            <a:r>
              <a:rPr lang="el-GR" sz="1300" dirty="0" smtClean="0">
                <a:solidFill>
                  <a:srgbClr val="000066"/>
                </a:solidFill>
              </a:rPr>
              <a:t>απόρριψη</a:t>
            </a:r>
            <a:endParaRPr lang="en-US" sz="1300" dirty="0" smtClean="0">
              <a:solidFill>
                <a:srgbClr val="000066"/>
              </a:solidFill>
            </a:endParaRPr>
          </a:p>
          <a:p>
            <a:pPr>
              <a:spcBef>
                <a:spcPts val="1200"/>
              </a:spcBef>
            </a:pPr>
            <a:endParaRPr lang="el-GR" sz="1600" dirty="0" smtClean="0">
              <a:solidFill>
                <a:srgbClr val="000066"/>
              </a:solidFill>
            </a:endParaRPr>
          </a:p>
          <a:p>
            <a:pPr>
              <a:spcBef>
                <a:spcPts val="1200"/>
              </a:spcBef>
            </a:pPr>
            <a:endParaRPr lang="el-GR" sz="1600" dirty="0">
              <a:solidFill>
                <a:srgbClr val="000066"/>
              </a:solidFill>
            </a:endParaRPr>
          </a:p>
        </p:txBody>
      </p:sp>
      <p:sp>
        <p:nvSpPr>
          <p:cNvPr id="6" name="Title 1"/>
          <p:cNvSpPr>
            <a:spLocks noGrp="1"/>
          </p:cNvSpPr>
          <p:nvPr>
            <p:ph type="title"/>
          </p:nvPr>
        </p:nvSpPr>
        <p:spPr>
          <a:xfrm>
            <a:off x="899592" y="44624"/>
            <a:ext cx="7849294" cy="688504"/>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Ασφαλής Χρήση Διαδικτύου</a:t>
            </a:r>
            <a:endParaRPr lang="el-GR" sz="2600" b="1" dirty="0">
              <a:solidFill>
                <a:srgbClr val="92D050"/>
              </a:solidFill>
              <a:effectLst>
                <a:outerShdw blurRad="38100" dist="38100" dir="2700000" algn="tl">
                  <a:srgbClr val="000000">
                    <a:alpha val="43137"/>
                  </a:srgbClr>
                </a:outerShdw>
              </a:effectLst>
            </a:endParaRPr>
          </a:p>
        </p:txBody>
      </p:sp>
      <p:pic>
        <p:nvPicPr>
          <p:cNvPr id="7" name="Picture 5"/>
          <p:cNvPicPr>
            <a:picLocks noChangeAspect="1" noChangeArrowheads="1"/>
          </p:cNvPicPr>
          <p:nvPr/>
        </p:nvPicPr>
        <p:blipFill>
          <a:blip r:embed="rId2" cstate="print"/>
          <a:srcRect l="5163" t="21575" r="7691" b="13224"/>
          <a:stretch>
            <a:fillRect/>
          </a:stretch>
        </p:blipFill>
        <p:spPr bwMode="auto">
          <a:xfrm>
            <a:off x="4291981" y="3573016"/>
            <a:ext cx="4384476" cy="2952328"/>
          </a:xfrm>
          <a:prstGeom prst="rect">
            <a:avLst/>
          </a:prstGeom>
          <a:noFill/>
          <a:ln>
            <a:no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124744"/>
            <a:ext cx="8208913" cy="4944616"/>
          </a:xfrm>
        </p:spPr>
        <p:txBody>
          <a:bodyPr/>
          <a:lstStyle/>
          <a:p>
            <a:pPr>
              <a:spcBef>
                <a:spcPts val="900"/>
              </a:spcBef>
            </a:pPr>
            <a:r>
              <a:rPr lang="el-GR" sz="1600" b="1" dirty="0" smtClean="0">
                <a:solidFill>
                  <a:srgbClr val="92D050"/>
                </a:solidFill>
              </a:rPr>
              <a:t>Ενημερωτικός κόμβος </a:t>
            </a:r>
            <a:r>
              <a:rPr lang="el-GR" sz="1600" dirty="0" smtClean="0">
                <a:solidFill>
                  <a:srgbClr val="000066"/>
                </a:solidFill>
              </a:rPr>
              <a:t>(</a:t>
            </a:r>
            <a:r>
              <a:rPr lang="en-US" sz="1600" dirty="0" smtClean="0">
                <a:solidFill>
                  <a:srgbClr val="000066"/>
                </a:solidFill>
                <a:hlinkClick r:id="rId2"/>
              </a:rPr>
              <a:t>http://internet-safety.sch.gr</a:t>
            </a:r>
            <a:r>
              <a:rPr lang="el-GR" sz="1600" dirty="0" smtClean="0">
                <a:solidFill>
                  <a:srgbClr val="000066"/>
                </a:solidFill>
              </a:rPr>
              <a:t>)</a:t>
            </a:r>
            <a:r>
              <a:rPr lang="en-US" sz="1600" dirty="0" smtClean="0">
                <a:solidFill>
                  <a:srgbClr val="000066"/>
                </a:solidFill>
              </a:rPr>
              <a:t>. </a:t>
            </a:r>
            <a:r>
              <a:rPr lang="el-GR" sz="1600" dirty="0" smtClean="0">
                <a:solidFill>
                  <a:srgbClr val="000066"/>
                </a:solidFill>
              </a:rPr>
              <a:t> Αποσκοπεί να βοηθήσει τα σχολεία να εφαρμόσουν ένα </a:t>
            </a:r>
            <a:r>
              <a:rPr lang="el-GR" sz="1600" b="1" dirty="0" smtClean="0">
                <a:solidFill>
                  <a:srgbClr val="000066"/>
                </a:solidFill>
              </a:rPr>
              <a:t>μοντέλο ενδυνάμωσης της ασφαλούς πλοήγησης</a:t>
            </a:r>
            <a:r>
              <a:rPr lang="en-US" sz="1600" b="1" dirty="0" smtClean="0">
                <a:solidFill>
                  <a:srgbClr val="000066"/>
                </a:solidFill>
              </a:rPr>
              <a:t>,</a:t>
            </a:r>
            <a:r>
              <a:rPr lang="el-GR" sz="1600" dirty="0" smtClean="0">
                <a:solidFill>
                  <a:srgbClr val="000066"/>
                </a:solidFill>
              </a:rPr>
              <a:t> οπλίζοντας τα παιδιά με τις δεξιότητες υπεύθυνης χρήσης </a:t>
            </a:r>
            <a:br>
              <a:rPr lang="el-GR" sz="1600" dirty="0" smtClean="0">
                <a:solidFill>
                  <a:srgbClr val="000066"/>
                </a:solidFill>
              </a:rPr>
            </a:br>
            <a:r>
              <a:rPr lang="el-GR" sz="1600" dirty="0" smtClean="0">
                <a:solidFill>
                  <a:srgbClr val="000066"/>
                </a:solidFill>
              </a:rPr>
              <a:t>του Διαδικτύου στο σχολείο και στο σπίτι.</a:t>
            </a:r>
          </a:p>
          <a:p>
            <a:pPr>
              <a:spcBef>
                <a:spcPts val="900"/>
              </a:spcBef>
            </a:pPr>
            <a:r>
              <a:rPr lang="el-GR" sz="1600" dirty="0" smtClean="0">
                <a:solidFill>
                  <a:srgbClr val="000066"/>
                </a:solidFill>
              </a:rPr>
              <a:t>Παρεχόμενες υπηρεσίες:</a:t>
            </a:r>
          </a:p>
          <a:p>
            <a:pPr lvl="1">
              <a:spcBef>
                <a:spcPts val="900"/>
              </a:spcBef>
              <a:buBlip>
                <a:blip r:embed="rId3"/>
              </a:buBlip>
            </a:pPr>
            <a:r>
              <a:rPr lang="el-GR" sz="1200" dirty="0" smtClean="0">
                <a:solidFill>
                  <a:srgbClr val="000066"/>
                </a:solidFill>
              </a:rPr>
              <a:t>Ενημέρωση για την πολιτική ελέγχου περιεχομένου που εφαρμόζει το ΠΣΔ</a:t>
            </a:r>
          </a:p>
          <a:p>
            <a:pPr lvl="1">
              <a:spcBef>
                <a:spcPts val="900"/>
              </a:spcBef>
              <a:buBlip>
                <a:blip r:embed="rId3"/>
              </a:buBlip>
            </a:pPr>
            <a:r>
              <a:rPr lang="el-GR" sz="1200" dirty="0" smtClean="0">
                <a:solidFill>
                  <a:srgbClr val="000066"/>
                </a:solidFill>
              </a:rPr>
              <a:t>Καθημερινή και έγκυρη ενημέρωση για θέματα σχετικά με την Ασφάλεια στο Διαδίκτυο</a:t>
            </a:r>
          </a:p>
          <a:p>
            <a:pPr lvl="1">
              <a:spcBef>
                <a:spcPts val="900"/>
              </a:spcBef>
              <a:buBlip>
                <a:blip r:embed="rId3"/>
              </a:buBlip>
            </a:pPr>
            <a:r>
              <a:rPr lang="el-GR" sz="1200" dirty="0" smtClean="0">
                <a:solidFill>
                  <a:srgbClr val="000066"/>
                </a:solidFill>
              </a:rPr>
              <a:t>Χρήσιμο υλικό για την Ασφάλεια στο Διαδίκτυο:</a:t>
            </a:r>
          </a:p>
          <a:p>
            <a:pPr lvl="2">
              <a:spcBef>
                <a:spcPts val="900"/>
              </a:spcBef>
              <a:buBlip>
                <a:blip r:embed="rId3"/>
              </a:buBlip>
            </a:pPr>
            <a:r>
              <a:rPr lang="el-GR" sz="1100" dirty="0" smtClean="0">
                <a:solidFill>
                  <a:srgbClr val="000066"/>
                </a:solidFill>
              </a:rPr>
              <a:t>Ενημερωτικά φυλλάδια ΠΣΔ και </a:t>
            </a:r>
            <a:r>
              <a:rPr lang="en-US" sz="1100" dirty="0" err="1" smtClean="0">
                <a:solidFill>
                  <a:srgbClr val="000066"/>
                </a:solidFill>
              </a:rPr>
              <a:t>SaferInternet</a:t>
            </a:r>
            <a:endParaRPr lang="el-GR" sz="1100" dirty="0" smtClean="0">
              <a:solidFill>
                <a:srgbClr val="000066"/>
              </a:solidFill>
            </a:endParaRPr>
          </a:p>
          <a:p>
            <a:pPr lvl="2">
              <a:spcBef>
                <a:spcPts val="900"/>
              </a:spcBef>
              <a:buBlip>
                <a:blip r:embed="rId3"/>
              </a:buBlip>
            </a:pPr>
            <a:r>
              <a:rPr lang="el-GR" sz="1100" dirty="0" smtClean="0">
                <a:solidFill>
                  <a:srgbClr val="000066"/>
                </a:solidFill>
              </a:rPr>
              <a:t>Οδηγοί για εκπαιδευτικούς</a:t>
            </a:r>
            <a:r>
              <a:rPr lang="en-US" sz="1100" dirty="0" smtClean="0">
                <a:solidFill>
                  <a:srgbClr val="000066"/>
                </a:solidFill>
              </a:rPr>
              <a:t>, </a:t>
            </a:r>
            <a:r>
              <a:rPr lang="el-GR" sz="1100" dirty="0" smtClean="0">
                <a:solidFill>
                  <a:srgbClr val="000066"/>
                </a:solidFill>
              </a:rPr>
              <a:t>γονείς και </a:t>
            </a:r>
            <a:br>
              <a:rPr lang="el-GR" sz="1100" dirty="0" smtClean="0">
                <a:solidFill>
                  <a:srgbClr val="000066"/>
                </a:solidFill>
              </a:rPr>
            </a:br>
            <a:r>
              <a:rPr lang="el-GR" sz="1100" dirty="0" smtClean="0">
                <a:solidFill>
                  <a:srgbClr val="000066"/>
                </a:solidFill>
              </a:rPr>
              <a:t>μαθητές από το </a:t>
            </a:r>
            <a:r>
              <a:rPr lang="en-US" sz="1100" dirty="0" err="1" smtClean="0">
                <a:solidFill>
                  <a:srgbClr val="000066"/>
                </a:solidFill>
              </a:rPr>
              <a:t>SaferInternet</a:t>
            </a:r>
            <a:endParaRPr lang="en-US" sz="1100" dirty="0" smtClean="0">
              <a:solidFill>
                <a:srgbClr val="000066"/>
              </a:solidFill>
            </a:endParaRPr>
          </a:p>
          <a:p>
            <a:pPr lvl="2">
              <a:spcBef>
                <a:spcPts val="900"/>
              </a:spcBef>
              <a:buBlip>
                <a:blip r:embed="rId3"/>
              </a:buBlip>
            </a:pPr>
            <a:r>
              <a:rPr lang="el-GR" sz="1100" dirty="0" smtClean="0">
                <a:solidFill>
                  <a:srgbClr val="000066"/>
                </a:solidFill>
              </a:rPr>
              <a:t>Συλλογή Βίντεο</a:t>
            </a:r>
            <a:endParaRPr lang="en-US" sz="1100" dirty="0" smtClean="0">
              <a:solidFill>
                <a:srgbClr val="000066"/>
              </a:solidFill>
            </a:endParaRPr>
          </a:p>
          <a:p>
            <a:pPr lvl="2">
              <a:spcBef>
                <a:spcPts val="900"/>
              </a:spcBef>
              <a:buBlip>
                <a:blip r:embed="rId3"/>
              </a:buBlip>
            </a:pPr>
            <a:r>
              <a:rPr lang="el-GR" sz="1100" dirty="0" smtClean="0">
                <a:solidFill>
                  <a:srgbClr val="000066"/>
                </a:solidFill>
              </a:rPr>
              <a:t>Παρουσιάσεις</a:t>
            </a:r>
            <a:endParaRPr lang="en-US" sz="1100" dirty="0" smtClean="0">
              <a:solidFill>
                <a:srgbClr val="000066"/>
              </a:solidFill>
            </a:endParaRPr>
          </a:p>
          <a:p>
            <a:pPr lvl="1">
              <a:spcBef>
                <a:spcPts val="900"/>
              </a:spcBef>
              <a:buBlip>
                <a:blip r:embed="rId3"/>
              </a:buBlip>
            </a:pPr>
            <a:r>
              <a:rPr lang="el-GR" sz="1200" dirty="0" smtClean="0">
                <a:solidFill>
                  <a:srgbClr val="000066"/>
                </a:solidFill>
              </a:rPr>
              <a:t>Μηνιαίο </a:t>
            </a:r>
            <a:r>
              <a:rPr lang="en-US" sz="1200" dirty="0" smtClean="0">
                <a:solidFill>
                  <a:srgbClr val="000066"/>
                </a:solidFill>
              </a:rPr>
              <a:t>Newsletter</a:t>
            </a:r>
            <a:endParaRPr lang="el-GR" sz="1200" dirty="0" smtClean="0">
              <a:solidFill>
                <a:srgbClr val="000066"/>
              </a:solidFill>
            </a:endParaRPr>
          </a:p>
          <a:p>
            <a:pPr lvl="1">
              <a:spcBef>
                <a:spcPts val="900"/>
              </a:spcBef>
              <a:buBlip>
                <a:blip r:embed="rId3"/>
              </a:buBlip>
            </a:pPr>
            <a:r>
              <a:rPr lang="el-GR" sz="1200" dirty="0" smtClean="0">
                <a:solidFill>
                  <a:srgbClr val="000066"/>
                </a:solidFill>
              </a:rPr>
              <a:t>Επικοινωνία με τους διαχειριστές της </a:t>
            </a:r>
            <a:br>
              <a:rPr lang="el-GR" sz="1200" dirty="0" smtClean="0">
                <a:solidFill>
                  <a:srgbClr val="000066"/>
                </a:solidFill>
              </a:rPr>
            </a:br>
            <a:r>
              <a:rPr lang="el-GR" sz="1200" dirty="0" smtClean="0">
                <a:solidFill>
                  <a:srgbClr val="000066"/>
                </a:solidFill>
              </a:rPr>
              <a:t>υπηρεσίας ελέγχου περιεχομένου ΠΣΔ</a:t>
            </a:r>
          </a:p>
          <a:p>
            <a:pPr>
              <a:spcBef>
                <a:spcPts val="900"/>
              </a:spcBef>
            </a:pPr>
            <a:r>
              <a:rPr lang="el-GR" sz="1600" b="1" dirty="0" smtClean="0">
                <a:solidFill>
                  <a:srgbClr val="92D050"/>
                </a:solidFill>
              </a:rPr>
              <a:t>Ηλεκτρονική Κοινότητα </a:t>
            </a:r>
          </a:p>
          <a:p>
            <a:pPr>
              <a:spcBef>
                <a:spcPts val="900"/>
              </a:spcBef>
              <a:buNone/>
            </a:pPr>
            <a:endParaRPr lang="el-GR" sz="1600" dirty="0">
              <a:solidFill>
                <a:srgbClr val="000066"/>
              </a:solidFill>
            </a:endParaRPr>
          </a:p>
        </p:txBody>
      </p:sp>
      <p:sp>
        <p:nvSpPr>
          <p:cNvPr id="6" name="Title 1"/>
          <p:cNvSpPr txBox="1">
            <a:spLocks/>
          </p:cNvSpPr>
          <p:nvPr/>
        </p:nvSpPr>
        <p:spPr bwMode="auto">
          <a:xfrm>
            <a:off x="899592" y="44624"/>
            <a:ext cx="7849294" cy="68850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eaLnBrk="0" latinLnBrk="0" hangingPunct="0">
              <a:lnSpc>
                <a:spcPct val="100000"/>
              </a:lnSpc>
              <a:buClrTx/>
              <a:buSzTx/>
              <a:buFontTx/>
              <a:buNone/>
              <a:tabLst/>
              <a:defRPr/>
            </a:pPr>
            <a:r>
              <a:rPr lang="el-GR" sz="2600" b="1" dirty="0" smtClean="0">
                <a:solidFill>
                  <a:srgbClr val="92D050"/>
                </a:solidFill>
                <a:effectLst>
                  <a:outerShdw blurRad="38100" dist="38100" dir="2700000" algn="tl">
                    <a:srgbClr val="000000">
                      <a:alpha val="43137"/>
                    </a:srgbClr>
                  </a:outerShdw>
                </a:effectLst>
                <a:latin typeface="Tahoma" pitchFamily="34" charset="0"/>
                <a:ea typeface="Tahoma" pitchFamily="34" charset="0"/>
                <a:cs typeface="Tahoma" pitchFamily="34" charset="0"/>
              </a:rPr>
              <a:t>Ασφαλής Χρήση Διαδικτύου</a:t>
            </a:r>
            <a:endParaRPr lang="el-GR" sz="2600" b="1" dirty="0">
              <a:solidFill>
                <a:srgbClr val="92D050"/>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pic>
        <p:nvPicPr>
          <p:cNvPr id="10" name="Picture 9" descr="is.jpg"/>
          <p:cNvPicPr>
            <a:picLocks noChangeAspect="1"/>
          </p:cNvPicPr>
          <p:nvPr/>
        </p:nvPicPr>
        <p:blipFill>
          <a:blip r:embed="rId4" cstate="screen"/>
          <a:stretch>
            <a:fillRect/>
          </a:stretch>
        </p:blipFill>
        <p:spPr>
          <a:xfrm>
            <a:off x="4788024" y="3789040"/>
            <a:ext cx="3888432" cy="2889892"/>
          </a:xfrm>
          <a:prstGeom prst="rect">
            <a:avLst/>
          </a:prstGeom>
          <a:ln>
            <a:noFill/>
          </a:ln>
          <a:effectLst>
            <a:outerShdw blurRad="190500" algn="tl" rotWithShape="0">
              <a:srgbClr val="000000">
                <a:alpha val="70000"/>
              </a:srgbClr>
            </a:outerShdw>
          </a:effec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81075"/>
            <a:ext cx="8352928" cy="5473700"/>
          </a:xfrm>
        </p:spPr>
        <p:txBody>
          <a:bodyPr/>
          <a:lstStyle/>
          <a:p>
            <a:pPr marL="571500" indent="-349250">
              <a:lnSpc>
                <a:spcPct val="110000"/>
              </a:lnSpc>
              <a:spcBef>
                <a:spcPts val="900"/>
              </a:spcBef>
              <a:buClr>
                <a:srgbClr val="000066"/>
              </a:buClr>
              <a:buFont typeface="Wingdings" pitchFamily="2" charset="2"/>
              <a:buChar char="p"/>
              <a:defRPr/>
            </a:pPr>
            <a:r>
              <a:rPr lang="el-GR" sz="2000" b="1" dirty="0" smtClean="0">
                <a:solidFill>
                  <a:srgbClr val="92D050"/>
                </a:solidFill>
              </a:rPr>
              <a:t>Ηλεκτρονική τάξη </a:t>
            </a:r>
            <a:r>
              <a:rPr lang="el-GR" sz="2000" b="1" dirty="0" smtClean="0">
                <a:solidFill>
                  <a:srgbClr val="002060"/>
                </a:solidFill>
              </a:rPr>
              <a:t>(</a:t>
            </a:r>
            <a:r>
              <a:rPr lang="en-US" sz="2000" b="1" dirty="0" smtClean="0">
                <a:solidFill>
                  <a:srgbClr val="002060"/>
                </a:solidFill>
              </a:rPr>
              <a:t>eclass.sch.gr)</a:t>
            </a:r>
            <a:endParaRPr lang="el-GR" dirty="0" smtClean="0">
              <a:solidFill>
                <a:srgbClr val="002060"/>
              </a:solidFill>
            </a:endParaRPr>
          </a:p>
          <a:p>
            <a:pPr marL="971550" lvl="1" indent="-349250">
              <a:lnSpc>
                <a:spcPct val="110000"/>
              </a:lnSpc>
              <a:spcBef>
                <a:spcPts val="900"/>
              </a:spcBef>
              <a:buClr>
                <a:srgbClr val="000066"/>
              </a:buClr>
              <a:buFont typeface="Wingdings" pitchFamily="2" charset="2"/>
              <a:buChar char="p"/>
              <a:defRPr/>
            </a:pPr>
            <a:r>
              <a:rPr lang="el-GR" sz="1400" dirty="0" smtClean="0">
                <a:solidFill>
                  <a:srgbClr val="000066"/>
                </a:solidFill>
              </a:rPr>
              <a:t>Ολοκληρωμένο εργαλείο ηλεκτρονικής διαχείρισης σχολικών μαθημάτων</a:t>
            </a:r>
          </a:p>
          <a:p>
            <a:pPr marL="971550" lvl="1" indent="-349250">
              <a:lnSpc>
                <a:spcPct val="110000"/>
              </a:lnSpc>
              <a:spcBef>
                <a:spcPts val="900"/>
              </a:spcBef>
              <a:buClr>
                <a:srgbClr val="000066"/>
              </a:buClr>
              <a:buFont typeface="Wingdings" pitchFamily="2" charset="2"/>
              <a:buChar char="p"/>
              <a:defRPr/>
            </a:pPr>
            <a:r>
              <a:rPr lang="el-GR" sz="1400" dirty="0" smtClean="0">
                <a:solidFill>
                  <a:srgbClr val="000066"/>
                </a:solidFill>
              </a:rPr>
              <a:t>Απευθύνεται σε εκπαιδευτικούς και μαθητές και υποστηρίζει: </a:t>
            </a:r>
          </a:p>
          <a:p>
            <a:pPr marL="1371600" lvl="2" indent="-349250">
              <a:lnSpc>
                <a:spcPct val="110000"/>
              </a:lnSpc>
              <a:spcBef>
                <a:spcPts val="900"/>
              </a:spcBef>
              <a:buClr>
                <a:srgbClr val="000066"/>
              </a:buClr>
              <a:buFont typeface="Wingdings" pitchFamily="2" charset="2"/>
              <a:buChar char="p"/>
              <a:defRPr/>
            </a:pPr>
            <a:r>
              <a:rPr lang="el-GR" sz="1200" dirty="0" smtClean="0">
                <a:solidFill>
                  <a:srgbClr val="000066"/>
                </a:solidFill>
              </a:rPr>
              <a:t>Ανάρτηση εκπαιδευτικού υλικού</a:t>
            </a:r>
          </a:p>
          <a:p>
            <a:pPr marL="1371600" lvl="2" indent="-349250">
              <a:lnSpc>
                <a:spcPct val="110000"/>
              </a:lnSpc>
              <a:spcBef>
                <a:spcPts val="900"/>
              </a:spcBef>
              <a:buClr>
                <a:srgbClr val="000066"/>
              </a:buClr>
              <a:buFont typeface="Wingdings" pitchFamily="2" charset="2"/>
              <a:buChar char="p"/>
              <a:defRPr/>
            </a:pPr>
            <a:r>
              <a:rPr lang="el-GR" sz="1200" dirty="0" smtClean="0">
                <a:solidFill>
                  <a:srgbClr val="000066"/>
                </a:solidFill>
              </a:rPr>
              <a:t>Παράθεση εναλλακτικών εκπαιδευτικών πηγών  </a:t>
            </a:r>
          </a:p>
          <a:p>
            <a:pPr marL="1371600" lvl="2" indent="-349250">
              <a:lnSpc>
                <a:spcPct val="110000"/>
              </a:lnSpc>
              <a:spcBef>
                <a:spcPts val="900"/>
              </a:spcBef>
              <a:buClr>
                <a:srgbClr val="000066"/>
              </a:buClr>
              <a:buFont typeface="Wingdings" pitchFamily="2" charset="2"/>
              <a:buChar char="p"/>
              <a:defRPr/>
            </a:pPr>
            <a:r>
              <a:rPr lang="el-GR" sz="1200" dirty="0" smtClean="0">
                <a:solidFill>
                  <a:srgbClr val="000066"/>
                </a:solidFill>
              </a:rPr>
              <a:t>Ασκήσεις αυτοαξιολόγησης</a:t>
            </a:r>
          </a:p>
          <a:p>
            <a:pPr marL="1371600" lvl="2" indent="-349250">
              <a:lnSpc>
                <a:spcPct val="110000"/>
              </a:lnSpc>
              <a:spcBef>
                <a:spcPts val="900"/>
              </a:spcBef>
              <a:buClr>
                <a:srgbClr val="000066"/>
              </a:buClr>
              <a:buFont typeface="Wingdings" pitchFamily="2" charset="2"/>
              <a:buChar char="p"/>
              <a:defRPr/>
            </a:pPr>
            <a:r>
              <a:rPr lang="el-GR" sz="1200" dirty="0" smtClean="0">
                <a:solidFill>
                  <a:srgbClr val="000066"/>
                </a:solidFill>
              </a:rPr>
              <a:t>Χρονοπρογραμματισμός διδασκόμενης ύλης</a:t>
            </a:r>
          </a:p>
          <a:p>
            <a:pPr marL="971550" lvl="1" indent="-349250">
              <a:lnSpc>
                <a:spcPct val="110000"/>
              </a:lnSpc>
              <a:spcBef>
                <a:spcPts val="900"/>
              </a:spcBef>
              <a:buClr>
                <a:srgbClr val="000066"/>
              </a:buClr>
              <a:buFont typeface="Wingdings" pitchFamily="2" charset="2"/>
              <a:buChar char="p"/>
              <a:defRPr/>
            </a:pPr>
            <a:r>
              <a:rPr lang="el-GR" sz="1400" b="1" dirty="0" smtClean="0">
                <a:solidFill>
                  <a:srgbClr val="000066"/>
                </a:solidFill>
              </a:rPr>
              <a:t>6.789 </a:t>
            </a:r>
            <a:r>
              <a:rPr lang="el-GR" sz="1400" dirty="0" smtClean="0">
                <a:solidFill>
                  <a:srgbClr val="000066"/>
                </a:solidFill>
              </a:rPr>
              <a:t>εγγεγραμμένοι Εκπαιδευτικοί από </a:t>
            </a:r>
            <a:r>
              <a:rPr lang="el-GR" sz="1400" b="1" dirty="0" smtClean="0">
                <a:solidFill>
                  <a:srgbClr val="000066"/>
                </a:solidFill>
              </a:rPr>
              <a:t>2.821 </a:t>
            </a:r>
            <a:r>
              <a:rPr lang="el-GR" sz="1400" dirty="0" smtClean="0">
                <a:solidFill>
                  <a:srgbClr val="000066"/>
                </a:solidFill>
              </a:rPr>
              <a:t>διαφορετικά σχολεία</a:t>
            </a:r>
          </a:p>
          <a:p>
            <a:pPr marL="971550" lvl="1" indent="-349250">
              <a:lnSpc>
                <a:spcPct val="110000"/>
              </a:lnSpc>
              <a:spcBef>
                <a:spcPts val="900"/>
              </a:spcBef>
              <a:buClr>
                <a:srgbClr val="000066"/>
              </a:buClr>
              <a:buFontTx/>
              <a:buNone/>
              <a:defRPr/>
            </a:pPr>
            <a:r>
              <a:rPr lang="el-GR" sz="1400" b="1" dirty="0" smtClean="0">
                <a:solidFill>
                  <a:srgbClr val="92D050"/>
                </a:solidFill>
              </a:rPr>
              <a:t>Τρέχον Σχολικό Έτος 2010-2011</a:t>
            </a:r>
          </a:p>
          <a:p>
            <a:pPr marL="971550" lvl="1" indent="-349250">
              <a:lnSpc>
                <a:spcPct val="110000"/>
              </a:lnSpc>
              <a:spcBef>
                <a:spcPts val="900"/>
              </a:spcBef>
              <a:buClr>
                <a:srgbClr val="000066"/>
              </a:buClr>
              <a:buFont typeface="Wingdings" pitchFamily="2" charset="2"/>
              <a:buChar char="p"/>
              <a:defRPr/>
            </a:pPr>
            <a:r>
              <a:rPr lang="el-GR" sz="1400" b="1" dirty="0" smtClean="0">
                <a:solidFill>
                  <a:srgbClr val="002060"/>
                </a:solidFill>
              </a:rPr>
              <a:t>3.596 </a:t>
            </a:r>
            <a:r>
              <a:rPr lang="el-GR" sz="1400" dirty="0" smtClean="0">
                <a:solidFill>
                  <a:srgbClr val="002060"/>
                </a:solidFill>
              </a:rPr>
              <a:t>ηλεκτρονικά μαθήματα διαχείρισης τάξης, σε</a:t>
            </a:r>
          </a:p>
          <a:p>
            <a:pPr marL="971550" lvl="1" indent="-349250">
              <a:lnSpc>
                <a:spcPct val="110000"/>
              </a:lnSpc>
              <a:spcBef>
                <a:spcPts val="900"/>
              </a:spcBef>
              <a:buClr>
                <a:srgbClr val="000066"/>
              </a:buClr>
              <a:buFont typeface="Wingdings" pitchFamily="2" charset="2"/>
              <a:buChar char="p"/>
              <a:defRPr/>
            </a:pPr>
            <a:r>
              <a:rPr lang="el-GR" sz="1400" b="1" dirty="0" smtClean="0">
                <a:solidFill>
                  <a:srgbClr val="002060"/>
                </a:solidFill>
              </a:rPr>
              <a:t>926 </a:t>
            </a:r>
            <a:r>
              <a:rPr lang="el-GR" sz="1400" dirty="0" smtClean="0">
                <a:solidFill>
                  <a:srgbClr val="002060"/>
                </a:solidFill>
              </a:rPr>
              <a:t>συμμετέχοντα σχολεία από όλη τη χώρα</a:t>
            </a:r>
          </a:p>
        </p:txBody>
      </p:sp>
      <p:pic>
        <p:nvPicPr>
          <p:cNvPr id="14340" name="Picture 6">
            <a:hlinkClick r:id="rId2"/>
          </p:cNvPr>
          <p:cNvPicPr>
            <a:picLocks noChangeAspect="1" noChangeArrowheads="1"/>
          </p:cNvPicPr>
          <p:nvPr/>
        </p:nvPicPr>
        <p:blipFill>
          <a:blip r:embed="rId3" cstate="screen"/>
          <a:srcRect/>
          <a:stretch>
            <a:fillRect/>
          </a:stretch>
        </p:blipFill>
        <p:spPr bwMode="auto">
          <a:xfrm>
            <a:off x="2035512" y="5133351"/>
            <a:ext cx="5056768" cy="1103961"/>
          </a:xfrm>
          <a:prstGeom prst="rect">
            <a:avLst/>
          </a:prstGeom>
          <a:ln>
            <a:noFill/>
          </a:ln>
          <a:effectLst>
            <a:outerShdw blurRad="190500" algn="tl" rotWithShape="0">
              <a:srgbClr val="000000">
                <a:alpha val="70000"/>
              </a:srgbClr>
            </a:outerShdw>
          </a:effectLst>
        </p:spPr>
      </p:pic>
      <p:sp>
        <p:nvSpPr>
          <p:cNvPr id="5" name="Rectangle 2"/>
          <p:cNvSpPr txBox="1">
            <a:spLocks noChangeArrowheads="1"/>
          </p:cNvSpPr>
          <p:nvPr/>
        </p:nvSpPr>
        <p:spPr bwMode="auto">
          <a:xfrm>
            <a:off x="899592" y="0"/>
            <a:ext cx="6984776" cy="69269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eaLnBrk="0" latinLnBrk="0" hangingPunct="0">
              <a:lnSpc>
                <a:spcPct val="100000"/>
              </a:lnSpc>
              <a:buClrTx/>
              <a:buSzTx/>
              <a:buFontTx/>
              <a:buNone/>
              <a:tabLst/>
              <a:defRPr/>
            </a:pPr>
            <a:r>
              <a:rPr lang="el-GR" sz="2600" b="1" dirty="0" smtClean="0">
                <a:solidFill>
                  <a:srgbClr val="92D050"/>
                </a:solidFill>
                <a:effectLst>
                  <a:outerShdw blurRad="38100" dist="38100" dir="2700000" algn="tl">
                    <a:srgbClr val="000000">
                      <a:alpha val="43137"/>
                    </a:srgbClr>
                  </a:outerShdw>
                </a:effectLst>
                <a:latin typeface="Tahoma" pitchFamily="34" charset="0"/>
                <a:ea typeface="Tahoma" pitchFamily="34" charset="0"/>
                <a:cs typeface="Tahoma" pitchFamily="34" charset="0"/>
              </a:rPr>
              <a:t>Ηλεκτρονική Τάξη</a:t>
            </a:r>
            <a:endParaRPr lang="en-GB" sz="2600" b="1" dirty="0" smtClean="0">
              <a:solidFill>
                <a:srgbClr val="92D050"/>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611560" y="1196752"/>
            <a:ext cx="6696744" cy="4320480"/>
          </a:xfrm>
        </p:spPr>
        <p:txBody>
          <a:bodyPr/>
          <a:lstStyle/>
          <a:p>
            <a:pPr>
              <a:spcBef>
                <a:spcPts val="900"/>
              </a:spcBef>
            </a:pPr>
            <a:r>
              <a:rPr lang="en-US" sz="1600" b="1" dirty="0" err="1" smtClean="0">
                <a:solidFill>
                  <a:srgbClr val="002060"/>
                </a:solidFill>
              </a:rPr>
              <a:t>BuddyPress</a:t>
            </a:r>
            <a:r>
              <a:rPr lang="el-GR" sz="1600" dirty="0" smtClean="0">
                <a:solidFill>
                  <a:srgbClr val="002060"/>
                </a:solidFill>
              </a:rPr>
              <a:t>: Σύνολο από </a:t>
            </a:r>
            <a:r>
              <a:rPr lang="en-US" sz="1600" dirty="0" smtClean="0">
                <a:solidFill>
                  <a:srgbClr val="002060"/>
                </a:solidFill>
              </a:rPr>
              <a:t>plugins </a:t>
            </a:r>
            <a:r>
              <a:rPr lang="el-GR" sz="1600" dirty="0" smtClean="0">
                <a:solidFill>
                  <a:srgbClr val="002060"/>
                </a:solidFill>
              </a:rPr>
              <a:t>που </a:t>
            </a:r>
            <a:r>
              <a:rPr lang="el-GR" sz="1600" b="1" dirty="0" smtClean="0">
                <a:solidFill>
                  <a:srgbClr val="002060"/>
                </a:solidFill>
              </a:rPr>
              <a:t>μετατρέπουν</a:t>
            </a:r>
            <a:r>
              <a:rPr lang="el-GR" sz="1600" dirty="0" smtClean="0">
                <a:solidFill>
                  <a:srgbClr val="002060"/>
                </a:solidFill>
              </a:rPr>
              <a:t> το </a:t>
            </a:r>
            <a:r>
              <a:rPr lang="en-US" sz="1600" dirty="0" err="1" smtClean="0">
                <a:solidFill>
                  <a:srgbClr val="002060"/>
                </a:solidFill>
              </a:rPr>
              <a:t>Wordpress</a:t>
            </a:r>
            <a:r>
              <a:rPr lang="en-US" sz="1600" dirty="0" smtClean="0">
                <a:solidFill>
                  <a:srgbClr val="002060"/>
                </a:solidFill>
              </a:rPr>
              <a:t> MU </a:t>
            </a:r>
            <a:r>
              <a:rPr lang="el-GR" sz="1600" dirty="0" smtClean="0">
                <a:solidFill>
                  <a:srgbClr val="002060"/>
                </a:solidFill>
              </a:rPr>
              <a:t>σε μια πλήρως λειτουργική πλατφόρμα </a:t>
            </a:r>
            <a:r>
              <a:rPr lang="el-GR" sz="1600" b="1" dirty="0" smtClean="0">
                <a:solidFill>
                  <a:srgbClr val="002060"/>
                </a:solidFill>
              </a:rPr>
              <a:t>κοινωνικής δικτύωσης</a:t>
            </a:r>
            <a:r>
              <a:rPr lang="el-GR" sz="1600" dirty="0" smtClean="0">
                <a:solidFill>
                  <a:srgbClr val="002060"/>
                </a:solidFill>
              </a:rPr>
              <a:t>.</a:t>
            </a:r>
          </a:p>
          <a:p>
            <a:pPr>
              <a:spcBef>
                <a:spcPts val="900"/>
              </a:spcBef>
            </a:pPr>
            <a:r>
              <a:rPr lang="el-GR" sz="1600" dirty="0" smtClean="0">
                <a:solidFill>
                  <a:srgbClr val="002060"/>
                </a:solidFill>
              </a:rPr>
              <a:t>Επιτρέπει στα μέλη να αλληλεπιδρούν μεταξύ τους</a:t>
            </a:r>
            <a:r>
              <a:rPr lang="en-US" sz="1600" dirty="0" smtClean="0">
                <a:solidFill>
                  <a:srgbClr val="002060"/>
                </a:solidFill>
              </a:rPr>
              <a:t>,</a:t>
            </a:r>
            <a:r>
              <a:rPr lang="el-GR" sz="1600" dirty="0" smtClean="0">
                <a:solidFill>
                  <a:srgbClr val="002060"/>
                </a:solidFill>
              </a:rPr>
              <a:t> μέσα σε ένα περιβάλλον </a:t>
            </a:r>
            <a:r>
              <a:rPr lang="en-US" sz="1600" dirty="0" smtClean="0">
                <a:solidFill>
                  <a:srgbClr val="002060"/>
                </a:solidFill>
              </a:rPr>
              <a:t>multi-blogging.</a:t>
            </a:r>
          </a:p>
          <a:p>
            <a:pPr>
              <a:spcBef>
                <a:spcPts val="900"/>
              </a:spcBef>
            </a:pPr>
            <a:r>
              <a:rPr lang="el-GR" sz="1600" dirty="0" smtClean="0">
                <a:solidFill>
                  <a:srgbClr val="002060"/>
                </a:solidFill>
              </a:rPr>
              <a:t>Παρέχει όλες τις δυνατότητες λειτουργίας </a:t>
            </a:r>
            <a:r>
              <a:rPr lang="el-GR" sz="1600" b="1" dirty="0" smtClean="0">
                <a:solidFill>
                  <a:srgbClr val="002060"/>
                </a:solidFill>
              </a:rPr>
              <a:t>ηλεκτρονικών κοινοτήτων</a:t>
            </a:r>
            <a:r>
              <a:rPr lang="el-GR" sz="1600" dirty="0" smtClean="0">
                <a:solidFill>
                  <a:srgbClr val="002060"/>
                </a:solidFill>
              </a:rPr>
              <a:t>. </a:t>
            </a:r>
            <a:endParaRPr lang="en-US" sz="1600" dirty="0" smtClean="0">
              <a:solidFill>
                <a:srgbClr val="002060"/>
              </a:solidFill>
            </a:endParaRPr>
          </a:p>
          <a:p>
            <a:pPr>
              <a:spcBef>
                <a:spcPts val="900"/>
              </a:spcBef>
            </a:pPr>
            <a:r>
              <a:rPr lang="el-GR" sz="1600" dirty="0" smtClean="0">
                <a:solidFill>
                  <a:srgbClr val="002060"/>
                </a:solidFill>
              </a:rPr>
              <a:t>Παρέχει </a:t>
            </a:r>
            <a:r>
              <a:rPr lang="el-GR" sz="1600" b="1" dirty="0" smtClean="0">
                <a:solidFill>
                  <a:srgbClr val="002060"/>
                </a:solidFill>
              </a:rPr>
              <a:t>εργαλεία διαχείρισης περιεχομένου </a:t>
            </a:r>
            <a:r>
              <a:rPr lang="el-GR" sz="1600" dirty="0" smtClean="0">
                <a:solidFill>
                  <a:srgbClr val="002060"/>
                </a:solidFill>
              </a:rPr>
              <a:t>από τον υπεύθυνο του κάθε </a:t>
            </a:r>
            <a:r>
              <a:rPr lang="el-GR" sz="1600" dirty="0" err="1" smtClean="0">
                <a:solidFill>
                  <a:srgbClr val="002060"/>
                </a:solidFill>
              </a:rPr>
              <a:t>ιστολογίου</a:t>
            </a:r>
            <a:endParaRPr lang="el-GR" sz="1600" dirty="0" smtClean="0">
              <a:solidFill>
                <a:srgbClr val="002060"/>
              </a:solidFill>
            </a:endParaRPr>
          </a:p>
          <a:p>
            <a:pPr>
              <a:spcBef>
                <a:spcPts val="900"/>
              </a:spcBef>
            </a:pPr>
            <a:endParaRPr lang="el-GR" sz="1600" dirty="0" smtClean="0">
              <a:solidFill>
                <a:srgbClr val="002060"/>
              </a:solidFill>
            </a:endParaRPr>
          </a:p>
          <a:p>
            <a:pPr>
              <a:spcBef>
                <a:spcPts val="900"/>
              </a:spcBef>
              <a:buNone/>
            </a:pPr>
            <a:r>
              <a:rPr lang="el-GR" sz="1600" b="1" dirty="0" smtClean="0">
                <a:solidFill>
                  <a:srgbClr val="92D050"/>
                </a:solidFill>
                <a:effectLst>
                  <a:outerShdw blurRad="38100" dist="38100" dir="2700000" algn="tl">
                    <a:srgbClr val="000000">
                      <a:alpha val="43137"/>
                    </a:srgbClr>
                  </a:outerShdw>
                </a:effectLst>
              </a:rPr>
              <a:t>Το Σχολικό "</a:t>
            </a:r>
            <a:r>
              <a:rPr lang="el-GR" sz="1600" b="1" dirty="0" err="1" smtClean="0">
                <a:solidFill>
                  <a:srgbClr val="92D050"/>
                </a:solidFill>
                <a:effectLst>
                  <a:outerShdw blurRad="38100" dist="38100" dir="2700000" algn="tl">
                    <a:srgbClr val="000000">
                      <a:alpha val="43137"/>
                    </a:srgbClr>
                  </a:outerShdw>
                </a:effectLst>
              </a:rPr>
              <a:t>Facebook</a:t>
            </a:r>
            <a:r>
              <a:rPr lang="el-GR" sz="1600" b="1" dirty="0" smtClean="0">
                <a:solidFill>
                  <a:srgbClr val="92D050"/>
                </a:solidFill>
                <a:effectLst>
                  <a:outerShdw blurRad="38100" dist="38100" dir="2700000" algn="tl">
                    <a:srgbClr val="000000">
                      <a:alpha val="43137"/>
                    </a:srgbClr>
                  </a:outerShdw>
                </a:effectLst>
              </a:rPr>
              <a:t>" είναι εδώ. Εκπαιδευτικό και Ασφαλές ! </a:t>
            </a:r>
            <a:endParaRPr lang="en-US" sz="1600" dirty="0" smtClean="0">
              <a:solidFill>
                <a:srgbClr val="002060"/>
              </a:solidFill>
              <a:effectLst>
                <a:outerShdw blurRad="38100" dist="38100" dir="2700000" algn="tl">
                  <a:srgbClr val="000000">
                    <a:alpha val="43137"/>
                  </a:srgbClr>
                </a:outerShdw>
              </a:effectLst>
            </a:endParaRPr>
          </a:p>
          <a:p>
            <a:pPr>
              <a:spcBef>
                <a:spcPts val="900"/>
              </a:spcBef>
              <a:buFont typeface="Wingdings" pitchFamily="2" charset="2"/>
              <a:buNone/>
            </a:pPr>
            <a:endParaRPr lang="el-GR" sz="1600" dirty="0" smtClean="0">
              <a:solidFill>
                <a:srgbClr val="002060"/>
              </a:solidFill>
            </a:endParaRPr>
          </a:p>
        </p:txBody>
      </p:sp>
      <p:pic>
        <p:nvPicPr>
          <p:cNvPr id="13315" name="Picture 3" descr="ohhai.png"/>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308304" y="1196752"/>
            <a:ext cx="1765114" cy="1683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itle 1"/>
          <p:cNvSpPr>
            <a:spLocks noGrp="1"/>
          </p:cNvSpPr>
          <p:nvPr>
            <p:ph type="title"/>
          </p:nvPr>
        </p:nvSpPr>
        <p:spPr>
          <a:xfrm>
            <a:off x="1331640" y="0"/>
            <a:ext cx="6624736" cy="692150"/>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Ηλεκτρονικές Κοινότητες</a:t>
            </a:r>
          </a:p>
        </p:txBody>
      </p:sp>
      <p:pic>
        <p:nvPicPr>
          <p:cNvPr id="12290" name="Picture 2" descr="http://www.newlaunches.com/entry_image/0809/05/no%20facebook.jpg"/>
          <p:cNvPicPr>
            <a:picLocks noChangeAspect="1" noChangeArrowheads="1"/>
          </p:cNvPicPr>
          <p:nvPr/>
        </p:nvPicPr>
        <p:blipFill>
          <a:blip r:embed="rId3" cstate="print"/>
          <a:srcRect/>
          <a:stretch>
            <a:fillRect/>
          </a:stretch>
        </p:blipFill>
        <p:spPr bwMode="auto">
          <a:xfrm>
            <a:off x="7380312" y="3861048"/>
            <a:ext cx="1548295" cy="1008112"/>
          </a:xfrm>
          <a:prstGeom prst="rect">
            <a:avLst/>
          </a:prstGeom>
          <a:noFill/>
        </p:spPr>
      </p:pic>
      <p:pic>
        <p:nvPicPr>
          <p:cNvPr id="9218" name="Picture 2" descr="Το Σχολικό &quot;Facebook&quot; είναι εδώ. Εκπαιδευτικό και Ασφαλές ! | GRedu | Scoop.it"/>
          <p:cNvPicPr>
            <a:picLocks noChangeAspect="1" noChangeArrowheads="1"/>
          </p:cNvPicPr>
          <p:nvPr/>
        </p:nvPicPr>
        <p:blipFill>
          <a:blip r:embed="rId4" cstate="print"/>
          <a:srcRect/>
          <a:stretch>
            <a:fillRect/>
          </a:stretch>
        </p:blipFill>
        <p:spPr bwMode="auto">
          <a:xfrm>
            <a:off x="755576" y="4653136"/>
            <a:ext cx="4267200" cy="1771651"/>
          </a:xfrm>
          <a:prstGeom prst="rect">
            <a:avLst/>
          </a:prstGeom>
          <a:noFill/>
        </p:spPr>
      </p:pic>
    </p:spTree>
    <p:extLst>
      <p:ext uri="{BB962C8B-B14F-4D97-AF65-F5344CB8AC3E}">
        <p14:creationId xmlns:p14="http://schemas.microsoft.com/office/powerpoint/2010/main" xmlns="" val="8464789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bwMode="auto">
          <a:xfrm>
            <a:off x="611560" y="1052736"/>
            <a:ext cx="7560840" cy="532859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marR="0" lvl="0" indent="-469900" algn="l" defTabSz="914400" rtl="0" eaLnBrk="0" fontAlgn="base" latinLnBrk="0" hangingPunct="0">
              <a:lnSpc>
                <a:spcPct val="100000"/>
              </a:lnSpc>
              <a:spcBef>
                <a:spcPts val="900"/>
              </a:spcBef>
              <a:spcAft>
                <a:spcPct val="0"/>
              </a:spcAft>
              <a:buClr>
                <a:srgbClr val="003399"/>
              </a:buClr>
              <a:buSzTx/>
              <a:buFont typeface="Wingdings" pitchFamily="2" charset="2"/>
              <a:buChar char="o"/>
              <a:tabLst/>
              <a:defRPr/>
            </a:pPr>
            <a:r>
              <a:rPr kumimoji="0" lang="el-GR" sz="1400" b="1" i="0" u="none" strike="noStrike" kern="0" cap="none" spc="0" normalizeH="0" baseline="0" noProof="0" dirty="0" smtClean="0">
                <a:ln>
                  <a:noFill/>
                </a:ln>
                <a:solidFill>
                  <a:srgbClr val="92D050"/>
                </a:solidFill>
                <a:effectLst/>
                <a:uLnTx/>
                <a:uFillTx/>
                <a:latin typeface="Tahoma" pitchFamily="34" charset="0"/>
                <a:ea typeface="Tahoma" pitchFamily="34" charset="0"/>
                <a:cs typeface="Tahoma" pitchFamily="34" charset="0"/>
              </a:rPr>
              <a:t>Κοινότητες (ομάδες)</a:t>
            </a:r>
            <a:r>
              <a:rPr kumimoji="0" lang="el-GR" sz="1400" i="0" u="none" strike="noStrike" kern="0" cap="none" spc="0" normalizeH="0" baseline="0" noProof="0" dirty="0" smtClean="0">
                <a:ln>
                  <a:noFill/>
                </a:ln>
                <a:solidFill>
                  <a:srgbClr val="92D050"/>
                </a:solidFill>
                <a:effectLst/>
                <a:uLnTx/>
                <a:uFillTx/>
                <a:latin typeface="Tahoma" pitchFamily="34" charset="0"/>
                <a:ea typeface="Tahoma" pitchFamily="34" charset="0"/>
                <a:cs typeface="Tahoma" pitchFamily="34" charset="0"/>
              </a:rPr>
              <a:t>: </a:t>
            </a:r>
            <a:r>
              <a:rPr kumimoji="0" lang="el-GR"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Τα μέλη μπορούν να δημιουργούν κοινότητες (ιδιωτικές, δημόσιες, κρυφές)</a:t>
            </a:r>
            <a:r>
              <a:rPr kumimoji="0" lang="el-GR" sz="1400" b="0" i="0" u="none" strike="noStrike" kern="0" cap="none" spc="0" normalizeH="0" noProof="0" dirty="0" smtClean="0">
                <a:ln>
                  <a:noFill/>
                </a:ln>
                <a:solidFill>
                  <a:srgbClr val="002060"/>
                </a:solidFill>
                <a:effectLst/>
                <a:uLnTx/>
                <a:uFillTx/>
                <a:latin typeface="Tahoma" pitchFamily="34" charset="0"/>
                <a:ea typeface="Tahoma" pitchFamily="34" charset="0"/>
                <a:cs typeface="Tahoma" pitchFamily="34" charset="0"/>
              </a:rPr>
              <a:t> για να </a:t>
            </a:r>
            <a:r>
              <a:rPr kumimoji="0" lang="el-GR"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μοιράζονται πληροφορίες για θεματικές περιοχές που τους ενδιαφέρουν. </a:t>
            </a:r>
          </a:p>
          <a:p>
            <a:pPr marL="469900" indent="-469900" eaLnBrk="0" hangingPunct="0">
              <a:spcBef>
                <a:spcPts val="900"/>
              </a:spcBef>
              <a:buClr>
                <a:srgbClr val="003399"/>
              </a:buClr>
              <a:buFont typeface="Wingdings" pitchFamily="2" charset="2"/>
              <a:buChar char="o"/>
              <a:defRPr/>
            </a:pPr>
            <a:r>
              <a:rPr lang="el-GR" sz="1400" b="1" kern="0" dirty="0" smtClean="0">
                <a:solidFill>
                  <a:srgbClr val="92D050"/>
                </a:solidFill>
                <a:latin typeface="Tahoma" pitchFamily="34" charset="0"/>
                <a:ea typeface="Tahoma" pitchFamily="34" charset="0"/>
                <a:cs typeface="Tahoma" pitchFamily="34" charset="0"/>
              </a:rPr>
              <a:t>Φίλοι</a:t>
            </a:r>
            <a:r>
              <a:rPr lang="el-GR" sz="1400" kern="0" dirty="0" smtClean="0">
                <a:solidFill>
                  <a:srgbClr val="002060"/>
                </a:solidFill>
                <a:latin typeface="Tahoma" pitchFamily="34" charset="0"/>
                <a:ea typeface="Tahoma" pitchFamily="34" charset="0"/>
                <a:cs typeface="Tahoma" pitchFamily="34" charset="0"/>
              </a:rPr>
              <a:t>: Τα μέλη μπορούν να δημιουργήσουν λίστες φίλων</a:t>
            </a:r>
            <a:r>
              <a:rPr lang="en-US" sz="1400" kern="0" dirty="0" smtClean="0">
                <a:solidFill>
                  <a:srgbClr val="002060"/>
                </a:solidFill>
                <a:latin typeface="Tahoma" pitchFamily="34" charset="0"/>
                <a:ea typeface="Tahoma" pitchFamily="34" charset="0"/>
                <a:cs typeface="Tahoma" pitchFamily="34" charset="0"/>
              </a:rPr>
              <a:t>.</a:t>
            </a:r>
          </a:p>
          <a:p>
            <a:pPr marL="469900" indent="-469900" eaLnBrk="0" hangingPunct="0">
              <a:spcBef>
                <a:spcPts val="900"/>
              </a:spcBef>
              <a:buClr>
                <a:srgbClr val="003399"/>
              </a:buClr>
              <a:buFont typeface="Wingdings" pitchFamily="2" charset="2"/>
              <a:buChar char="o"/>
              <a:defRPr/>
            </a:pPr>
            <a:r>
              <a:rPr lang="el-GR" sz="1400" b="1" kern="0" dirty="0" smtClean="0">
                <a:solidFill>
                  <a:srgbClr val="92D050"/>
                </a:solidFill>
                <a:latin typeface="Tahoma" pitchFamily="34" charset="0"/>
                <a:ea typeface="Tahoma" pitchFamily="34" charset="0"/>
                <a:cs typeface="Tahoma" pitchFamily="34" charset="0"/>
              </a:rPr>
              <a:t>Προσωπικά Μηνύματα</a:t>
            </a:r>
            <a:r>
              <a:rPr lang="el-GR" sz="1400" kern="0" dirty="0" smtClean="0">
                <a:solidFill>
                  <a:srgbClr val="002060"/>
                </a:solidFill>
                <a:latin typeface="Tahoma" pitchFamily="34" charset="0"/>
                <a:ea typeface="Tahoma" pitchFamily="34" charset="0"/>
                <a:cs typeface="Tahoma" pitchFamily="34" charset="0"/>
              </a:rPr>
              <a:t>: Επιτρέπει στα μέλη να επικοινωνούν μεταξύ τους απευθείας.</a:t>
            </a:r>
          </a:p>
          <a:p>
            <a:pPr marL="469900" indent="-469900" eaLnBrk="0" hangingPunct="0">
              <a:spcBef>
                <a:spcPts val="900"/>
              </a:spcBef>
              <a:buClr>
                <a:srgbClr val="003399"/>
              </a:buClr>
              <a:buFont typeface="Wingdings" pitchFamily="2" charset="2"/>
              <a:buChar char="o"/>
              <a:defRPr/>
            </a:pPr>
            <a:r>
              <a:rPr lang="el-GR" sz="1400" b="1" kern="0" dirty="0" smtClean="0">
                <a:solidFill>
                  <a:srgbClr val="92D050"/>
                </a:solidFill>
                <a:latin typeface="Tahoma" pitchFamily="34" charset="0"/>
                <a:ea typeface="Tahoma" pitchFamily="34" charset="0"/>
                <a:cs typeface="Tahoma" pitchFamily="34" charset="0"/>
              </a:rPr>
              <a:t>Εκτεταμένο προφίλ</a:t>
            </a:r>
            <a:r>
              <a:rPr lang="el-GR" sz="1400" kern="0" dirty="0" smtClean="0">
                <a:solidFill>
                  <a:srgbClr val="002060"/>
                </a:solidFill>
                <a:latin typeface="Tahoma" pitchFamily="34" charset="0"/>
                <a:ea typeface="Tahoma" pitchFamily="34" charset="0"/>
                <a:cs typeface="Tahoma" pitchFamily="34" charset="0"/>
              </a:rPr>
              <a:t>: Επιτρέπει τη δημιουργία επιπλέον πεδίων για το προφίλ κάθε μέλους. Τα μέλη επιλέγουν ποιες πληροφορίες θα μοιραστούν με την κοινότητα.</a:t>
            </a:r>
          </a:p>
          <a:p>
            <a:pPr marL="469900" marR="0" lvl="0" indent="-469900" algn="l" defTabSz="914400" rtl="0" eaLnBrk="0" fontAlgn="base" latinLnBrk="0" hangingPunct="0">
              <a:lnSpc>
                <a:spcPct val="100000"/>
              </a:lnSpc>
              <a:spcBef>
                <a:spcPts val="900"/>
              </a:spcBef>
              <a:spcAft>
                <a:spcPct val="0"/>
              </a:spcAft>
              <a:buClr>
                <a:srgbClr val="003399"/>
              </a:buClr>
              <a:buSzTx/>
              <a:buFont typeface="Wingdings" pitchFamily="2" charset="2"/>
              <a:buChar char="o"/>
              <a:tabLst/>
              <a:defRPr/>
            </a:pPr>
            <a:r>
              <a:rPr lang="el-GR" sz="1400" b="1" kern="0" dirty="0" err="1" smtClean="0">
                <a:solidFill>
                  <a:srgbClr val="92D050"/>
                </a:solidFill>
                <a:latin typeface="Tahoma" pitchFamily="34" charset="0"/>
                <a:ea typeface="Tahoma" pitchFamily="34" charset="0"/>
                <a:cs typeface="Tahoma" pitchFamily="34" charset="0"/>
              </a:rPr>
              <a:t>Συναθροιστής</a:t>
            </a:r>
            <a:r>
              <a:rPr lang="el-GR" sz="1400" b="1" kern="0" dirty="0" smtClean="0">
                <a:solidFill>
                  <a:srgbClr val="92D050"/>
                </a:solidFill>
                <a:latin typeface="Tahoma" pitchFamily="34" charset="0"/>
                <a:ea typeface="Tahoma" pitchFamily="34" charset="0"/>
                <a:cs typeface="Tahoma" pitchFamily="34" charset="0"/>
              </a:rPr>
              <a:t> </a:t>
            </a:r>
            <a:r>
              <a:rPr kumimoji="0" lang="el-GR" sz="1400" b="1" i="0" u="none" strike="noStrike" kern="0" cap="none" spc="0" normalizeH="0" baseline="0" noProof="0" dirty="0" smtClean="0">
                <a:ln>
                  <a:noFill/>
                </a:ln>
                <a:solidFill>
                  <a:srgbClr val="92D050"/>
                </a:solidFill>
                <a:effectLst/>
                <a:uLnTx/>
                <a:uFillTx/>
                <a:latin typeface="Tahoma" pitchFamily="34" charset="0"/>
                <a:ea typeface="Tahoma" pitchFamily="34" charset="0"/>
                <a:cs typeface="Tahoma" pitchFamily="34" charset="0"/>
              </a:rPr>
              <a:t>δραστηριοτήτων</a:t>
            </a:r>
            <a:r>
              <a:rPr kumimoji="0" lang="el-GR" sz="140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 Καταγράφει </a:t>
            </a:r>
            <a:r>
              <a:rPr kumimoji="0" lang="el-GR"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τη δραστηριότητα κάθε μέλους (π.χ. νέοι φίλοι, νέες αναρτήσεις,</a:t>
            </a:r>
            <a:r>
              <a:rPr kumimoji="0" lang="el-GR" sz="1400" b="0" i="0" u="none" strike="noStrike" kern="0" cap="none" spc="0" normalizeH="0" noProof="0" dirty="0" smtClean="0">
                <a:ln>
                  <a:noFill/>
                </a:ln>
                <a:solidFill>
                  <a:srgbClr val="002060"/>
                </a:solidFill>
                <a:effectLst/>
                <a:uLnTx/>
                <a:uFillTx/>
                <a:latin typeface="Tahoma" pitchFamily="34" charset="0"/>
                <a:ea typeface="Tahoma" pitchFamily="34" charset="0"/>
                <a:cs typeface="Tahoma" pitchFamily="34" charset="0"/>
              </a:rPr>
              <a:t> νέα σχόλια, νέα κοινότητα, κλπ)</a:t>
            </a:r>
            <a:r>
              <a:rPr kumimoji="0" lang="el-GR"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 τη δραστηριότητα κάθε κοινότητας, όπως και τη συνολική δραστηριότητα όλου του δικτύου.</a:t>
            </a:r>
            <a:r>
              <a:rPr kumimoji="0" lang="en-US"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 </a:t>
            </a:r>
          </a:p>
          <a:p>
            <a:pPr marL="469900" marR="0" lvl="0" indent="-469900" algn="l" defTabSz="914400" rtl="0" eaLnBrk="0" fontAlgn="base" latinLnBrk="0" hangingPunct="0">
              <a:lnSpc>
                <a:spcPct val="100000"/>
              </a:lnSpc>
              <a:spcBef>
                <a:spcPts val="900"/>
              </a:spcBef>
              <a:spcAft>
                <a:spcPct val="0"/>
              </a:spcAft>
              <a:buClr>
                <a:srgbClr val="003399"/>
              </a:buClr>
              <a:buSzTx/>
              <a:buFont typeface="Wingdings" pitchFamily="2" charset="2"/>
              <a:buChar char="o"/>
              <a:tabLst/>
              <a:defRPr/>
            </a:pPr>
            <a:r>
              <a:rPr kumimoji="0" lang="el-GR" sz="1400" b="1" i="0" u="none" strike="noStrike" kern="0" cap="none" spc="0" normalizeH="0" baseline="0" noProof="0" dirty="0" smtClean="0">
                <a:ln>
                  <a:noFill/>
                </a:ln>
                <a:solidFill>
                  <a:srgbClr val="92D050"/>
                </a:solidFill>
                <a:effectLst/>
                <a:uLnTx/>
                <a:uFillTx/>
                <a:latin typeface="Tahoma" pitchFamily="34" charset="0"/>
                <a:ea typeface="Tahoma" pitchFamily="34" charset="0"/>
                <a:cs typeface="Tahoma" pitchFamily="34" charset="0"/>
              </a:rPr>
              <a:t>Καταγραφή δραστηριότητας ιστολογίων</a:t>
            </a:r>
            <a:r>
              <a:rPr kumimoji="0" lang="en-US" sz="140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a:t>
            </a:r>
            <a:r>
              <a:rPr kumimoji="0" lang="en-US"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 </a:t>
            </a:r>
            <a:r>
              <a:rPr kumimoji="0" lang="el-GR"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Καταγράφει τη δραστηριότητα υφιστάμενων </a:t>
            </a:r>
            <a:r>
              <a:rPr kumimoji="0" lang="el-GR" sz="1400" b="0" i="0" u="none" strike="noStrike" kern="0" cap="none" spc="0" normalizeH="0" baseline="0" noProof="0" dirty="0" err="1" smtClean="0">
                <a:ln>
                  <a:noFill/>
                </a:ln>
                <a:solidFill>
                  <a:srgbClr val="002060"/>
                </a:solidFill>
                <a:effectLst/>
                <a:uLnTx/>
                <a:uFillTx/>
                <a:latin typeface="Tahoma" pitchFamily="34" charset="0"/>
                <a:ea typeface="Tahoma" pitchFamily="34" charset="0"/>
                <a:cs typeface="Tahoma" pitchFamily="34" charset="0"/>
              </a:rPr>
              <a:t>ιστολογίων</a:t>
            </a:r>
            <a:r>
              <a:rPr kumimoji="0" lang="el-GR"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 (π.χ. αναρτήσεις, σχόλια) και</a:t>
            </a:r>
            <a:r>
              <a:rPr kumimoji="0" lang="en-US"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 </a:t>
            </a:r>
            <a:r>
              <a:rPr kumimoji="0" lang="el-GR"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τη δημιουργία νέων</a:t>
            </a:r>
            <a:r>
              <a:rPr kumimoji="0" lang="el-GR" sz="1400" b="0" i="0" u="none" strike="noStrike" kern="0" cap="none" spc="0" normalizeH="0" noProof="0" dirty="0" smtClean="0">
                <a:ln>
                  <a:noFill/>
                </a:ln>
                <a:solidFill>
                  <a:srgbClr val="002060"/>
                </a:solidFill>
                <a:effectLst/>
                <a:uLnTx/>
                <a:uFillTx/>
                <a:latin typeface="Tahoma" pitchFamily="34" charset="0"/>
                <a:ea typeface="Tahoma" pitchFamily="34" charset="0"/>
                <a:cs typeface="Tahoma" pitchFamily="34" charset="0"/>
              </a:rPr>
              <a:t> ιστολογίων </a:t>
            </a:r>
            <a:r>
              <a:rPr kumimoji="0" lang="el-GR"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σε ολόκληρο το δίκτυο. </a:t>
            </a:r>
          </a:p>
          <a:p>
            <a:pPr marL="469900" marR="0" lvl="0" indent="-469900" algn="l" defTabSz="914400" rtl="0" eaLnBrk="0" fontAlgn="base" latinLnBrk="0" hangingPunct="0">
              <a:lnSpc>
                <a:spcPct val="100000"/>
              </a:lnSpc>
              <a:spcBef>
                <a:spcPts val="900"/>
              </a:spcBef>
              <a:spcAft>
                <a:spcPct val="0"/>
              </a:spcAft>
              <a:buClr>
                <a:srgbClr val="003399"/>
              </a:buClr>
              <a:buSzTx/>
              <a:buFont typeface="Wingdings" pitchFamily="2" charset="2"/>
              <a:buChar char="o"/>
              <a:tabLst/>
              <a:defRPr/>
            </a:pPr>
            <a:r>
              <a:rPr lang="en-US" sz="1400" b="1" kern="0" dirty="0" smtClean="0">
                <a:solidFill>
                  <a:srgbClr val="92D050"/>
                </a:solidFill>
                <a:latin typeface="Tahoma" pitchFamily="34" charset="0"/>
                <a:ea typeface="Tahoma" pitchFamily="34" charset="0"/>
                <a:cs typeface="Tahoma" pitchFamily="34" charset="0"/>
              </a:rPr>
              <a:t>Wiki’s</a:t>
            </a:r>
            <a:r>
              <a:rPr lang="el-GR" sz="1400" b="1" kern="0" dirty="0" smtClean="0">
                <a:solidFill>
                  <a:srgbClr val="92D050"/>
                </a:solidFill>
                <a:latin typeface="Tahoma" pitchFamily="34" charset="0"/>
                <a:ea typeface="Tahoma" pitchFamily="34" charset="0"/>
                <a:cs typeface="Tahoma" pitchFamily="34" charset="0"/>
              </a:rPr>
              <a:t>:</a:t>
            </a:r>
            <a:r>
              <a:rPr lang="el-GR" sz="1400" b="1" kern="0" dirty="0" smtClean="0">
                <a:solidFill>
                  <a:srgbClr val="002060"/>
                </a:solidFill>
                <a:latin typeface="Tahoma" pitchFamily="34" charset="0"/>
                <a:ea typeface="Tahoma" pitchFamily="34" charset="0"/>
                <a:cs typeface="Tahoma" pitchFamily="34" charset="0"/>
              </a:rPr>
              <a:t> </a:t>
            </a:r>
            <a:r>
              <a:rPr lang="el-GR" sz="1400" kern="0" dirty="0" smtClean="0">
                <a:solidFill>
                  <a:srgbClr val="002060"/>
                </a:solidFill>
                <a:latin typeface="Tahoma" pitchFamily="34" charset="0"/>
                <a:ea typeface="Tahoma" pitchFamily="34" charset="0"/>
                <a:cs typeface="Tahoma" pitchFamily="34" charset="0"/>
              </a:rPr>
              <a:t>Δημιουργία συνεργατικών χώρων, στα οποία τα </a:t>
            </a:r>
            <a:r>
              <a:rPr lang="el-GR" sz="1400" kern="0" dirty="0">
                <a:solidFill>
                  <a:srgbClr val="002060"/>
                </a:solidFill>
                <a:latin typeface="Tahoma" pitchFamily="34" charset="0"/>
                <a:ea typeface="Tahoma" pitchFamily="34" charset="0"/>
                <a:cs typeface="Tahoma" pitchFamily="34" charset="0"/>
              </a:rPr>
              <a:t>μέλη μπορούν να γράφουν μαζί. </a:t>
            </a:r>
          </a:p>
          <a:p>
            <a:pPr marL="469900" marR="0" lvl="0" indent="-469900" algn="l" defTabSz="914400" rtl="0" eaLnBrk="0" fontAlgn="base" latinLnBrk="0" hangingPunct="0">
              <a:lnSpc>
                <a:spcPct val="100000"/>
              </a:lnSpc>
              <a:spcBef>
                <a:spcPts val="900"/>
              </a:spcBef>
              <a:spcAft>
                <a:spcPct val="0"/>
              </a:spcAft>
              <a:buClr>
                <a:srgbClr val="003399"/>
              </a:buClr>
              <a:buSzTx/>
              <a:buFont typeface="Wingdings" pitchFamily="2" charset="2"/>
              <a:buChar char="o"/>
              <a:tabLst/>
              <a:defRPr/>
            </a:pPr>
            <a:r>
              <a:rPr kumimoji="0" lang="el-GR" sz="1400" b="1" i="0" u="none" strike="noStrike" kern="0" cap="none" spc="0" normalizeH="0" baseline="0" noProof="0" dirty="0" smtClean="0">
                <a:ln>
                  <a:noFill/>
                </a:ln>
                <a:solidFill>
                  <a:srgbClr val="92D050"/>
                </a:solidFill>
                <a:effectLst/>
                <a:uLnTx/>
                <a:uFillTx/>
                <a:latin typeface="Tahoma" pitchFamily="34" charset="0"/>
                <a:ea typeface="Tahoma" pitchFamily="34" charset="0"/>
                <a:cs typeface="Tahoma" pitchFamily="34" charset="0"/>
              </a:rPr>
              <a:t>Χώροι Συζήτησης</a:t>
            </a:r>
            <a:r>
              <a:rPr kumimoji="0" lang="en-US" sz="140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a:t>
            </a:r>
            <a:r>
              <a:rPr kumimoji="0" lang="en-US"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 </a:t>
            </a:r>
            <a:r>
              <a:rPr kumimoji="0" lang="el-GR"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Επιτρέπει στις κοινότητες να δημιουργούν και να διαχειρίζονται το δικό τους χώρο συζήτησης.</a:t>
            </a:r>
          </a:p>
          <a:p>
            <a:pPr marL="469900" marR="0" lvl="0" indent="-469900" algn="l" defTabSz="914400" rtl="0" eaLnBrk="0" fontAlgn="base" latinLnBrk="0" hangingPunct="0">
              <a:lnSpc>
                <a:spcPct val="100000"/>
              </a:lnSpc>
              <a:spcBef>
                <a:spcPts val="900"/>
              </a:spcBef>
              <a:spcAft>
                <a:spcPct val="0"/>
              </a:spcAft>
              <a:buClr>
                <a:srgbClr val="003399"/>
              </a:buClr>
              <a:buSzTx/>
              <a:buFont typeface="Wingdings" pitchFamily="2" charset="2"/>
              <a:buChar char="o"/>
              <a:tabLst/>
              <a:defRPr/>
            </a:pPr>
            <a:r>
              <a:rPr lang="el-GR" sz="1400" b="1" kern="0" dirty="0" smtClean="0">
                <a:solidFill>
                  <a:srgbClr val="92D050"/>
                </a:solidFill>
                <a:latin typeface="Tahoma" pitchFamily="34" charset="0"/>
                <a:ea typeface="Tahoma" pitchFamily="34" charset="0"/>
                <a:cs typeface="Tahoma" pitchFamily="34" charset="0"/>
              </a:rPr>
              <a:t>Ενημέρωση Κατάστασης</a:t>
            </a:r>
            <a:r>
              <a:rPr lang="el-GR" sz="1400" kern="0" dirty="0" smtClean="0">
                <a:solidFill>
                  <a:srgbClr val="002060"/>
                </a:solidFill>
                <a:latin typeface="Tahoma" pitchFamily="34" charset="0"/>
                <a:ea typeface="Tahoma" pitchFamily="34" charset="0"/>
                <a:cs typeface="Tahoma" pitchFamily="34" charset="0"/>
              </a:rPr>
              <a:t>: Παρέχει την τρέχουσα κατάσταση μέλους (π.χ.</a:t>
            </a:r>
            <a:r>
              <a:rPr lang="en-US" sz="1400" kern="0" dirty="0" smtClean="0">
                <a:solidFill>
                  <a:srgbClr val="002060"/>
                </a:solidFill>
                <a:latin typeface="Tahoma" pitchFamily="34" charset="0"/>
                <a:ea typeface="Tahoma" pitchFamily="34" charset="0"/>
                <a:cs typeface="Tahoma" pitchFamily="34" charset="0"/>
              </a:rPr>
              <a:t> Twitter)</a:t>
            </a:r>
            <a:r>
              <a:rPr lang="el-GR" sz="1400" kern="0" dirty="0" smtClean="0">
                <a:solidFill>
                  <a:srgbClr val="002060"/>
                </a:solidFill>
                <a:latin typeface="Tahoma" pitchFamily="34" charset="0"/>
                <a:ea typeface="Tahoma" pitchFamily="34" charset="0"/>
                <a:cs typeface="Tahoma" pitchFamily="34" charset="0"/>
              </a:rPr>
              <a:t>, αναδημοσίευση δραστηριότητας από το προφίλ του μέλους, κλπ.</a:t>
            </a:r>
            <a:endParaRPr kumimoji="0" lang="en-US" sz="14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endParaRPr>
          </a:p>
        </p:txBody>
      </p:sp>
      <p:sp>
        <p:nvSpPr>
          <p:cNvPr id="5" name="Title 1"/>
          <p:cNvSpPr>
            <a:spLocks noGrp="1"/>
          </p:cNvSpPr>
          <p:nvPr>
            <p:ph type="title"/>
          </p:nvPr>
        </p:nvSpPr>
        <p:spPr>
          <a:xfrm>
            <a:off x="1475655" y="1"/>
            <a:ext cx="6408713" cy="692696"/>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Ηλεκτρονικές Κοινότητες</a:t>
            </a:r>
          </a:p>
        </p:txBody>
      </p:sp>
      <p:pic>
        <p:nvPicPr>
          <p:cNvPr id="6" name="Picture 5" descr="buddypress-logo.gif"/>
          <p:cNvPicPr>
            <a:picLocks noChangeAspect="1"/>
          </p:cNvPicPr>
          <p:nvPr/>
        </p:nvPicPr>
        <p:blipFill>
          <a:blip r:embed="rId2" cstate="screen"/>
          <a:stretch>
            <a:fillRect/>
          </a:stretch>
        </p:blipFill>
        <p:spPr>
          <a:xfrm rot="16200000">
            <a:off x="7282164" y="2903558"/>
            <a:ext cx="2952327" cy="690845"/>
          </a:xfrm>
          <a:prstGeom prst="rect">
            <a:avLst/>
          </a:prstGeom>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39" y="0"/>
            <a:ext cx="6552729" cy="747713"/>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Ιστολόγια στην Εκπαίδευση</a:t>
            </a:r>
          </a:p>
        </p:txBody>
      </p:sp>
      <p:sp>
        <p:nvSpPr>
          <p:cNvPr id="3" name="Content Placeholder 2"/>
          <p:cNvSpPr>
            <a:spLocks noGrp="1"/>
          </p:cNvSpPr>
          <p:nvPr>
            <p:ph idx="1"/>
          </p:nvPr>
        </p:nvSpPr>
        <p:spPr>
          <a:xfrm>
            <a:off x="611560" y="1052513"/>
            <a:ext cx="8064129" cy="5400824"/>
          </a:xfrm>
        </p:spPr>
        <p:txBody>
          <a:bodyPr/>
          <a:lstStyle/>
          <a:p>
            <a:pPr>
              <a:spcBef>
                <a:spcPts val="1200"/>
              </a:spcBef>
            </a:pPr>
            <a:r>
              <a:rPr lang="el-GR" sz="1800" dirty="0" smtClean="0">
                <a:solidFill>
                  <a:srgbClr val="000066"/>
                </a:solidFill>
              </a:rPr>
              <a:t>Μπορούν να χρησιμοποιηθούν επειδή προσφέρουν </a:t>
            </a:r>
            <a:r>
              <a:rPr lang="el-GR" sz="1800" b="1" dirty="0" smtClean="0">
                <a:solidFill>
                  <a:srgbClr val="92D050"/>
                </a:solidFill>
              </a:rPr>
              <a:t>διαδραστικότητα</a:t>
            </a:r>
            <a:r>
              <a:rPr lang="el-GR" sz="1800" b="1" dirty="0" smtClean="0">
                <a:solidFill>
                  <a:srgbClr val="000066"/>
                </a:solidFill>
              </a:rPr>
              <a:t> </a:t>
            </a:r>
            <a:r>
              <a:rPr lang="el-GR" sz="1800" dirty="0" smtClean="0">
                <a:solidFill>
                  <a:srgbClr val="000066"/>
                </a:solidFill>
              </a:rPr>
              <a:t>και υποστηρίζουν τη </a:t>
            </a:r>
            <a:r>
              <a:rPr lang="el-GR" sz="1800" b="1" dirty="0" smtClean="0">
                <a:solidFill>
                  <a:srgbClr val="92D050"/>
                </a:solidFill>
              </a:rPr>
              <a:t>συνεργατική εργασία</a:t>
            </a:r>
            <a:r>
              <a:rPr lang="el-GR" sz="1800" dirty="0" smtClean="0">
                <a:solidFill>
                  <a:srgbClr val="000066"/>
                </a:solidFill>
              </a:rPr>
              <a:t>.</a:t>
            </a:r>
          </a:p>
          <a:p>
            <a:pPr>
              <a:spcBef>
                <a:spcPts val="1200"/>
              </a:spcBef>
            </a:pPr>
            <a:r>
              <a:rPr lang="el-GR" sz="1800" dirty="0" smtClean="0">
                <a:solidFill>
                  <a:srgbClr val="000066"/>
                </a:solidFill>
              </a:rPr>
              <a:t>Περιβάλλον για την υποβολή ιδεών, σκέψεων, απόψεων από εκπαιδευτικούς και μαθητές, χρησιμοποιώντας κείμενο, εικόνες και βίντεο ως μέσο έκφρασης.</a:t>
            </a:r>
            <a:r>
              <a:rPr lang="en-GB" sz="1800" dirty="0" smtClean="0">
                <a:solidFill>
                  <a:srgbClr val="000066"/>
                </a:solidFill>
              </a:rPr>
              <a:t> </a:t>
            </a:r>
            <a:endParaRPr lang="el-GR" sz="1800" dirty="0" smtClean="0">
              <a:solidFill>
                <a:srgbClr val="000066"/>
              </a:solidFill>
            </a:endParaRPr>
          </a:p>
          <a:p>
            <a:pPr>
              <a:spcBef>
                <a:spcPts val="1200"/>
              </a:spcBef>
            </a:pPr>
            <a:r>
              <a:rPr lang="el-GR" sz="1800" dirty="0" smtClean="0">
                <a:solidFill>
                  <a:srgbClr val="000066"/>
                </a:solidFill>
              </a:rPr>
              <a:t>Χρήση ιστολογίων στη </a:t>
            </a:r>
            <a:r>
              <a:rPr lang="el-GR" sz="1800" b="1" dirty="0" smtClean="0">
                <a:solidFill>
                  <a:srgbClr val="92D050"/>
                </a:solidFill>
              </a:rPr>
              <a:t>διδασκαλία</a:t>
            </a:r>
            <a:r>
              <a:rPr lang="el-GR" sz="1800" dirty="0" smtClean="0">
                <a:solidFill>
                  <a:srgbClr val="000066"/>
                </a:solidFill>
              </a:rPr>
              <a:t>, ως: </a:t>
            </a:r>
          </a:p>
          <a:p>
            <a:pPr lvl="1">
              <a:spcBef>
                <a:spcPts val="1200"/>
              </a:spcBef>
            </a:pPr>
            <a:r>
              <a:rPr lang="el-GR" sz="1600" dirty="0" smtClean="0">
                <a:solidFill>
                  <a:srgbClr val="000066"/>
                </a:solidFill>
              </a:rPr>
              <a:t>Πίνακες ανακοινώσεων</a:t>
            </a:r>
          </a:p>
          <a:p>
            <a:pPr lvl="1">
              <a:spcBef>
                <a:spcPts val="1200"/>
              </a:spcBef>
            </a:pPr>
            <a:r>
              <a:rPr lang="el-GR" sz="1600" dirty="0" smtClean="0">
                <a:solidFill>
                  <a:srgbClr val="000066"/>
                </a:solidFill>
              </a:rPr>
              <a:t>Μέσα καθοδήγησης των μαθητών με την ανάρτηση οδηγιών</a:t>
            </a:r>
          </a:p>
          <a:p>
            <a:pPr lvl="1">
              <a:spcBef>
                <a:spcPts val="1200"/>
              </a:spcBef>
            </a:pPr>
            <a:r>
              <a:rPr lang="el-GR" sz="1600" dirty="0" smtClean="0">
                <a:solidFill>
                  <a:srgbClr val="000066"/>
                </a:solidFill>
              </a:rPr>
              <a:t>Μέσα ενθάρρυνσης για τη σκέψη και την επικοινωνία</a:t>
            </a:r>
          </a:p>
          <a:p>
            <a:pPr lvl="1">
              <a:spcBef>
                <a:spcPts val="1200"/>
              </a:spcBef>
            </a:pPr>
            <a:r>
              <a:rPr lang="el-GR" sz="1600" dirty="0" smtClean="0">
                <a:solidFill>
                  <a:srgbClr val="000066"/>
                </a:solidFill>
              </a:rPr>
              <a:t>Τοποθεσίες δημοσίευσης  μαθητικών εργασιών</a:t>
            </a:r>
            <a:r>
              <a:rPr lang="en-GB" sz="1600" dirty="0" smtClean="0">
                <a:solidFill>
                  <a:srgbClr val="000066"/>
                </a:solidFill>
              </a:rPr>
              <a:t> </a:t>
            </a:r>
            <a:endParaRPr lang="el-GR" sz="1600" dirty="0" smtClean="0">
              <a:solidFill>
                <a:srgbClr val="000066"/>
              </a:solidFill>
            </a:endParaRPr>
          </a:p>
          <a:p>
            <a:pPr lvl="1">
              <a:spcBef>
                <a:spcPts val="1200"/>
              </a:spcBef>
            </a:pPr>
            <a:r>
              <a:rPr lang="el-GR" sz="1600" dirty="0" smtClean="0">
                <a:solidFill>
                  <a:srgbClr val="000066"/>
                </a:solidFill>
              </a:rPr>
              <a:t>Εργαλεία συνεργασίας</a:t>
            </a:r>
          </a:p>
        </p:txBody>
      </p:sp>
      <p:pic>
        <p:nvPicPr>
          <p:cNvPr id="7" name="Picture 6" descr="the-computer-demands-a-blog"/>
          <p:cNvPicPr>
            <a:picLocks noChangeAspect="1" noChangeArrowheads="1"/>
          </p:cNvPicPr>
          <p:nvPr/>
        </p:nvPicPr>
        <p:blipFill>
          <a:blip r:embed="rId2" cstate="screen">
            <a:clrChange>
              <a:clrFrom>
                <a:srgbClr val="FFFFFF"/>
              </a:clrFrom>
              <a:clrTo>
                <a:srgbClr val="FFFFFF">
                  <a:alpha val="0"/>
                </a:srgbClr>
              </a:clrTo>
            </a:clrChange>
          </a:blip>
          <a:srcRect b="2835"/>
          <a:stretch>
            <a:fillRect/>
          </a:stretch>
        </p:blipFill>
        <p:spPr bwMode="auto">
          <a:xfrm>
            <a:off x="4716016" y="4345418"/>
            <a:ext cx="3989363" cy="2467958"/>
          </a:xfrm>
          <a:prstGeom prst="rect">
            <a:avLst/>
          </a:prstGeom>
          <a:noFill/>
          <a:ln w="9525">
            <a:noFill/>
            <a:miter lim="800000"/>
            <a:headEnd/>
            <a:tailEnd/>
          </a:ln>
        </p:spPr>
      </p:pic>
      <p:pic>
        <p:nvPicPr>
          <p:cNvPr id="3079" name="Picture 7" descr="http://t0.gstatic.com/images?q=tbn:ANd9GcRzPNTXSJ9qs5KSmxlwC4GtgELhthGMnNf6VolQWVg7TSAiajACIA"/>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104633" y="5445224"/>
            <a:ext cx="1739175" cy="108012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1" y="0"/>
            <a:ext cx="6624736" cy="747713"/>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Δραστηριότητα Ιστολογίων</a:t>
            </a:r>
          </a:p>
        </p:txBody>
      </p:sp>
      <p:sp>
        <p:nvSpPr>
          <p:cNvPr id="7" name="TextBox 6"/>
          <p:cNvSpPr txBox="1"/>
          <p:nvPr/>
        </p:nvSpPr>
        <p:spPr>
          <a:xfrm>
            <a:off x="611560" y="1052736"/>
            <a:ext cx="7920880" cy="2508379"/>
          </a:xfrm>
          <a:prstGeom prst="rect">
            <a:avLst/>
          </a:prstGeom>
          <a:noFill/>
        </p:spPr>
        <p:txBody>
          <a:bodyPr wrap="square" rtlCol="0">
            <a:spAutoFit/>
          </a:bodyPr>
          <a:lstStyle/>
          <a:p>
            <a:pPr marL="361950" indent="-361950">
              <a:spcBef>
                <a:spcPts val="900"/>
              </a:spcBef>
              <a:buFont typeface="Wingdings" pitchFamily="2" charset="2"/>
              <a:buChar char="p"/>
            </a:pPr>
            <a:r>
              <a:rPr lang="el-GR" sz="1600" dirty="0" smtClean="0">
                <a:solidFill>
                  <a:srgbClr val="000066"/>
                </a:solidFill>
                <a:latin typeface="Tahoma" pitchFamily="34" charset="0"/>
                <a:ea typeface="Tahoma" pitchFamily="34" charset="0"/>
                <a:cs typeface="Tahoma" pitchFamily="34" charset="0"/>
              </a:rPr>
              <a:t>Συνολικό Πλήθος Ιστολογίων: </a:t>
            </a:r>
            <a:r>
              <a:rPr lang="en-US" sz="1600" b="1" dirty="0" smtClean="0">
                <a:solidFill>
                  <a:srgbClr val="92D050"/>
                </a:solidFill>
                <a:latin typeface="Tahoma" pitchFamily="34" charset="0"/>
                <a:ea typeface="Tahoma" pitchFamily="34" charset="0"/>
                <a:cs typeface="Tahoma" pitchFamily="34" charset="0"/>
              </a:rPr>
              <a:t>9</a:t>
            </a:r>
            <a:r>
              <a:rPr lang="el-GR" sz="1600" b="1" dirty="0" smtClean="0">
                <a:solidFill>
                  <a:srgbClr val="92D050"/>
                </a:solidFill>
                <a:latin typeface="Tahoma" pitchFamily="34" charset="0"/>
                <a:ea typeface="Tahoma" pitchFamily="34" charset="0"/>
                <a:cs typeface="Tahoma" pitchFamily="34" charset="0"/>
              </a:rPr>
              <a:t>.9</a:t>
            </a:r>
            <a:r>
              <a:rPr lang="en-US" sz="1600" b="1" dirty="0" smtClean="0">
                <a:solidFill>
                  <a:srgbClr val="92D050"/>
                </a:solidFill>
                <a:latin typeface="Tahoma" pitchFamily="34" charset="0"/>
                <a:ea typeface="Tahoma" pitchFamily="34" charset="0"/>
                <a:cs typeface="Tahoma" pitchFamily="34" charset="0"/>
              </a:rPr>
              <a:t>00</a:t>
            </a:r>
            <a:r>
              <a:rPr lang="el-GR" sz="1600" b="1" dirty="0" smtClean="0">
                <a:solidFill>
                  <a:srgbClr val="92D050"/>
                </a:solidFill>
                <a:latin typeface="Tahoma" pitchFamily="34" charset="0"/>
                <a:ea typeface="Tahoma" pitchFamily="34" charset="0"/>
                <a:cs typeface="Tahoma" pitchFamily="34" charset="0"/>
              </a:rPr>
              <a:t> </a:t>
            </a:r>
            <a:r>
              <a:rPr lang="el-GR" sz="1600" dirty="0" smtClean="0">
                <a:solidFill>
                  <a:srgbClr val="000066"/>
                </a:solidFill>
                <a:latin typeface="Tahoma" pitchFamily="34" charset="0"/>
                <a:ea typeface="Tahoma" pitchFamily="34" charset="0"/>
                <a:cs typeface="Tahoma" pitchFamily="34" charset="0"/>
              </a:rPr>
              <a:t>(</a:t>
            </a:r>
            <a:r>
              <a:rPr lang="en-US" sz="1600" dirty="0" smtClean="0">
                <a:solidFill>
                  <a:srgbClr val="000066"/>
                </a:solidFill>
                <a:latin typeface="Tahoma" pitchFamily="34" charset="0"/>
                <a:ea typeface="Tahoma" pitchFamily="34" charset="0"/>
                <a:cs typeface="Tahoma" pitchFamily="34" charset="0"/>
              </a:rPr>
              <a:t>31</a:t>
            </a:r>
            <a:r>
              <a:rPr lang="el-GR" sz="1600" dirty="0" smtClean="0">
                <a:solidFill>
                  <a:srgbClr val="000066"/>
                </a:solidFill>
                <a:latin typeface="Tahoma" pitchFamily="34" charset="0"/>
                <a:ea typeface="Tahoma" pitchFamily="34" charset="0"/>
                <a:cs typeface="Tahoma" pitchFamily="34" charset="0"/>
              </a:rPr>
              <a:t>/</a:t>
            </a:r>
            <a:r>
              <a:rPr lang="en-US" sz="1600" dirty="0" smtClean="0">
                <a:solidFill>
                  <a:srgbClr val="000066"/>
                </a:solidFill>
                <a:latin typeface="Tahoma" pitchFamily="34" charset="0"/>
                <a:ea typeface="Tahoma" pitchFamily="34" charset="0"/>
                <a:cs typeface="Tahoma" pitchFamily="34" charset="0"/>
              </a:rPr>
              <a:t>3</a:t>
            </a:r>
            <a:r>
              <a:rPr lang="el-GR" sz="1600" dirty="0" smtClean="0">
                <a:solidFill>
                  <a:srgbClr val="000066"/>
                </a:solidFill>
                <a:latin typeface="Tahoma" pitchFamily="34" charset="0"/>
                <a:ea typeface="Tahoma" pitchFamily="34" charset="0"/>
                <a:cs typeface="Tahoma" pitchFamily="34" charset="0"/>
              </a:rPr>
              <a:t>/2011)</a:t>
            </a:r>
          </a:p>
          <a:p>
            <a:pPr marL="361950" indent="-361950">
              <a:spcBef>
                <a:spcPts val="900"/>
              </a:spcBef>
              <a:buFont typeface="Wingdings" pitchFamily="2" charset="2"/>
              <a:buChar char="p"/>
            </a:pPr>
            <a:endParaRPr lang="el-GR" sz="1600" dirty="0" smtClean="0">
              <a:solidFill>
                <a:srgbClr val="000066"/>
              </a:solidFill>
              <a:latin typeface="Tahoma" pitchFamily="34" charset="0"/>
              <a:ea typeface="Tahoma" pitchFamily="34" charset="0"/>
              <a:cs typeface="Tahoma" pitchFamily="34" charset="0"/>
            </a:endParaRPr>
          </a:p>
          <a:p>
            <a:pPr marL="361950" indent="-361950">
              <a:spcBef>
                <a:spcPts val="900"/>
              </a:spcBef>
            </a:pPr>
            <a:r>
              <a:rPr lang="el-GR" sz="1600" u="sng" dirty="0" smtClean="0">
                <a:solidFill>
                  <a:srgbClr val="000066"/>
                </a:solidFill>
                <a:latin typeface="Tahoma" pitchFamily="34" charset="0"/>
                <a:ea typeface="Tahoma" pitchFamily="34" charset="0"/>
                <a:cs typeface="Tahoma" pitchFamily="34" charset="0"/>
              </a:rPr>
              <a:t>Δραστηριότητα από 1/9/2010 μέχρι </a:t>
            </a:r>
            <a:r>
              <a:rPr lang="en-US" sz="1600" u="sng" dirty="0" smtClean="0">
                <a:solidFill>
                  <a:srgbClr val="000066"/>
                </a:solidFill>
                <a:latin typeface="Tahoma" pitchFamily="34" charset="0"/>
                <a:ea typeface="Tahoma" pitchFamily="34" charset="0"/>
                <a:cs typeface="Tahoma" pitchFamily="34" charset="0"/>
              </a:rPr>
              <a:t>31</a:t>
            </a:r>
            <a:r>
              <a:rPr lang="el-GR" sz="1600" u="sng" dirty="0" smtClean="0">
                <a:solidFill>
                  <a:srgbClr val="000066"/>
                </a:solidFill>
                <a:latin typeface="Tahoma" pitchFamily="34" charset="0"/>
                <a:ea typeface="Tahoma" pitchFamily="34" charset="0"/>
                <a:cs typeface="Tahoma" pitchFamily="34" charset="0"/>
              </a:rPr>
              <a:t>/</a:t>
            </a:r>
            <a:r>
              <a:rPr lang="en-US" sz="1600" u="sng" dirty="0" smtClean="0">
                <a:solidFill>
                  <a:srgbClr val="000066"/>
                </a:solidFill>
                <a:latin typeface="Tahoma" pitchFamily="34" charset="0"/>
                <a:ea typeface="Tahoma" pitchFamily="34" charset="0"/>
                <a:cs typeface="Tahoma" pitchFamily="34" charset="0"/>
              </a:rPr>
              <a:t>3</a:t>
            </a:r>
            <a:r>
              <a:rPr lang="el-GR" sz="1600" u="sng" dirty="0" smtClean="0">
                <a:solidFill>
                  <a:srgbClr val="000066"/>
                </a:solidFill>
                <a:latin typeface="Tahoma" pitchFamily="34" charset="0"/>
                <a:ea typeface="Tahoma" pitchFamily="34" charset="0"/>
                <a:cs typeface="Tahoma" pitchFamily="34" charset="0"/>
              </a:rPr>
              <a:t>/2011 (</a:t>
            </a:r>
            <a:r>
              <a:rPr lang="en-US" sz="1600" u="sng" dirty="0" smtClean="0">
                <a:solidFill>
                  <a:srgbClr val="000066"/>
                </a:solidFill>
                <a:latin typeface="Tahoma" pitchFamily="34" charset="0"/>
                <a:ea typeface="Tahoma" pitchFamily="34" charset="0"/>
                <a:cs typeface="Tahoma" pitchFamily="34" charset="0"/>
              </a:rPr>
              <a:t>7</a:t>
            </a:r>
            <a:r>
              <a:rPr lang="el-GR" sz="1600" u="sng" dirty="0" smtClean="0">
                <a:solidFill>
                  <a:srgbClr val="000066"/>
                </a:solidFill>
                <a:latin typeface="Tahoma" pitchFamily="34" charset="0"/>
                <a:ea typeface="Tahoma" pitchFamily="34" charset="0"/>
                <a:cs typeface="Tahoma" pitchFamily="34" charset="0"/>
              </a:rPr>
              <a:t> μήνες):</a:t>
            </a:r>
          </a:p>
          <a:p>
            <a:pPr marL="361950" indent="-361950">
              <a:spcBef>
                <a:spcPts val="900"/>
              </a:spcBef>
              <a:buFont typeface="Wingdings" pitchFamily="2" charset="2"/>
              <a:buChar char="p"/>
            </a:pPr>
            <a:r>
              <a:rPr lang="el-GR" sz="1600" dirty="0" smtClean="0">
                <a:solidFill>
                  <a:srgbClr val="000066"/>
                </a:solidFill>
                <a:latin typeface="Tahoma" pitchFamily="34" charset="0"/>
                <a:ea typeface="Tahoma" pitchFamily="34" charset="0"/>
                <a:cs typeface="Tahoma" pitchFamily="34" charset="0"/>
              </a:rPr>
              <a:t>Νέα </a:t>
            </a:r>
            <a:r>
              <a:rPr lang="el-GR" sz="1600" dirty="0" err="1" smtClean="0">
                <a:solidFill>
                  <a:srgbClr val="000066"/>
                </a:solidFill>
                <a:latin typeface="Tahoma" pitchFamily="34" charset="0"/>
                <a:ea typeface="Tahoma" pitchFamily="34" charset="0"/>
                <a:cs typeface="Tahoma" pitchFamily="34" charset="0"/>
              </a:rPr>
              <a:t>ιστολόγια</a:t>
            </a:r>
            <a:r>
              <a:rPr lang="el-GR" sz="1600" dirty="0" smtClean="0">
                <a:solidFill>
                  <a:srgbClr val="000066"/>
                </a:solidFill>
                <a:latin typeface="Tahoma" pitchFamily="34" charset="0"/>
                <a:ea typeface="Tahoma" pitchFamily="34" charset="0"/>
                <a:cs typeface="Tahoma" pitchFamily="34" charset="0"/>
              </a:rPr>
              <a:t>: 		</a:t>
            </a:r>
            <a:r>
              <a:rPr lang="el-GR" sz="1600" b="1" dirty="0" smtClean="0">
                <a:solidFill>
                  <a:srgbClr val="92D050"/>
                </a:solidFill>
                <a:latin typeface="Tahoma" pitchFamily="34" charset="0"/>
                <a:ea typeface="Tahoma" pitchFamily="34" charset="0"/>
                <a:cs typeface="Tahoma" pitchFamily="34" charset="0"/>
              </a:rPr>
              <a:t>2.819</a:t>
            </a:r>
            <a:endParaRPr lang="el-GR" sz="1600" dirty="0" smtClean="0">
              <a:solidFill>
                <a:srgbClr val="92D050"/>
              </a:solidFill>
              <a:latin typeface="Tahoma" pitchFamily="34" charset="0"/>
              <a:ea typeface="Tahoma" pitchFamily="34" charset="0"/>
              <a:cs typeface="Tahoma" pitchFamily="34" charset="0"/>
            </a:endParaRPr>
          </a:p>
          <a:p>
            <a:pPr marL="361950" indent="-361950">
              <a:spcBef>
                <a:spcPts val="900"/>
              </a:spcBef>
              <a:buFont typeface="Wingdings" pitchFamily="2" charset="2"/>
              <a:buChar char="p"/>
            </a:pPr>
            <a:r>
              <a:rPr lang="el-GR" sz="1600" dirty="0" smtClean="0">
                <a:solidFill>
                  <a:srgbClr val="000066"/>
                </a:solidFill>
                <a:latin typeface="Tahoma" pitchFamily="34" charset="0"/>
                <a:ea typeface="Tahoma" pitchFamily="34" charset="0"/>
                <a:cs typeface="Tahoma" pitchFamily="34" charset="0"/>
              </a:rPr>
              <a:t>Ενεργά </a:t>
            </a:r>
            <a:r>
              <a:rPr lang="el-GR" sz="1600" dirty="0" err="1" smtClean="0">
                <a:solidFill>
                  <a:srgbClr val="000066"/>
                </a:solidFill>
                <a:latin typeface="Tahoma" pitchFamily="34" charset="0"/>
                <a:ea typeface="Tahoma" pitchFamily="34" charset="0"/>
                <a:cs typeface="Tahoma" pitchFamily="34" charset="0"/>
              </a:rPr>
              <a:t>ιστολόγια</a:t>
            </a:r>
            <a:r>
              <a:rPr lang="el-GR" sz="1600" dirty="0" smtClean="0">
                <a:solidFill>
                  <a:srgbClr val="000066"/>
                </a:solidFill>
                <a:latin typeface="Tahoma" pitchFamily="34" charset="0"/>
                <a:ea typeface="Tahoma" pitchFamily="34" charset="0"/>
                <a:cs typeface="Tahoma" pitchFamily="34" charset="0"/>
              </a:rPr>
              <a:t>:  	</a:t>
            </a:r>
            <a:r>
              <a:rPr lang="el-GR" sz="1600" b="1" dirty="0" smtClean="0">
                <a:solidFill>
                  <a:srgbClr val="92D050"/>
                </a:solidFill>
                <a:latin typeface="Tahoma" pitchFamily="34" charset="0"/>
                <a:ea typeface="Tahoma" pitchFamily="34" charset="0"/>
                <a:cs typeface="Tahoma" pitchFamily="34" charset="0"/>
              </a:rPr>
              <a:t>3.648</a:t>
            </a:r>
            <a:endParaRPr lang="el-GR" sz="1600" dirty="0" smtClean="0">
              <a:solidFill>
                <a:srgbClr val="92D050"/>
              </a:solidFill>
              <a:latin typeface="Tahoma" pitchFamily="34" charset="0"/>
              <a:ea typeface="Tahoma" pitchFamily="34" charset="0"/>
              <a:cs typeface="Tahoma" pitchFamily="34" charset="0"/>
            </a:endParaRPr>
          </a:p>
          <a:p>
            <a:pPr marL="361950" indent="-361950">
              <a:spcBef>
                <a:spcPts val="900"/>
              </a:spcBef>
              <a:buFont typeface="Wingdings" pitchFamily="2" charset="2"/>
              <a:buChar char="p"/>
            </a:pPr>
            <a:r>
              <a:rPr lang="el-GR" sz="1600" dirty="0" smtClean="0">
                <a:solidFill>
                  <a:srgbClr val="000066"/>
                </a:solidFill>
                <a:latin typeface="Tahoma" pitchFamily="34" charset="0"/>
                <a:ea typeface="Tahoma" pitchFamily="34" charset="0"/>
                <a:cs typeface="Tahoma" pitchFamily="34" charset="0"/>
              </a:rPr>
              <a:t>Νέες δημοσιεύσεις:</a:t>
            </a:r>
            <a:r>
              <a:rPr lang="el-GR" sz="1600" b="1" dirty="0" smtClean="0">
                <a:solidFill>
                  <a:srgbClr val="000066"/>
                </a:solidFill>
                <a:latin typeface="Tahoma" pitchFamily="34" charset="0"/>
                <a:ea typeface="Tahoma" pitchFamily="34" charset="0"/>
                <a:cs typeface="Tahoma" pitchFamily="34" charset="0"/>
              </a:rPr>
              <a:t>	</a:t>
            </a:r>
            <a:r>
              <a:rPr lang="el-GR" sz="1600" b="1" dirty="0" smtClean="0">
                <a:solidFill>
                  <a:srgbClr val="92D050"/>
                </a:solidFill>
                <a:latin typeface="Tahoma" pitchFamily="34" charset="0"/>
                <a:ea typeface="Tahoma" pitchFamily="34" charset="0"/>
                <a:cs typeface="Tahoma" pitchFamily="34" charset="0"/>
              </a:rPr>
              <a:t>17.793</a:t>
            </a:r>
          </a:p>
          <a:p>
            <a:pPr marL="361950" indent="-361950">
              <a:spcBef>
                <a:spcPts val="900"/>
              </a:spcBef>
              <a:buFont typeface="Wingdings" pitchFamily="2" charset="2"/>
              <a:buChar char="p"/>
            </a:pPr>
            <a:r>
              <a:rPr lang="el-GR" sz="1600" dirty="0" smtClean="0">
                <a:solidFill>
                  <a:srgbClr val="000066"/>
                </a:solidFill>
                <a:latin typeface="Tahoma" pitchFamily="34" charset="0"/>
                <a:ea typeface="Tahoma" pitchFamily="34" charset="0"/>
                <a:cs typeface="Tahoma" pitchFamily="34" charset="0"/>
              </a:rPr>
              <a:t>Νέα σχόλια:</a:t>
            </a:r>
            <a:r>
              <a:rPr lang="el-GR" sz="1600" b="1" dirty="0" smtClean="0">
                <a:solidFill>
                  <a:srgbClr val="000066"/>
                </a:solidFill>
                <a:latin typeface="Tahoma" pitchFamily="34" charset="0"/>
                <a:ea typeface="Tahoma" pitchFamily="34" charset="0"/>
                <a:cs typeface="Tahoma" pitchFamily="34" charset="0"/>
              </a:rPr>
              <a:t>		</a:t>
            </a:r>
            <a:r>
              <a:rPr lang="el-GR" sz="1600" b="1" dirty="0" smtClean="0">
                <a:solidFill>
                  <a:srgbClr val="92D050"/>
                </a:solidFill>
                <a:latin typeface="Tahoma" pitchFamily="34" charset="0"/>
                <a:ea typeface="Tahoma" pitchFamily="34" charset="0"/>
                <a:cs typeface="Tahoma" pitchFamily="34" charset="0"/>
              </a:rPr>
              <a:t>1.345</a:t>
            </a:r>
          </a:p>
        </p:txBody>
      </p:sp>
      <p:graphicFrame>
        <p:nvGraphicFramePr>
          <p:cNvPr id="9" name="Chart 8"/>
          <p:cNvGraphicFramePr/>
          <p:nvPr/>
        </p:nvGraphicFramePr>
        <p:xfrm>
          <a:off x="683568" y="3789040"/>
          <a:ext cx="3724980" cy="28083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p:cNvGraphicFramePr/>
          <p:nvPr/>
        </p:nvGraphicFramePr>
        <p:xfrm>
          <a:off x="4716016" y="3573016"/>
          <a:ext cx="4086200" cy="312303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476375" y="49758"/>
            <a:ext cx="6984057" cy="642938"/>
          </a:xfrm>
        </p:spPr>
        <p:txBody>
          <a:bodyPr/>
          <a:lstStyle/>
          <a:p>
            <a:pPr eaLnBrk="1" hangingPunct="1">
              <a:defRPr/>
            </a:pPr>
            <a:r>
              <a:rPr lang="el-GR" sz="2800" b="1" dirty="0" smtClean="0">
                <a:solidFill>
                  <a:srgbClr val="00CC00"/>
                </a:solidFill>
                <a:effectLst>
                  <a:outerShdw blurRad="38100" dist="38100" dir="2700000" algn="tl">
                    <a:srgbClr val="000000">
                      <a:alpha val="43137"/>
                    </a:srgbClr>
                  </a:outerShdw>
                </a:effectLst>
                <a:latin typeface="Tahoma" pitchFamily="34" charset="0"/>
                <a:ea typeface="Tahoma" pitchFamily="34" charset="0"/>
                <a:cs typeface="Tahoma" pitchFamily="34" charset="0"/>
              </a:rPr>
              <a:t>Το περιβάλλον…</a:t>
            </a:r>
          </a:p>
        </p:txBody>
      </p:sp>
      <p:sp>
        <p:nvSpPr>
          <p:cNvPr id="5123" name="Content Placeholder 2"/>
          <p:cNvSpPr>
            <a:spLocks noGrp="1"/>
          </p:cNvSpPr>
          <p:nvPr>
            <p:ph idx="1"/>
          </p:nvPr>
        </p:nvSpPr>
        <p:spPr>
          <a:xfrm>
            <a:off x="683569" y="1268761"/>
            <a:ext cx="7992120" cy="4968552"/>
          </a:xfrm>
        </p:spPr>
        <p:txBody>
          <a:bodyPr/>
          <a:lstStyle/>
          <a:p>
            <a:pPr eaLnBrk="1" hangingPunct="1">
              <a:spcBef>
                <a:spcPts val="900"/>
              </a:spcBef>
            </a:pPr>
            <a:r>
              <a:rPr lang="el-GR" sz="1800" dirty="0" smtClean="0">
                <a:solidFill>
                  <a:srgbClr val="000066"/>
                </a:solidFill>
              </a:rPr>
              <a:t>Το παραγωγικό μοντέλο εγκαταλείπει την ιεραρχική δομή και τείνει στην </a:t>
            </a:r>
            <a:r>
              <a:rPr lang="el-GR" sz="1800" b="1" dirty="0" smtClean="0">
                <a:solidFill>
                  <a:srgbClr val="00CC00"/>
                </a:solidFill>
              </a:rPr>
              <a:t>δικτυωτή</a:t>
            </a:r>
            <a:r>
              <a:rPr lang="el-GR" sz="1800" dirty="0" smtClean="0">
                <a:solidFill>
                  <a:srgbClr val="000066"/>
                </a:solidFill>
              </a:rPr>
              <a:t>.</a:t>
            </a:r>
          </a:p>
          <a:p>
            <a:pPr eaLnBrk="1" hangingPunct="1">
              <a:spcBef>
                <a:spcPts val="900"/>
              </a:spcBef>
            </a:pPr>
            <a:r>
              <a:rPr lang="el-GR" sz="1800" b="1" dirty="0" smtClean="0">
                <a:solidFill>
                  <a:srgbClr val="00CC00"/>
                </a:solidFill>
                <a:latin typeface="Tahoma" pitchFamily="34" charset="0"/>
                <a:ea typeface="Tahoma" pitchFamily="34" charset="0"/>
                <a:cs typeface="Tahoma" pitchFamily="34" charset="0"/>
              </a:rPr>
              <a:t>Γνώση</a:t>
            </a:r>
            <a:r>
              <a:rPr lang="el-GR" sz="1800" dirty="0" smtClean="0">
                <a:solidFill>
                  <a:srgbClr val="000066"/>
                </a:solidFill>
                <a:latin typeface="Tahoma" pitchFamily="34" charset="0"/>
                <a:ea typeface="Tahoma" pitchFamily="34" charset="0"/>
                <a:cs typeface="Tahoma" pitchFamily="34" charset="0"/>
              </a:rPr>
              <a:t>: η </a:t>
            </a:r>
            <a:r>
              <a:rPr lang="el-GR" sz="1800" b="1" dirty="0" smtClean="0">
                <a:solidFill>
                  <a:srgbClr val="000066"/>
                </a:solidFill>
                <a:latin typeface="Tahoma" pitchFamily="34" charset="0"/>
                <a:ea typeface="Tahoma" pitchFamily="34" charset="0"/>
                <a:cs typeface="Tahoma" pitchFamily="34" charset="0"/>
              </a:rPr>
              <a:t>κινητήρια δύναμη </a:t>
            </a:r>
            <a:r>
              <a:rPr lang="el-GR" sz="1800" dirty="0" smtClean="0">
                <a:solidFill>
                  <a:srgbClr val="000066"/>
                </a:solidFill>
                <a:latin typeface="Tahoma" pitchFamily="34" charset="0"/>
                <a:ea typeface="Tahoma" pitchFamily="34" charset="0"/>
                <a:cs typeface="Tahoma" pitchFamily="34" charset="0"/>
              </a:rPr>
              <a:t>των οικονομιών.</a:t>
            </a:r>
            <a:br>
              <a:rPr lang="el-GR" sz="1800" dirty="0" smtClean="0">
                <a:solidFill>
                  <a:srgbClr val="000066"/>
                </a:solidFill>
                <a:latin typeface="Tahoma" pitchFamily="34" charset="0"/>
                <a:ea typeface="Tahoma" pitchFamily="34" charset="0"/>
                <a:cs typeface="Tahoma" pitchFamily="34" charset="0"/>
              </a:rPr>
            </a:br>
            <a:r>
              <a:rPr lang="el-GR" sz="1800" b="1" dirty="0" smtClean="0">
                <a:solidFill>
                  <a:srgbClr val="00CC00"/>
                </a:solidFill>
                <a:latin typeface="Tahoma" pitchFamily="34" charset="0"/>
                <a:ea typeface="Tahoma" pitchFamily="34" charset="0"/>
                <a:cs typeface="Tahoma" pitchFamily="34" charset="0"/>
              </a:rPr>
              <a:t>Μάθηση</a:t>
            </a:r>
            <a:r>
              <a:rPr lang="el-GR" sz="1800" dirty="0" smtClean="0">
                <a:solidFill>
                  <a:srgbClr val="000066"/>
                </a:solidFill>
                <a:latin typeface="Tahoma" pitchFamily="34" charset="0"/>
                <a:ea typeface="Tahoma" pitchFamily="34" charset="0"/>
                <a:cs typeface="Tahoma" pitchFamily="34" charset="0"/>
              </a:rPr>
              <a:t>: το </a:t>
            </a:r>
            <a:r>
              <a:rPr lang="el-GR" sz="1800" b="1" dirty="0" smtClean="0">
                <a:solidFill>
                  <a:srgbClr val="000066"/>
                </a:solidFill>
                <a:latin typeface="Tahoma" pitchFamily="34" charset="0"/>
                <a:ea typeface="Tahoma" pitchFamily="34" charset="0"/>
                <a:cs typeface="Tahoma" pitchFamily="34" charset="0"/>
              </a:rPr>
              <a:t>καύσιμο!</a:t>
            </a:r>
          </a:p>
          <a:p>
            <a:pPr eaLnBrk="1" hangingPunct="1">
              <a:spcBef>
                <a:spcPts val="900"/>
              </a:spcBef>
            </a:pPr>
            <a:r>
              <a:rPr lang="el-GR" sz="1800" dirty="0" smtClean="0">
                <a:solidFill>
                  <a:srgbClr val="000066"/>
                </a:solidFill>
                <a:latin typeface="Tahoma" pitchFamily="34" charset="0"/>
                <a:ea typeface="Tahoma" pitchFamily="34" charset="0"/>
                <a:cs typeface="Tahoma" pitchFamily="34" charset="0"/>
              </a:rPr>
              <a:t>Οι διαδικασίες μάθησης δεν σταματούν </a:t>
            </a:r>
            <a:r>
              <a:rPr lang="el-GR" sz="1800" b="1" dirty="0" smtClean="0">
                <a:solidFill>
                  <a:srgbClr val="000066"/>
                </a:solidFill>
                <a:latin typeface="Tahoma" pitchFamily="34" charset="0"/>
                <a:ea typeface="Tahoma" pitchFamily="34" charset="0"/>
                <a:cs typeface="Tahoma" pitchFamily="34" charset="0"/>
              </a:rPr>
              <a:t>ποτέ </a:t>
            </a:r>
            <a:r>
              <a:rPr lang="el-GR" sz="1800" dirty="0" smtClean="0">
                <a:solidFill>
                  <a:srgbClr val="000066"/>
                </a:solidFill>
                <a:latin typeface="Tahoma" pitchFamily="34" charset="0"/>
                <a:ea typeface="Tahoma" pitchFamily="34" charset="0"/>
                <a:cs typeface="Tahoma" pitchFamily="34" charset="0"/>
              </a:rPr>
              <a:t>– Δια βίου μάθηση - </a:t>
            </a:r>
            <a:r>
              <a:rPr lang="el-GR" sz="1800" b="1" dirty="0" smtClean="0">
                <a:solidFill>
                  <a:srgbClr val="00CC00"/>
                </a:solidFill>
                <a:latin typeface="Tahoma" pitchFamily="34" charset="0"/>
                <a:ea typeface="Tahoma" pitchFamily="34" charset="0"/>
                <a:cs typeface="Tahoma" pitchFamily="34" charset="0"/>
              </a:rPr>
              <a:t>Ολιστική μάθηση</a:t>
            </a:r>
            <a:r>
              <a:rPr lang="el-GR" sz="1800" dirty="0" smtClean="0">
                <a:solidFill>
                  <a:srgbClr val="000066"/>
                </a:solidFill>
                <a:latin typeface="Tahoma" pitchFamily="34" charset="0"/>
                <a:ea typeface="Tahoma" pitchFamily="34" charset="0"/>
                <a:cs typeface="Tahoma" pitchFamily="34" charset="0"/>
              </a:rPr>
              <a:t>.</a:t>
            </a:r>
          </a:p>
          <a:p>
            <a:pPr eaLnBrk="1" hangingPunct="1">
              <a:spcBef>
                <a:spcPts val="900"/>
              </a:spcBef>
            </a:pPr>
            <a:r>
              <a:rPr lang="el-GR" sz="1800" dirty="0" smtClean="0">
                <a:solidFill>
                  <a:srgbClr val="000066"/>
                </a:solidFill>
                <a:latin typeface="Tahoma" pitchFamily="34" charset="0"/>
                <a:ea typeface="Tahoma" pitchFamily="34" charset="0"/>
                <a:cs typeface="Tahoma" pitchFamily="34" charset="0"/>
              </a:rPr>
              <a:t>Το μέλλον των εκπαιδευτικών συστημάτων ή/και των εταιρειών εξαρτάται από την ικανότητά τους να διαχειρίζονται τη </a:t>
            </a:r>
            <a:r>
              <a:rPr lang="el-GR" sz="1800" b="1" dirty="0" smtClean="0">
                <a:solidFill>
                  <a:srgbClr val="00CC00"/>
                </a:solidFill>
                <a:latin typeface="Tahoma" pitchFamily="34" charset="0"/>
                <a:ea typeface="Tahoma" pitchFamily="34" charset="0"/>
                <a:cs typeface="Tahoma" pitchFamily="34" charset="0"/>
              </a:rPr>
              <a:t>γνώση</a:t>
            </a:r>
            <a:r>
              <a:rPr lang="el-GR" sz="1800" dirty="0" smtClean="0">
                <a:solidFill>
                  <a:srgbClr val="000066"/>
                </a:solidFill>
                <a:latin typeface="Tahoma" pitchFamily="34" charset="0"/>
                <a:ea typeface="Tahoma" pitchFamily="34" charset="0"/>
                <a:cs typeface="Tahoma" pitchFamily="34" charset="0"/>
              </a:rPr>
              <a:t>.</a:t>
            </a:r>
          </a:p>
          <a:p>
            <a:pPr eaLnBrk="1" hangingPunct="1">
              <a:spcBef>
                <a:spcPts val="900"/>
              </a:spcBef>
            </a:pPr>
            <a:r>
              <a:rPr lang="el-GR" sz="1800" dirty="0" smtClean="0">
                <a:solidFill>
                  <a:srgbClr val="000066"/>
                </a:solidFill>
                <a:latin typeface="Tahoma" pitchFamily="34" charset="0"/>
                <a:ea typeface="Tahoma" pitchFamily="34" charset="0"/>
                <a:cs typeface="Tahoma" pitchFamily="34" charset="0"/>
              </a:rPr>
              <a:t>Η αξιοποίηση των </a:t>
            </a:r>
            <a:r>
              <a:rPr lang="el-GR" sz="1800" b="1" dirty="0" smtClean="0">
                <a:solidFill>
                  <a:srgbClr val="000066"/>
                </a:solidFill>
                <a:latin typeface="Tahoma" pitchFamily="34" charset="0"/>
                <a:ea typeface="Tahoma" pitchFamily="34" charset="0"/>
                <a:cs typeface="Tahoma" pitchFamily="34" charset="0"/>
              </a:rPr>
              <a:t>νέων τεχνολογιών </a:t>
            </a:r>
            <a:r>
              <a:rPr lang="el-GR" sz="1800" dirty="0" smtClean="0">
                <a:solidFill>
                  <a:srgbClr val="000066"/>
                </a:solidFill>
                <a:latin typeface="Tahoma" pitchFamily="34" charset="0"/>
                <a:ea typeface="Tahoma" pitchFamily="34" charset="0"/>
                <a:cs typeface="Tahoma" pitchFamily="34" charset="0"/>
              </a:rPr>
              <a:t>ως </a:t>
            </a:r>
            <a:r>
              <a:rPr lang="el-GR" sz="1800" b="1" dirty="0" smtClean="0">
                <a:solidFill>
                  <a:srgbClr val="00CC00"/>
                </a:solidFill>
                <a:latin typeface="Tahoma" pitchFamily="34" charset="0"/>
                <a:ea typeface="Tahoma" pitchFamily="34" charset="0"/>
                <a:cs typeface="Tahoma" pitchFamily="34" charset="0"/>
              </a:rPr>
              <a:t>εργαλεία</a:t>
            </a:r>
            <a:r>
              <a:rPr lang="el-GR" sz="1800" dirty="0" smtClean="0">
                <a:solidFill>
                  <a:srgbClr val="000066"/>
                </a:solidFill>
                <a:latin typeface="Tahoma" pitchFamily="34" charset="0"/>
                <a:ea typeface="Tahoma" pitchFamily="34" charset="0"/>
                <a:cs typeface="Tahoma" pitchFamily="34" charset="0"/>
              </a:rPr>
              <a:t> διαχείρισης της γνώσης είναι κρίσιμης σημασίας.</a:t>
            </a:r>
          </a:p>
          <a:p>
            <a:pPr eaLnBrk="1" hangingPunct="1">
              <a:spcBef>
                <a:spcPts val="900"/>
              </a:spcBef>
            </a:pPr>
            <a:r>
              <a:rPr lang="el-GR" sz="1800" b="1" dirty="0" smtClean="0">
                <a:solidFill>
                  <a:srgbClr val="00CC00"/>
                </a:solidFill>
                <a:latin typeface="Tahoma" pitchFamily="34" charset="0"/>
                <a:ea typeface="Tahoma" pitchFamily="34" charset="0"/>
                <a:cs typeface="Tahoma" pitchFamily="34" charset="0"/>
              </a:rPr>
              <a:t>Κοινότητες εργασίας </a:t>
            </a:r>
            <a:r>
              <a:rPr lang="el-GR" sz="1800" dirty="0" smtClean="0">
                <a:solidFill>
                  <a:srgbClr val="000066"/>
                </a:solidFill>
                <a:latin typeface="Tahoma" pitchFamily="34" charset="0"/>
                <a:ea typeface="Tahoma" pitchFamily="34" charset="0"/>
                <a:cs typeface="Tahoma" pitchFamily="34" charset="0"/>
              </a:rPr>
              <a:t>γεωγραφικά διασκορπισμένες</a:t>
            </a:r>
            <a:r>
              <a:rPr lang="en-US" sz="1800" dirty="0" smtClean="0">
                <a:solidFill>
                  <a:srgbClr val="000066"/>
                </a:solidFill>
                <a:latin typeface="Tahoma" pitchFamily="34" charset="0"/>
                <a:ea typeface="Tahoma" pitchFamily="34" charset="0"/>
                <a:cs typeface="Tahoma" pitchFamily="34" charset="0"/>
              </a:rPr>
              <a:t>, </a:t>
            </a:r>
            <a:r>
              <a:rPr lang="el-GR" sz="1800" dirty="0" smtClean="0">
                <a:solidFill>
                  <a:srgbClr val="000066"/>
                </a:solidFill>
                <a:latin typeface="Tahoma" pitchFamily="34" charset="0"/>
                <a:ea typeface="Tahoma" pitchFamily="34" charset="0"/>
                <a:cs typeface="Tahoma" pitchFamily="34" charset="0"/>
              </a:rPr>
              <a:t>ανταλλάσσουν γνώσεις, ιδέες, εμπειρίες, προκειμένου να εξυπηρετήσουν τις ανάγκες των «πελατών» τους.</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4932040" y="2420888"/>
          <a:ext cx="4211960" cy="19442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p:nvPr/>
        </p:nvGraphicFramePr>
        <p:xfrm>
          <a:off x="467544" y="4581128"/>
          <a:ext cx="4176464" cy="2276872"/>
        </p:xfrm>
        <a:graphic>
          <a:graphicData uri="http://schemas.openxmlformats.org/drawingml/2006/chart">
            <c:chart xmlns:c="http://schemas.openxmlformats.org/drawingml/2006/chart" xmlns:r="http://schemas.openxmlformats.org/officeDocument/2006/relationships" r:id="rId3"/>
          </a:graphicData>
        </a:graphic>
      </p:graphicFrame>
      <p:sp>
        <p:nvSpPr>
          <p:cNvPr id="7" name="Title 1"/>
          <p:cNvSpPr>
            <a:spLocks noGrp="1"/>
          </p:cNvSpPr>
          <p:nvPr>
            <p:ph type="title"/>
          </p:nvPr>
        </p:nvSpPr>
        <p:spPr>
          <a:xfrm>
            <a:off x="1476375" y="0"/>
            <a:ext cx="6480001" cy="747713"/>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Δραστηριότητα Κοινοτήτων</a:t>
            </a:r>
          </a:p>
        </p:txBody>
      </p:sp>
      <p:graphicFrame>
        <p:nvGraphicFramePr>
          <p:cNvPr id="8" name="Table 7"/>
          <p:cNvGraphicFramePr>
            <a:graphicFrameLocks noGrp="1"/>
          </p:cNvGraphicFramePr>
          <p:nvPr/>
        </p:nvGraphicFramePr>
        <p:xfrm>
          <a:off x="5220072" y="4797152"/>
          <a:ext cx="3384376" cy="1656186"/>
        </p:xfrm>
        <a:graphic>
          <a:graphicData uri="http://schemas.openxmlformats.org/drawingml/2006/table">
            <a:tbl>
              <a:tblPr>
                <a:tableStyleId>{35758FB7-9AC5-4552-8A53-C91805E547FA}</a:tableStyleId>
              </a:tblPr>
              <a:tblGrid>
                <a:gridCol w="2665570"/>
                <a:gridCol w="718806"/>
              </a:tblGrid>
              <a:tr h="265615">
                <a:tc>
                  <a:txBody>
                    <a:bodyPr/>
                    <a:lstStyle/>
                    <a:p>
                      <a:pPr algn="l" fontAlgn="b"/>
                      <a:r>
                        <a:rPr lang="el-GR" sz="1000" u="none" strike="noStrike" dirty="0">
                          <a:latin typeface="Tahoma" pitchFamily="34" charset="0"/>
                          <a:ea typeface="Tahoma" pitchFamily="34" charset="0"/>
                          <a:cs typeface="Tahoma" pitchFamily="34" charset="0"/>
                        </a:rPr>
                        <a:t>Καταχωρήσεις σε </a:t>
                      </a:r>
                      <a:r>
                        <a:rPr lang="el-GR" sz="1000" u="none" strike="noStrike" dirty="0" smtClean="0">
                          <a:latin typeface="Tahoma" pitchFamily="34" charset="0"/>
                          <a:ea typeface="Tahoma" pitchFamily="34" charset="0"/>
                          <a:cs typeface="Tahoma" pitchFamily="34" charset="0"/>
                        </a:rPr>
                        <a:t>ομάδες</a:t>
                      </a:r>
                      <a:endParaRPr lang="el-GR" sz="1000" b="0" i="0" u="none" strike="noStrike" dirty="0">
                        <a:latin typeface="Tahoma" pitchFamily="34" charset="0"/>
                        <a:ea typeface="Tahoma" pitchFamily="34" charset="0"/>
                        <a:cs typeface="Tahoma" pitchFamily="34" charset="0"/>
                      </a:endParaRPr>
                    </a:p>
                  </a:txBody>
                  <a:tcPr marL="9525" marR="9525" marT="9525" marB="0" anchor="ctr"/>
                </a:tc>
                <a:tc>
                  <a:txBody>
                    <a:bodyPr/>
                    <a:lstStyle/>
                    <a:p>
                      <a:pPr algn="r" fontAlgn="b"/>
                      <a:r>
                        <a:rPr lang="el-GR" sz="1000" u="none" strike="noStrike" dirty="0">
                          <a:latin typeface="Tahoma" pitchFamily="34" charset="0"/>
                          <a:ea typeface="Tahoma" pitchFamily="34" charset="0"/>
                          <a:cs typeface="Tahoma" pitchFamily="34" charset="0"/>
                        </a:rPr>
                        <a:t>526</a:t>
                      </a:r>
                      <a:endParaRPr lang="el-GR" sz="1000" b="0" i="0" u="none" strike="noStrike" dirty="0">
                        <a:latin typeface="Tahoma" pitchFamily="34" charset="0"/>
                        <a:ea typeface="Tahoma" pitchFamily="34" charset="0"/>
                        <a:cs typeface="Tahoma" pitchFamily="34" charset="0"/>
                      </a:endParaRPr>
                    </a:p>
                  </a:txBody>
                  <a:tcPr marL="9525" marR="9525" marT="9525" marB="0" anchor="ctr"/>
                </a:tc>
              </a:tr>
              <a:tr h="328111">
                <a:tc>
                  <a:txBody>
                    <a:bodyPr/>
                    <a:lstStyle/>
                    <a:p>
                      <a:pPr algn="l" fontAlgn="b"/>
                      <a:r>
                        <a:rPr lang="el-GR" sz="1000" u="none" strike="noStrike" dirty="0">
                          <a:latin typeface="Tahoma" pitchFamily="34" charset="0"/>
                          <a:ea typeface="Tahoma" pitchFamily="34" charset="0"/>
                          <a:cs typeface="Tahoma" pitchFamily="34" charset="0"/>
                        </a:rPr>
                        <a:t>Απαντήσεις σε καταχωρήσεις ομάδων</a:t>
                      </a:r>
                      <a:endParaRPr lang="el-GR" sz="1000" b="0" i="0" u="none" strike="noStrike" dirty="0">
                        <a:latin typeface="Tahoma" pitchFamily="34" charset="0"/>
                        <a:ea typeface="Tahoma" pitchFamily="34" charset="0"/>
                        <a:cs typeface="Tahoma" pitchFamily="34" charset="0"/>
                      </a:endParaRPr>
                    </a:p>
                  </a:txBody>
                  <a:tcPr marL="9525" marR="9525" marT="9525" marB="0" anchor="ctr"/>
                </a:tc>
                <a:tc>
                  <a:txBody>
                    <a:bodyPr/>
                    <a:lstStyle/>
                    <a:p>
                      <a:pPr algn="r" fontAlgn="b"/>
                      <a:r>
                        <a:rPr lang="el-GR" sz="1000" u="none" strike="noStrike">
                          <a:latin typeface="Tahoma" pitchFamily="34" charset="0"/>
                          <a:ea typeface="Tahoma" pitchFamily="34" charset="0"/>
                          <a:cs typeface="Tahoma" pitchFamily="34" charset="0"/>
                        </a:rPr>
                        <a:t>153</a:t>
                      </a:r>
                      <a:endParaRPr lang="el-GR" sz="1000" b="0" i="0" u="none" strike="noStrike">
                        <a:latin typeface="Tahoma" pitchFamily="34" charset="0"/>
                        <a:ea typeface="Tahoma" pitchFamily="34" charset="0"/>
                        <a:cs typeface="Tahoma" pitchFamily="34" charset="0"/>
                      </a:endParaRPr>
                    </a:p>
                  </a:txBody>
                  <a:tcPr marL="9525" marR="9525" marT="9525" marB="0" anchor="ctr"/>
                </a:tc>
              </a:tr>
              <a:tr h="265615">
                <a:tc>
                  <a:txBody>
                    <a:bodyPr/>
                    <a:lstStyle/>
                    <a:p>
                      <a:pPr algn="l" fontAlgn="b"/>
                      <a:r>
                        <a:rPr lang="el-GR" sz="1000" u="none" strike="noStrike" dirty="0">
                          <a:latin typeface="Tahoma" pitchFamily="34" charset="0"/>
                          <a:ea typeface="Tahoma" pitchFamily="34" charset="0"/>
                          <a:cs typeface="Tahoma" pitchFamily="34" charset="0"/>
                        </a:rPr>
                        <a:t>Αρχεία σε ομάδες</a:t>
                      </a:r>
                      <a:endParaRPr lang="el-GR" sz="1000" b="0" i="0" u="none" strike="noStrike" dirty="0">
                        <a:latin typeface="Tahoma" pitchFamily="34" charset="0"/>
                        <a:ea typeface="Tahoma" pitchFamily="34" charset="0"/>
                        <a:cs typeface="Tahoma" pitchFamily="34" charset="0"/>
                      </a:endParaRPr>
                    </a:p>
                  </a:txBody>
                  <a:tcPr marL="9525" marR="9525" marT="9525" marB="0" anchor="ctr"/>
                </a:tc>
                <a:tc>
                  <a:txBody>
                    <a:bodyPr/>
                    <a:lstStyle/>
                    <a:p>
                      <a:pPr algn="r" fontAlgn="b"/>
                      <a:r>
                        <a:rPr lang="el-GR" sz="1000" u="none" strike="noStrike">
                          <a:latin typeface="Tahoma" pitchFamily="34" charset="0"/>
                          <a:ea typeface="Tahoma" pitchFamily="34" charset="0"/>
                          <a:cs typeface="Tahoma" pitchFamily="34" charset="0"/>
                        </a:rPr>
                        <a:t>156</a:t>
                      </a:r>
                      <a:endParaRPr lang="el-GR" sz="1000" b="0" i="0" u="none" strike="noStrike">
                        <a:latin typeface="Tahoma" pitchFamily="34" charset="0"/>
                        <a:ea typeface="Tahoma" pitchFamily="34" charset="0"/>
                        <a:cs typeface="Tahoma" pitchFamily="34" charset="0"/>
                      </a:endParaRPr>
                    </a:p>
                  </a:txBody>
                  <a:tcPr marL="9525" marR="9525" marT="9525" marB="0" anchor="ctr"/>
                </a:tc>
              </a:tr>
              <a:tr h="265615">
                <a:tc>
                  <a:txBody>
                    <a:bodyPr/>
                    <a:lstStyle/>
                    <a:p>
                      <a:pPr algn="l" fontAlgn="b"/>
                      <a:r>
                        <a:rPr lang="el-GR" sz="1000" u="none" strike="noStrike" dirty="0">
                          <a:latin typeface="Tahoma" pitchFamily="34" charset="0"/>
                          <a:ea typeface="Tahoma" pitchFamily="34" charset="0"/>
                          <a:cs typeface="Tahoma" pitchFamily="34" charset="0"/>
                        </a:rPr>
                        <a:t>Εκδηλώσεις σε ομάδες</a:t>
                      </a:r>
                      <a:endParaRPr lang="el-GR" sz="1000" b="0" i="0" u="none" strike="noStrike" dirty="0">
                        <a:latin typeface="Tahoma" pitchFamily="34" charset="0"/>
                        <a:ea typeface="Tahoma" pitchFamily="34" charset="0"/>
                        <a:cs typeface="Tahoma" pitchFamily="34" charset="0"/>
                      </a:endParaRPr>
                    </a:p>
                  </a:txBody>
                  <a:tcPr marL="9525" marR="9525" marT="9525" marB="0" anchor="ctr"/>
                </a:tc>
                <a:tc>
                  <a:txBody>
                    <a:bodyPr/>
                    <a:lstStyle/>
                    <a:p>
                      <a:pPr algn="r" fontAlgn="b"/>
                      <a:r>
                        <a:rPr lang="el-GR" sz="1000" u="none" strike="noStrike" dirty="0">
                          <a:latin typeface="Tahoma" pitchFamily="34" charset="0"/>
                          <a:ea typeface="Tahoma" pitchFamily="34" charset="0"/>
                          <a:cs typeface="Tahoma" pitchFamily="34" charset="0"/>
                        </a:rPr>
                        <a:t>39</a:t>
                      </a:r>
                      <a:endParaRPr lang="el-GR" sz="1000" b="0" i="0" u="none" strike="noStrike" dirty="0">
                        <a:latin typeface="Tahoma" pitchFamily="34" charset="0"/>
                        <a:ea typeface="Tahoma" pitchFamily="34" charset="0"/>
                        <a:cs typeface="Tahoma" pitchFamily="34" charset="0"/>
                      </a:endParaRPr>
                    </a:p>
                  </a:txBody>
                  <a:tcPr marL="9525" marR="9525" marT="9525" marB="0" anchor="ctr"/>
                </a:tc>
              </a:tr>
              <a:tr h="265615">
                <a:tc>
                  <a:txBody>
                    <a:bodyPr/>
                    <a:lstStyle/>
                    <a:p>
                      <a:pPr algn="l" fontAlgn="b"/>
                      <a:r>
                        <a:rPr lang="el-GR" sz="1000" u="none" strike="noStrike" dirty="0">
                          <a:latin typeface="Tahoma" pitchFamily="34" charset="0"/>
                          <a:ea typeface="Tahoma" pitchFamily="34" charset="0"/>
                          <a:cs typeface="Tahoma" pitchFamily="34" charset="0"/>
                        </a:rPr>
                        <a:t>Νέα καταχώρηση σε </a:t>
                      </a:r>
                      <a:r>
                        <a:rPr lang="el-GR" sz="1000" u="none" strike="noStrike" dirty="0" smtClean="0">
                          <a:latin typeface="Tahoma" pitchFamily="34" charset="0"/>
                          <a:ea typeface="Tahoma" pitchFamily="34" charset="0"/>
                          <a:cs typeface="Tahoma" pitchFamily="34" charset="0"/>
                        </a:rPr>
                        <a:t>συζήτηση ομάδας</a:t>
                      </a:r>
                      <a:endParaRPr lang="el-GR" sz="1000" b="0" i="0" u="none" strike="noStrike" dirty="0">
                        <a:latin typeface="Tahoma" pitchFamily="34" charset="0"/>
                        <a:ea typeface="Tahoma" pitchFamily="34" charset="0"/>
                        <a:cs typeface="Tahoma" pitchFamily="34" charset="0"/>
                      </a:endParaRPr>
                    </a:p>
                  </a:txBody>
                  <a:tcPr marL="9525" marR="9525" marT="9525" marB="0" anchor="ctr"/>
                </a:tc>
                <a:tc>
                  <a:txBody>
                    <a:bodyPr/>
                    <a:lstStyle/>
                    <a:p>
                      <a:pPr algn="r" fontAlgn="b"/>
                      <a:r>
                        <a:rPr lang="el-GR" sz="1000" u="none" strike="noStrike" dirty="0">
                          <a:latin typeface="Tahoma" pitchFamily="34" charset="0"/>
                          <a:ea typeface="Tahoma" pitchFamily="34" charset="0"/>
                          <a:cs typeface="Tahoma" pitchFamily="34" charset="0"/>
                        </a:rPr>
                        <a:t>102</a:t>
                      </a:r>
                      <a:endParaRPr lang="el-GR" sz="1000" b="0" i="0" u="none" strike="noStrike" dirty="0">
                        <a:latin typeface="Tahoma" pitchFamily="34" charset="0"/>
                        <a:ea typeface="Tahoma" pitchFamily="34" charset="0"/>
                        <a:cs typeface="Tahoma" pitchFamily="34" charset="0"/>
                      </a:endParaRPr>
                    </a:p>
                  </a:txBody>
                  <a:tcPr marL="9525" marR="9525" marT="9525" marB="0" anchor="ctr"/>
                </a:tc>
              </a:tr>
              <a:tr h="265615">
                <a:tc>
                  <a:txBody>
                    <a:bodyPr/>
                    <a:lstStyle/>
                    <a:p>
                      <a:pPr algn="l" fontAlgn="b"/>
                      <a:r>
                        <a:rPr lang="el-GR" sz="1000" u="none" strike="noStrike" dirty="0" smtClean="0">
                          <a:latin typeface="Tahoma" pitchFamily="34" charset="0"/>
                          <a:ea typeface="Tahoma" pitchFamily="34" charset="0"/>
                          <a:cs typeface="Tahoma" pitchFamily="34" charset="0"/>
                        </a:rPr>
                        <a:t>Φιλίες μεταξύ μελών</a:t>
                      </a:r>
                      <a:endParaRPr lang="el-GR" sz="1000" b="0" i="0" u="none" strike="noStrike" dirty="0">
                        <a:latin typeface="Tahoma" pitchFamily="34" charset="0"/>
                        <a:ea typeface="Tahoma" pitchFamily="34" charset="0"/>
                        <a:cs typeface="Tahoma" pitchFamily="34" charset="0"/>
                      </a:endParaRPr>
                    </a:p>
                  </a:txBody>
                  <a:tcPr marL="9525" marR="9525" marT="9525" marB="0" anchor="ctr"/>
                </a:tc>
                <a:tc>
                  <a:txBody>
                    <a:bodyPr/>
                    <a:lstStyle/>
                    <a:p>
                      <a:pPr algn="r" fontAlgn="b"/>
                      <a:r>
                        <a:rPr lang="el-GR" sz="1000" u="none" strike="noStrike" dirty="0" smtClean="0">
                          <a:latin typeface="Tahoma" pitchFamily="34" charset="0"/>
                          <a:ea typeface="Tahoma" pitchFamily="34" charset="0"/>
                          <a:cs typeface="Tahoma" pitchFamily="34" charset="0"/>
                        </a:rPr>
                        <a:t>3.931</a:t>
                      </a:r>
                      <a:endParaRPr lang="el-GR" sz="1000" b="0" i="0" u="none" strike="noStrike" dirty="0">
                        <a:latin typeface="Tahoma" pitchFamily="34" charset="0"/>
                        <a:ea typeface="Tahoma" pitchFamily="34" charset="0"/>
                        <a:cs typeface="Tahoma" pitchFamily="34" charset="0"/>
                      </a:endParaRPr>
                    </a:p>
                  </a:txBody>
                  <a:tcPr marL="9525" marR="9525" marT="9525" marB="0" anchor="ctr"/>
                </a:tc>
              </a:tr>
            </a:tbl>
          </a:graphicData>
        </a:graphic>
      </p:graphicFrame>
      <p:sp>
        <p:nvSpPr>
          <p:cNvPr id="9" name="Content Placeholder 2"/>
          <p:cNvSpPr>
            <a:spLocks noGrp="1"/>
          </p:cNvSpPr>
          <p:nvPr>
            <p:ph idx="1"/>
          </p:nvPr>
        </p:nvSpPr>
        <p:spPr>
          <a:xfrm>
            <a:off x="611561" y="1052513"/>
            <a:ext cx="8064128" cy="1440384"/>
          </a:xfrm>
        </p:spPr>
        <p:txBody>
          <a:bodyPr/>
          <a:lstStyle/>
          <a:p>
            <a:pPr>
              <a:spcBef>
                <a:spcPts val="600"/>
              </a:spcBef>
              <a:buNone/>
            </a:pPr>
            <a:r>
              <a:rPr lang="el-GR" sz="1600" b="1" dirty="0" smtClean="0">
                <a:solidFill>
                  <a:srgbClr val="92D050"/>
                </a:solidFill>
              </a:rPr>
              <a:t>Διάστημα 1/9/2010 – 31/3/2011</a:t>
            </a:r>
          </a:p>
          <a:p>
            <a:pPr>
              <a:spcBef>
                <a:spcPts val="600"/>
              </a:spcBef>
            </a:pPr>
            <a:r>
              <a:rPr lang="el-GR" sz="1600" dirty="0" smtClean="0">
                <a:solidFill>
                  <a:srgbClr val="000066"/>
                </a:solidFill>
              </a:rPr>
              <a:t>Νέες κοινότητες (ομάδες): 		</a:t>
            </a:r>
            <a:r>
              <a:rPr lang="el-GR" sz="1600" b="1" dirty="0" smtClean="0">
                <a:solidFill>
                  <a:srgbClr val="92D050"/>
                </a:solidFill>
              </a:rPr>
              <a:t>100</a:t>
            </a:r>
          </a:p>
          <a:p>
            <a:pPr>
              <a:spcBef>
                <a:spcPts val="600"/>
              </a:spcBef>
            </a:pPr>
            <a:r>
              <a:rPr lang="el-GR" sz="1600" dirty="0" smtClean="0">
                <a:solidFill>
                  <a:srgbClr val="000066"/>
                </a:solidFill>
              </a:rPr>
              <a:t>Μέλη ΠΣΔ που συμμετέχουν σε ομάδες:	</a:t>
            </a:r>
            <a:r>
              <a:rPr lang="el-GR" sz="1600" b="1" dirty="0" smtClean="0">
                <a:solidFill>
                  <a:srgbClr val="92D050"/>
                </a:solidFill>
              </a:rPr>
              <a:t>1.364</a:t>
            </a:r>
            <a:endParaRPr lang="el-GR" sz="1600" dirty="0" smtClean="0">
              <a:solidFill>
                <a:srgbClr val="92D050"/>
              </a:solidFill>
            </a:endParaRPr>
          </a:p>
          <a:p>
            <a:pPr>
              <a:spcBef>
                <a:spcPts val="600"/>
              </a:spcBef>
              <a:buNone/>
            </a:pPr>
            <a:endParaRPr lang="el-GR" sz="1600" dirty="0" smtClean="0">
              <a:solidFill>
                <a:srgbClr val="000066"/>
              </a:solidFill>
            </a:endParaRPr>
          </a:p>
          <a:p>
            <a:pPr>
              <a:spcBef>
                <a:spcPts val="600"/>
              </a:spcBef>
              <a:buNone/>
            </a:pPr>
            <a:endParaRPr lang="el-GR" sz="1600" dirty="0">
              <a:solidFill>
                <a:srgbClr val="000066"/>
              </a:solidFill>
            </a:endParaRPr>
          </a:p>
        </p:txBody>
      </p:sp>
      <p:graphicFrame>
        <p:nvGraphicFramePr>
          <p:cNvPr id="11" name="Chart 10"/>
          <p:cNvGraphicFramePr>
            <a:graphicFrameLocks/>
          </p:cNvGraphicFramePr>
          <p:nvPr>
            <p:extLst>
              <p:ext uri="{D42A27DB-BD31-4B8C-83A1-F6EECF244321}">
                <p14:modId xmlns:p14="http://schemas.microsoft.com/office/powerpoint/2010/main" xmlns="" val="1735932569"/>
              </p:ext>
            </p:extLst>
          </p:nvPr>
        </p:nvGraphicFramePr>
        <p:xfrm>
          <a:off x="755576" y="2204864"/>
          <a:ext cx="3744416" cy="230770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37214952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476375" y="44451"/>
            <a:ext cx="6407993" cy="648246"/>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Υπηρεσίες Βίντεο</a:t>
            </a:r>
            <a:endParaRPr lang="en-GB" sz="2600" b="1" dirty="0" smtClean="0">
              <a:solidFill>
                <a:srgbClr val="92D050"/>
              </a:solidFill>
              <a:effectLst>
                <a:outerShdw blurRad="38100" dist="38100" dir="2700000" algn="tl">
                  <a:srgbClr val="000000">
                    <a:alpha val="43137"/>
                  </a:srgbClr>
                </a:outerShdw>
              </a:effectLst>
            </a:endParaRPr>
          </a:p>
        </p:txBody>
      </p:sp>
      <p:sp>
        <p:nvSpPr>
          <p:cNvPr id="12291" name="Rectangle 3"/>
          <p:cNvSpPr>
            <a:spLocks noGrp="1" noChangeArrowheads="1"/>
          </p:cNvSpPr>
          <p:nvPr>
            <p:ph idx="1"/>
          </p:nvPr>
        </p:nvSpPr>
        <p:spPr>
          <a:xfrm>
            <a:off x="323528" y="981075"/>
            <a:ext cx="4896544" cy="2663949"/>
          </a:xfrm>
        </p:spPr>
        <p:txBody>
          <a:bodyPr/>
          <a:lstStyle/>
          <a:p>
            <a:pPr marL="571500" indent="-349250">
              <a:lnSpc>
                <a:spcPct val="110000"/>
              </a:lnSpc>
              <a:spcBef>
                <a:spcPts val="1200"/>
              </a:spcBef>
              <a:buClr>
                <a:srgbClr val="000066"/>
              </a:buClr>
              <a:buFont typeface="Wingdings" pitchFamily="2" charset="2"/>
              <a:buChar char="p"/>
            </a:pPr>
            <a:r>
              <a:rPr lang="el-GR" sz="2000" b="1" dirty="0" smtClean="0">
                <a:solidFill>
                  <a:srgbClr val="92D050"/>
                </a:solidFill>
              </a:rPr>
              <a:t>Βίντεο κατ’ απαίτηση (</a:t>
            </a:r>
            <a:r>
              <a:rPr lang="en-US" sz="2000" b="1" dirty="0" err="1" smtClean="0">
                <a:solidFill>
                  <a:srgbClr val="92D050"/>
                </a:solidFill>
              </a:rPr>
              <a:t>VoD</a:t>
            </a:r>
            <a:r>
              <a:rPr lang="en-US" sz="2000" b="1" dirty="0" smtClean="0">
                <a:solidFill>
                  <a:srgbClr val="92D050"/>
                </a:solidFill>
              </a:rPr>
              <a:t>)</a:t>
            </a:r>
            <a:r>
              <a:rPr lang="el-GR" sz="2000" b="1" dirty="0" smtClean="0">
                <a:solidFill>
                  <a:srgbClr val="92D050"/>
                </a:solidFill>
              </a:rPr>
              <a:t> </a:t>
            </a:r>
            <a:r>
              <a:rPr lang="en-US" sz="2000" b="1" dirty="0" smtClean="0">
                <a:solidFill>
                  <a:srgbClr val="002060"/>
                </a:solidFill>
              </a:rPr>
              <a:t>(vod.sch.gr)</a:t>
            </a:r>
            <a:endParaRPr lang="el-GR" sz="2000" b="1" dirty="0" smtClean="0">
              <a:solidFill>
                <a:srgbClr val="002060"/>
              </a:solidFill>
            </a:endParaRPr>
          </a:p>
          <a:p>
            <a:pPr marL="971550" lvl="1" indent="-349250">
              <a:lnSpc>
                <a:spcPct val="110000"/>
              </a:lnSpc>
              <a:spcBef>
                <a:spcPts val="1200"/>
              </a:spcBef>
              <a:buClr>
                <a:srgbClr val="000066"/>
              </a:buClr>
              <a:buFont typeface="Wingdings" pitchFamily="2" charset="2"/>
              <a:buChar char="p"/>
            </a:pPr>
            <a:r>
              <a:rPr lang="el-GR" sz="1200" dirty="0" smtClean="0">
                <a:solidFill>
                  <a:srgbClr val="002060"/>
                </a:solidFill>
              </a:rPr>
              <a:t>Ψηφιακό αρχείο: </a:t>
            </a:r>
            <a:r>
              <a:rPr lang="el-GR" sz="1200" b="1" dirty="0" smtClean="0">
                <a:solidFill>
                  <a:srgbClr val="002060"/>
                </a:solidFill>
              </a:rPr>
              <a:t>&gt;</a:t>
            </a:r>
            <a:r>
              <a:rPr lang="en-US" sz="1200" b="1" dirty="0" smtClean="0">
                <a:solidFill>
                  <a:srgbClr val="002060"/>
                </a:solidFill>
              </a:rPr>
              <a:t>500</a:t>
            </a:r>
            <a:r>
              <a:rPr lang="el-GR" sz="1200" dirty="0" smtClean="0">
                <a:solidFill>
                  <a:srgbClr val="002060"/>
                </a:solidFill>
              </a:rPr>
              <a:t> εκπαιδευτικά βίντεο </a:t>
            </a:r>
          </a:p>
          <a:p>
            <a:pPr marL="971550" lvl="1" indent="-349250">
              <a:lnSpc>
                <a:spcPct val="110000"/>
              </a:lnSpc>
              <a:spcBef>
                <a:spcPts val="1200"/>
              </a:spcBef>
              <a:buClr>
                <a:srgbClr val="000066"/>
              </a:buClr>
              <a:buFont typeface="Wingdings" pitchFamily="2" charset="2"/>
              <a:buChar char="p"/>
            </a:pPr>
            <a:r>
              <a:rPr lang="el-GR" sz="1200" dirty="0" smtClean="0">
                <a:solidFill>
                  <a:srgbClr val="002060"/>
                </a:solidFill>
              </a:rPr>
              <a:t>Πηγές: Εκπαιδευτική Ραδιοτηλεόραση, δραστηριότητες σχολείων και εκπαιδευτικών, εκπαιδευτικές εκδηλώσεις,  ημερίδες, συνέδρια, διαγωνισμούς, κλπ.</a:t>
            </a:r>
          </a:p>
          <a:p>
            <a:pPr marL="971550" lvl="1" indent="-349250">
              <a:lnSpc>
                <a:spcPct val="110000"/>
              </a:lnSpc>
              <a:spcBef>
                <a:spcPts val="1200"/>
              </a:spcBef>
              <a:buClr>
                <a:srgbClr val="000066"/>
              </a:buClr>
              <a:buFont typeface="Wingdings" pitchFamily="2" charset="2"/>
              <a:buChar char="p"/>
            </a:pPr>
            <a:r>
              <a:rPr lang="el-GR" sz="1200" dirty="0" smtClean="0">
                <a:solidFill>
                  <a:srgbClr val="002060"/>
                </a:solidFill>
              </a:rPr>
              <a:t>Ενσωμάτωση βίντεο σε ιστοσελίδες και </a:t>
            </a:r>
            <a:r>
              <a:rPr lang="el-GR" sz="1200" dirty="0" err="1" smtClean="0">
                <a:solidFill>
                  <a:srgbClr val="002060"/>
                </a:solidFill>
              </a:rPr>
              <a:t>ιστολόγια</a:t>
            </a:r>
            <a:endParaRPr lang="el-GR" sz="1200" dirty="0" smtClean="0">
              <a:solidFill>
                <a:srgbClr val="002060"/>
              </a:solidFill>
            </a:endParaRPr>
          </a:p>
          <a:p>
            <a:pPr marL="971550" lvl="1" indent="-349250">
              <a:lnSpc>
                <a:spcPct val="110000"/>
              </a:lnSpc>
              <a:spcBef>
                <a:spcPts val="1200"/>
              </a:spcBef>
              <a:buClr>
                <a:srgbClr val="000066"/>
              </a:buClr>
              <a:buFont typeface="Wingdings" pitchFamily="2" charset="2"/>
              <a:buChar char="p"/>
            </a:pPr>
            <a:r>
              <a:rPr lang="el-GR" sz="1200" dirty="0" smtClean="0">
                <a:solidFill>
                  <a:srgbClr val="002060"/>
                </a:solidFill>
              </a:rPr>
              <a:t>Ανάρτηση βίντεο από εκπαιδευτικούς</a:t>
            </a:r>
          </a:p>
        </p:txBody>
      </p:sp>
      <p:sp>
        <p:nvSpPr>
          <p:cNvPr id="5" name="Rectangle 3"/>
          <p:cNvSpPr txBox="1">
            <a:spLocks noChangeArrowheads="1"/>
          </p:cNvSpPr>
          <p:nvPr/>
        </p:nvSpPr>
        <p:spPr bwMode="auto">
          <a:xfrm>
            <a:off x="467544" y="5589240"/>
            <a:ext cx="7416824" cy="11521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971550" marR="0" lvl="1" indent="-349250" algn="l" defTabSz="914400" rtl="0" eaLnBrk="0" fontAlgn="base" latinLnBrk="0" hangingPunct="0">
              <a:lnSpc>
                <a:spcPct val="110000"/>
              </a:lnSpc>
              <a:spcBef>
                <a:spcPct val="40000"/>
              </a:spcBef>
              <a:spcAft>
                <a:spcPct val="0"/>
              </a:spcAft>
              <a:buClr>
                <a:srgbClr val="000066"/>
              </a:buClr>
              <a:buSzTx/>
              <a:buFont typeface="Wingdings" pitchFamily="2" charset="2"/>
              <a:buChar char="p"/>
              <a:tabLst/>
              <a:defRPr/>
            </a:pPr>
            <a:endParaRPr kumimoji="0" lang="el-GR" sz="11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endParaRPr>
          </a:p>
          <a:p>
            <a:pPr marL="571500" marR="0" lvl="0" indent="-349250" algn="l" defTabSz="914400" rtl="0" eaLnBrk="0" fontAlgn="base" latinLnBrk="0" hangingPunct="0">
              <a:lnSpc>
                <a:spcPct val="110000"/>
              </a:lnSpc>
              <a:spcBef>
                <a:spcPct val="40000"/>
              </a:spcBef>
              <a:spcAft>
                <a:spcPct val="0"/>
              </a:spcAft>
              <a:buClr>
                <a:srgbClr val="000066"/>
              </a:buClr>
              <a:buSzTx/>
              <a:buFont typeface="Wingdings" pitchFamily="2" charset="2"/>
              <a:buChar char="p"/>
              <a:tabLst/>
              <a:defRPr/>
            </a:pPr>
            <a:r>
              <a:rPr kumimoji="0" lang="el-GR" b="1" i="0" u="none" strike="noStrike" kern="0" cap="none" spc="0" normalizeH="0" baseline="0" noProof="0" dirty="0" smtClean="0">
                <a:ln>
                  <a:noFill/>
                </a:ln>
                <a:solidFill>
                  <a:srgbClr val="92D050"/>
                </a:solidFill>
                <a:effectLst/>
                <a:uLnTx/>
                <a:uFillTx/>
                <a:latin typeface="Tahoma" pitchFamily="34" charset="0"/>
                <a:ea typeface="Tahoma" pitchFamily="34" charset="0"/>
                <a:cs typeface="Tahoma" pitchFamily="34" charset="0"/>
              </a:rPr>
              <a:t>Ζωντανές μεταδόσεις εκδηλώσεων</a:t>
            </a:r>
            <a:r>
              <a:rPr kumimoji="0" lang="en-US" b="1" i="0" u="none" strike="noStrike" kern="0" cap="none" spc="0" normalizeH="0" baseline="0" noProof="0" dirty="0" smtClean="0">
                <a:ln>
                  <a:noFill/>
                </a:ln>
                <a:solidFill>
                  <a:srgbClr val="92D050"/>
                </a:solidFill>
                <a:effectLst/>
                <a:uLnTx/>
                <a:uFillTx/>
                <a:latin typeface="Tahoma" pitchFamily="34" charset="0"/>
                <a:ea typeface="Tahoma" pitchFamily="34" charset="0"/>
                <a:cs typeface="Tahoma" pitchFamily="34" charset="0"/>
              </a:rPr>
              <a:t> </a:t>
            </a:r>
            <a:r>
              <a:rPr kumimoji="0" lang="el-GR" b="1" i="0" u="none" strike="noStrike" kern="0" cap="none" spc="0" normalizeH="0" baseline="0" noProof="0" dirty="0" smtClean="0">
                <a:ln>
                  <a:noFill/>
                </a:ln>
                <a:solidFill>
                  <a:srgbClr val="92D050"/>
                </a:solidFill>
                <a:effectLst/>
                <a:uLnTx/>
                <a:uFillTx/>
                <a:latin typeface="Tahoma" pitchFamily="34" charset="0"/>
                <a:ea typeface="Tahoma" pitchFamily="34" charset="0"/>
                <a:cs typeface="Tahoma" pitchFamily="34" charset="0"/>
              </a:rPr>
              <a:t/>
            </a:r>
            <a:br>
              <a:rPr kumimoji="0" lang="el-GR" b="1" i="0" u="none" strike="noStrike" kern="0" cap="none" spc="0" normalizeH="0" baseline="0" noProof="0" dirty="0" smtClean="0">
                <a:ln>
                  <a:noFill/>
                </a:ln>
                <a:solidFill>
                  <a:srgbClr val="92D050"/>
                </a:solidFill>
                <a:effectLst/>
                <a:uLnTx/>
                <a:uFillTx/>
                <a:latin typeface="Tahoma" pitchFamily="34" charset="0"/>
                <a:ea typeface="Tahoma" pitchFamily="34" charset="0"/>
                <a:cs typeface="Tahoma" pitchFamily="34" charset="0"/>
              </a:rPr>
            </a:br>
            <a:r>
              <a:rPr kumimoji="0" lang="en-US" b="1"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a:t>
            </a:r>
            <a:r>
              <a:rPr lang="en-US" b="1" kern="0" dirty="0" err="1" smtClean="0">
                <a:solidFill>
                  <a:srgbClr val="002060"/>
                </a:solidFill>
                <a:latin typeface="Tahoma" pitchFamily="34" charset="0"/>
                <a:ea typeface="Tahoma" pitchFamily="34" charset="0"/>
                <a:cs typeface="Tahoma" pitchFamily="34" charset="0"/>
              </a:rPr>
              <a:t>iptv</a:t>
            </a:r>
            <a:r>
              <a:rPr kumimoji="0" lang="en-US" b="1"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a:t>
            </a:r>
            <a:r>
              <a:rPr kumimoji="0" lang="en-US" b="1" i="0" u="none" strike="noStrike" kern="0" cap="none" spc="0" normalizeH="0" baseline="0" noProof="0" dirty="0" err="1" smtClean="0">
                <a:ln>
                  <a:noFill/>
                </a:ln>
                <a:solidFill>
                  <a:srgbClr val="002060"/>
                </a:solidFill>
                <a:effectLst/>
                <a:uLnTx/>
                <a:uFillTx/>
                <a:latin typeface="Tahoma" pitchFamily="34" charset="0"/>
                <a:ea typeface="Tahoma" pitchFamily="34" charset="0"/>
                <a:cs typeface="Tahoma" pitchFamily="34" charset="0"/>
              </a:rPr>
              <a:t>sch.gr</a:t>
            </a:r>
            <a:r>
              <a:rPr kumimoji="0" lang="en-US" b="1"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/live)</a:t>
            </a:r>
            <a:r>
              <a:rPr kumimoji="0" lang="el-GR"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 – Πλήθος: </a:t>
            </a:r>
            <a:r>
              <a:rPr kumimoji="0" lang="el-GR" b="1"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rPr>
              <a:t>75</a:t>
            </a:r>
          </a:p>
          <a:p>
            <a:pPr marL="971550" marR="0" lvl="1" indent="-349250" algn="l" defTabSz="914400" rtl="0" eaLnBrk="0" fontAlgn="base" latinLnBrk="0" hangingPunct="0">
              <a:lnSpc>
                <a:spcPct val="110000"/>
              </a:lnSpc>
              <a:spcBef>
                <a:spcPct val="40000"/>
              </a:spcBef>
              <a:spcAft>
                <a:spcPct val="0"/>
              </a:spcAft>
              <a:buClr>
                <a:srgbClr val="000066"/>
              </a:buClr>
              <a:buSzTx/>
              <a:buFontTx/>
              <a:buNone/>
              <a:tabLst/>
              <a:defRPr/>
            </a:pPr>
            <a:endParaRPr kumimoji="0" lang="el-GR" sz="1100" b="0" i="0" u="none" strike="noStrike" kern="0" cap="none" spc="0" normalizeH="0" baseline="0" noProof="0" dirty="0" smtClean="0">
              <a:ln>
                <a:noFill/>
              </a:ln>
              <a:solidFill>
                <a:srgbClr val="002060"/>
              </a:solidFill>
              <a:effectLst/>
              <a:uLnTx/>
              <a:uFillTx/>
              <a:latin typeface="Tahoma" pitchFamily="34" charset="0"/>
              <a:ea typeface="Tahoma" pitchFamily="34" charset="0"/>
              <a:cs typeface="Tahoma" pitchFamily="34" charset="0"/>
            </a:endParaRPr>
          </a:p>
        </p:txBody>
      </p:sp>
      <p:sp>
        <p:nvSpPr>
          <p:cNvPr id="7" name="TextBox 6"/>
          <p:cNvSpPr txBox="1"/>
          <p:nvPr/>
        </p:nvSpPr>
        <p:spPr>
          <a:xfrm>
            <a:off x="323528" y="3789040"/>
            <a:ext cx="7200800" cy="1957459"/>
          </a:xfrm>
          <a:prstGeom prst="rect">
            <a:avLst/>
          </a:prstGeom>
          <a:noFill/>
        </p:spPr>
        <p:txBody>
          <a:bodyPr wrap="square" rtlCol="0">
            <a:spAutoFit/>
          </a:bodyPr>
          <a:lstStyle/>
          <a:p>
            <a:pPr marL="971550" lvl="1" indent="-349250">
              <a:lnSpc>
                <a:spcPct val="110000"/>
              </a:lnSpc>
              <a:spcBef>
                <a:spcPct val="40000"/>
              </a:spcBef>
              <a:buClr>
                <a:srgbClr val="000066"/>
              </a:buClr>
            </a:pPr>
            <a:r>
              <a:rPr lang="el-GR" sz="1200" b="1" dirty="0" smtClean="0">
                <a:solidFill>
                  <a:srgbClr val="92D050"/>
                </a:solidFill>
              </a:rPr>
              <a:t>Στατιστικά στοιχεία:</a:t>
            </a:r>
            <a:endParaRPr lang="en-US" sz="1200" b="1" dirty="0" smtClean="0">
              <a:solidFill>
                <a:srgbClr val="92D050"/>
              </a:solidFill>
            </a:endParaRPr>
          </a:p>
          <a:p>
            <a:pPr marL="971550" lvl="1" indent="-349250">
              <a:lnSpc>
                <a:spcPct val="110000"/>
              </a:lnSpc>
              <a:spcBef>
                <a:spcPct val="40000"/>
              </a:spcBef>
              <a:buClr>
                <a:srgbClr val="000066"/>
              </a:buClr>
              <a:buFont typeface="Wingdings" pitchFamily="2" charset="2"/>
              <a:buChar char="p"/>
            </a:pPr>
            <a:r>
              <a:rPr lang="el-GR" sz="1200" b="1" dirty="0" smtClean="0">
                <a:solidFill>
                  <a:srgbClr val="000066"/>
                </a:solidFill>
              </a:rPr>
              <a:t>1.682.476 συνολικές </a:t>
            </a:r>
            <a:r>
              <a:rPr lang="el-GR" sz="1200" dirty="0" smtClean="0">
                <a:solidFill>
                  <a:srgbClr val="000066"/>
                </a:solidFill>
              </a:rPr>
              <a:t>προβολές βίντεο</a:t>
            </a:r>
          </a:p>
          <a:p>
            <a:pPr marL="971550" lvl="1" indent="-349250">
              <a:lnSpc>
                <a:spcPct val="110000"/>
              </a:lnSpc>
              <a:spcBef>
                <a:spcPct val="40000"/>
              </a:spcBef>
              <a:buClr>
                <a:srgbClr val="000066"/>
              </a:buClr>
              <a:buFont typeface="Wingdings" pitchFamily="2" charset="2"/>
              <a:buChar char="p"/>
            </a:pPr>
            <a:r>
              <a:rPr lang="en-US" sz="1200" b="1" dirty="0" smtClean="0">
                <a:solidFill>
                  <a:srgbClr val="002060"/>
                </a:solidFill>
              </a:rPr>
              <a:t>28.8</a:t>
            </a:r>
            <a:r>
              <a:rPr lang="el-GR" sz="1200" b="1" dirty="0" smtClean="0">
                <a:solidFill>
                  <a:srgbClr val="002060"/>
                </a:solidFill>
              </a:rPr>
              <a:t>79</a:t>
            </a:r>
            <a:r>
              <a:rPr lang="en-US" sz="1200" b="1" dirty="0" smtClean="0">
                <a:solidFill>
                  <a:srgbClr val="002060"/>
                </a:solidFill>
              </a:rPr>
              <a:t> </a:t>
            </a:r>
            <a:r>
              <a:rPr lang="el-GR" sz="1200" b="1" dirty="0" smtClean="0">
                <a:solidFill>
                  <a:srgbClr val="002060"/>
                </a:solidFill>
              </a:rPr>
              <a:t>προβολές </a:t>
            </a:r>
            <a:r>
              <a:rPr lang="el-GR" sz="1200" dirty="0" smtClean="0">
                <a:solidFill>
                  <a:srgbClr val="002060"/>
                </a:solidFill>
              </a:rPr>
              <a:t>το δημοφιλέστερο βίντεο</a:t>
            </a:r>
          </a:p>
          <a:p>
            <a:pPr marL="971550" lvl="1" indent="-349250">
              <a:lnSpc>
                <a:spcPct val="110000"/>
              </a:lnSpc>
              <a:spcBef>
                <a:spcPct val="40000"/>
              </a:spcBef>
              <a:buClr>
                <a:srgbClr val="000066"/>
              </a:buClr>
              <a:buFont typeface="Wingdings" pitchFamily="2" charset="2"/>
              <a:buChar char="p"/>
            </a:pPr>
            <a:r>
              <a:rPr lang="el-GR" sz="1200" b="1" dirty="0" smtClean="0">
                <a:solidFill>
                  <a:srgbClr val="002060"/>
                </a:solidFill>
              </a:rPr>
              <a:t>2011</a:t>
            </a:r>
            <a:r>
              <a:rPr lang="el-GR" sz="1200" dirty="0" smtClean="0">
                <a:solidFill>
                  <a:srgbClr val="002060"/>
                </a:solidFill>
              </a:rPr>
              <a:t>:</a:t>
            </a:r>
            <a:r>
              <a:rPr lang="el-GR" sz="1200" b="1" dirty="0" smtClean="0">
                <a:solidFill>
                  <a:srgbClr val="002060"/>
                </a:solidFill>
              </a:rPr>
              <a:t>  34.494 </a:t>
            </a:r>
            <a:r>
              <a:rPr lang="el-GR" sz="1200" dirty="0" smtClean="0">
                <a:solidFill>
                  <a:srgbClr val="002060"/>
                </a:solidFill>
              </a:rPr>
              <a:t>επισκέπτες</a:t>
            </a:r>
            <a:r>
              <a:rPr lang="en-US" sz="1200" dirty="0" smtClean="0">
                <a:solidFill>
                  <a:srgbClr val="002060"/>
                </a:solidFill>
              </a:rPr>
              <a:t> (</a:t>
            </a:r>
            <a:r>
              <a:rPr lang="el-GR" sz="1200" dirty="0" smtClean="0">
                <a:solidFill>
                  <a:srgbClr val="002060"/>
                </a:solidFill>
              </a:rPr>
              <a:t>20/6/2011)</a:t>
            </a:r>
            <a:endParaRPr lang="en-US" sz="1200" dirty="0" smtClean="0">
              <a:solidFill>
                <a:srgbClr val="002060"/>
              </a:solidFill>
            </a:endParaRPr>
          </a:p>
          <a:p>
            <a:pPr marL="971550" lvl="1" indent="-349250">
              <a:lnSpc>
                <a:spcPct val="110000"/>
              </a:lnSpc>
              <a:spcBef>
                <a:spcPct val="40000"/>
              </a:spcBef>
              <a:buClr>
                <a:srgbClr val="000066"/>
              </a:buClr>
              <a:buFont typeface="Wingdings" pitchFamily="2" charset="2"/>
              <a:buChar char="p"/>
            </a:pPr>
            <a:r>
              <a:rPr lang="el-GR" sz="1200" b="1" dirty="0" smtClean="0">
                <a:solidFill>
                  <a:srgbClr val="002060"/>
                </a:solidFill>
              </a:rPr>
              <a:t>2010</a:t>
            </a:r>
            <a:r>
              <a:rPr lang="el-GR" sz="1200" dirty="0" smtClean="0">
                <a:solidFill>
                  <a:srgbClr val="002060"/>
                </a:solidFill>
              </a:rPr>
              <a:t>:  </a:t>
            </a:r>
            <a:r>
              <a:rPr lang="en-US" sz="1200" b="1" dirty="0" smtClean="0">
                <a:solidFill>
                  <a:srgbClr val="002060"/>
                </a:solidFill>
              </a:rPr>
              <a:t>50.927 </a:t>
            </a:r>
            <a:r>
              <a:rPr lang="el-GR" sz="1200" dirty="0" smtClean="0">
                <a:solidFill>
                  <a:srgbClr val="002060"/>
                </a:solidFill>
              </a:rPr>
              <a:t>επισκέπτες</a:t>
            </a:r>
            <a:endParaRPr lang="en-US" sz="1200" dirty="0" smtClean="0">
              <a:solidFill>
                <a:srgbClr val="002060"/>
              </a:solidFill>
            </a:endParaRPr>
          </a:p>
          <a:p>
            <a:pPr marL="971550" lvl="1" indent="-349250">
              <a:lnSpc>
                <a:spcPct val="110000"/>
              </a:lnSpc>
              <a:spcBef>
                <a:spcPct val="40000"/>
              </a:spcBef>
              <a:buClr>
                <a:srgbClr val="000066"/>
              </a:buClr>
              <a:buFont typeface="Wingdings" pitchFamily="2" charset="2"/>
              <a:buChar char="p"/>
            </a:pPr>
            <a:r>
              <a:rPr lang="el-GR" sz="1200" b="1" dirty="0" smtClean="0">
                <a:solidFill>
                  <a:srgbClr val="002060"/>
                </a:solidFill>
              </a:rPr>
              <a:t>2009</a:t>
            </a:r>
            <a:r>
              <a:rPr lang="el-GR" sz="1200" dirty="0" smtClean="0">
                <a:solidFill>
                  <a:srgbClr val="002060"/>
                </a:solidFill>
              </a:rPr>
              <a:t>:  </a:t>
            </a:r>
            <a:r>
              <a:rPr lang="el-GR" sz="1200" b="1" dirty="0" smtClean="0">
                <a:solidFill>
                  <a:srgbClr val="002060"/>
                </a:solidFill>
              </a:rPr>
              <a:t>31.193 </a:t>
            </a:r>
            <a:r>
              <a:rPr lang="el-GR" sz="1200" dirty="0" smtClean="0">
                <a:solidFill>
                  <a:srgbClr val="002060"/>
                </a:solidFill>
              </a:rPr>
              <a:t>επισκέπτες</a:t>
            </a:r>
          </a:p>
          <a:p>
            <a:pPr marL="971550" lvl="1" indent="-349250">
              <a:lnSpc>
                <a:spcPct val="110000"/>
              </a:lnSpc>
              <a:spcBef>
                <a:spcPct val="40000"/>
              </a:spcBef>
              <a:buClr>
                <a:srgbClr val="000066"/>
              </a:buClr>
              <a:buFont typeface="Wingdings" pitchFamily="2" charset="2"/>
              <a:buChar char="p"/>
            </a:pPr>
            <a:r>
              <a:rPr lang="el-GR" sz="1200" b="1" dirty="0" smtClean="0">
                <a:solidFill>
                  <a:srgbClr val="002060"/>
                </a:solidFill>
              </a:rPr>
              <a:t>2008</a:t>
            </a:r>
            <a:r>
              <a:rPr lang="el-GR" sz="1200" dirty="0" smtClean="0">
                <a:solidFill>
                  <a:srgbClr val="002060"/>
                </a:solidFill>
              </a:rPr>
              <a:t>:  </a:t>
            </a:r>
            <a:r>
              <a:rPr lang="el-GR" sz="1200" b="1" dirty="0" smtClean="0">
                <a:solidFill>
                  <a:srgbClr val="002060"/>
                </a:solidFill>
              </a:rPr>
              <a:t>22.669 </a:t>
            </a:r>
            <a:r>
              <a:rPr lang="el-GR" sz="1200" dirty="0" smtClean="0">
                <a:solidFill>
                  <a:srgbClr val="002060"/>
                </a:solidFill>
              </a:rPr>
              <a:t>επισκέπτες</a:t>
            </a:r>
          </a:p>
        </p:txBody>
      </p:sp>
      <p:pic>
        <p:nvPicPr>
          <p:cNvPr id="8" name="Picture 5"/>
          <p:cNvPicPr>
            <a:picLocks noChangeAspect="1" noChangeArrowheads="1"/>
          </p:cNvPicPr>
          <p:nvPr/>
        </p:nvPicPr>
        <p:blipFill>
          <a:blip r:embed="rId3" cstate="screen"/>
          <a:stretch>
            <a:fillRect/>
          </a:stretch>
        </p:blipFill>
        <p:spPr bwMode="auto">
          <a:xfrm>
            <a:off x="5484101" y="1124744"/>
            <a:ext cx="3552395" cy="2664296"/>
          </a:xfrm>
          <a:prstGeom prst="rect">
            <a:avLst/>
          </a:prstGeom>
          <a:ln>
            <a:noFill/>
          </a:ln>
          <a:effectLst>
            <a:outerShdw blurRad="190500" algn="tl" rotWithShape="0">
              <a:srgbClr val="000000">
                <a:alpha val="70000"/>
              </a:srgbClr>
            </a:outerShdw>
          </a:effectLst>
        </p:spPr>
      </p:pic>
      <p:graphicFrame>
        <p:nvGraphicFramePr>
          <p:cNvPr id="9" name="Chart 8"/>
          <p:cNvGraphicFramePr/>
          <p:nvPr/>
        </p:nvGraphicFramePr>
        <p:xfrm>
          <a:off x="5580112" y="4077072"/>
          <a:ext cx="3240360" cy="244827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nf.jpg"/>
          <p:cNvPicPr>
            <a:picLocks noChangeAspect="1"/>
          </p:cNvPicPr>
          <p:nvPr/>
        </p:nvPicPr>
        <p:blipFill>
          <a:blip r:embed="rId2" cstate="screen"/>
          <a:srcRect t="6000" r="21250" b="6000"/>
          <a:stretch>
            <a:fillRect/>
          </a:stretch>
        </p:blipFill>
        <p:spPr>
          <a:xfrm>
            <a:off x="2339752" y="3284984"/>
            <a:ext cx="4413761" cy="3082628"/>
          </a:xfrm>
          <a:prstGeom prst="rect">
            <a:avLst/>
          </a:prstGeom>
        </p:spPr>
      </p:pic>
      <p:sp>
        <p:nvSpPr>
          <p:cNvPr id="5" name="TextBox 4"/>
          <p:cNvSpPr txBox="1"/>
          <p:nvPr/>
        </p:nvSpPr>
        <p:spPr>
          <a:xfrm>
            <a:off x="467544" y="980728"/>
            <a:ext cx="8064896" cy="2200602"/>
          </a:xfrm>
          <a:prstGeom prst="rect">
            <a:avLst/>
          </a:prstGeom>
          <a:noFill/>
        </p:spPr>
        <p:txBody>
          <a:bodyPr wrap="square" rtlCol="0">
            <a:spAutoFit/>
          </a:bodyPr>
          <a:lstStyle/>
          <a:p>
            <a:pPr marL="720725" indent="-638175">
              <a:spcBef>
                <a:spcPts val="600"/>
              </a:spcBef>
              <a:buClr>
                <a:srgbClr val="000066"/>
              </a:buClr>
              <a:buFont typeface="Wingdings" pitchFamily="2" charset="2"/>
              <a:buChar char="p"/>
            </a:pPr>
            <a:r>
              <a:rPr lang="el-GR" sz="2000" b="1" dirty="0" smtClean="0">
                <a:solidFill>
                  <a:srgbClr val="92D050"/>
                </a:solidFill>
              </a:rPr>
              <a:t>Σύγχρονη τηλεκπαίδευση</a:t>
            </a:r>
            <a:r>
              <a:rPr lang="en-US" sz="2000" b="1" dirty="0" smtClean="0">
                <a:solidFill>
                  <a:srgbClr val="92D050"/>
                </a:solidFill>
              </a:rPr>
              <a:t> </a:t>
            </a:r>
            <a:r>
              <a:rPr lang="en-US" sz="2000" b="1" dirty="0" smtClean="0">
                <a:solidFill>
                  <a:srgbClr val="002060"/>
                </a:solidFill>
              </a:rPr>
              <a:t>(conf.sch.gr)</a:t>
            </a:r>
            <a:endParaRPr lang="el-GR" sz="2000" b="1" dirty="0" smtClean="0">
              <a:solidFill>
                <a:srgbClr val="002060"/>
              </a:solidFill>
            </a:endParaRPr>
          </a:p>
          <a:p>
            <a:pPr marL="1177925" lvl="2" indent="-457200">
              <a:spcBef>
                <a:spcPts val="600"/>
              </a:spcBef>
              <a:buClr>
                <a:srgbClr val="000066"/>
              </a:buClr>
              <a:buFont typeface="Wingdings" pitchFamily="2" charset="2"/>
              <a:buChar char="p"/>
            </a:pPr>
            <a:r>
              <a:rPr lang="el-GR" sz="1400" dirty="0" smtClean="0">
                <a:solidFill>
                  <a:srgbClr val="002060"/>
                </a:solidFill>
              </a:rPr>
              <a:t>«Εικονικές τάξεις» : Αμφίδρομη οπτικοακουστική επικοινωνία, διαμοιρασμός υλικού και εφαρμογών, χρήση </a:t>
            </a:r>
            <a:r>
              <a:rPr lang="el-GR" sz="1400" dirty="0" err="1" smtClean="0">
                <a:solidFill>
                  <a:srgbClr val="002060"/>
                </a:solidFill>
              </a:rPr>
              <a:t>ασπροπίνακα</a:t>
            </a:r>
            <a:r>
              <a:rPr lang="el-GR" sz="1400" dirty="0" smtClean="0">
                <a:solidFill>
                  <a:srgbClr val="002060"/>
                </a:solidFill>
              </a:rPr>
              <a:t>, πλοήγηση στο Διαδίκτυο, κλπ.</a:t>
            </a:r>
          </a:p>
          <a:p>
            <a:pPr marL="1177925" lvl="2" indent="-457200">
              <a:spcBef>
                <a:spcPts val="600"/>
              </a:spcBef>
              <a:buClr>
                <a:srgbClr val="000066"/>
              </a:buClr>
              <a:buFont typeface="Wingdings" pitchFamily="2" charset="2"/>
              <a:buChar char="p"/>
            </a:pPr>
            <a:r>
              <a:rPr lang="el-GR" sz="1400" dirty="0" err="1" smtClean="0">
                <a:solidFill>
                  <a:srgbClr val="002060"/>
                </a:solidFill>
              </a:rPr>
              <a:t>Τηλεκπαιδεύσεις</a:t>
            </a:r>
            <a:r>
              <a:rPr lang="el-GR" sz="1400" dirty="0" smtClean="0">
                <a:solidFill>
                  <a:srgbClr val="002060"/>
                </a:solidFill>
              </a:rPr>
              <a:t> μεταξύ εκπαιδευτικών - </a:t>
            </a:r>
            <a:r>
              <a:rPr lang="el-GR" sz="1400" dirty="0" err="1" smtClean="0">
                <a:solidFill>
                  <a:srgbClr val="002060"/>
                </a:solidFill>
              </a:rPr>
              <a:t>τηλεσυναντήσεις</a:t>
            </a:r>
            <a:r>
              <a:rPr lang="el-GR" sz="1400" dirty="0" smtClean="0">
                <a:solidFill>
                  <a:srgbClr val="002060"/>
                </a:solidFill>
              </a:rPr>
              <a:t> σχολείων - τηλεδιασκέψεις με υπουργείο παιδείας, κλπ.</a:t>
            </a:r>
          </a:p>
          <a:p>
            <a:pPr marL="1177925" lvl="2" indent="-457200">
              <a:spcBef>
                <a:spcPts val="600"/>
              </a:spcBef>
              <a:buClr>
                <a:srgbClr val="000066"/>
              </a:buClr>
              <a:buFont typeface="Wingdings" pitchFamily="2" charset="2"/>
              <a:buChar char="p"/>
            </a:pPr>
            <a:r>
              <a:rPr lang="el-GR" sz="1400" dirty="0" smtClean="0">
                <a:solidFill>
                  <a:srgbClr val="002060"/>
                </a:solidFill>
              </a:rPr>
              <a:t>Εγγεγραμμένοι χρήστες 		</a:t>
            </a:r>
            <a:r>
              <a:rPr lang="el-GR" sz="1400" b="1" dirty="0" smtClean="0">
                <a:solidFill>
                  <a:srgbClr val="002060"/>
                </a:solidFill>
              </a:rPr>
              <a:t>6.440</a:t>
            </a:r>
            <a:endParaRPr lang="en-US" sz="1400" b="1" dirty="0" smtClean="0">
              <a:solidFill>
                <a:srgbClr val="002060"/>
              </a:solidFill>
            </a:endParaRPr>
          </a:p>
          <a:p>
            <a:endParaRPr lang="el-GR" dirty="0"/>
          </a:p>
        </p:txBody>
      </p:sp>
      <p:sp>
        <p:nvSpPr>
          <p:cNvPr id="6" name="Rectangle 2"/>
          <p:cNvSpPr txBox="1">
            <a:spLocks noChangeArrowheads="1"/>
          </p:cNvSpPr>
          <p:nvPr/>
        </p:nvSpPr>
        <p:spPr bwMode="auto">
          <a:xfrm>
            <a:off x="1259632" y="44624"/>
            <a:ext cx="6696744" cy="6480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eaLnBrk="0" latinLnBrk="0" hangingPunct="0">
              <a:lnSpc>
                <a:spcPct val="100000"/>
              </a:lnSpc>
              <a:buClrTx/>
              <a:buSzTx/>
              <a:buFontTx/>
              <a:buNone/>
              <a:tabLst/>
              <a:defRPr/>
            </a:pPr>
            <a:r>
              <a:rPr lang="el-GR" sz="2600" b="1" dirty="0" smtClean="0">
                <a:solidFill>
                  <a:srgbClr val="92D050"/>
                </a:solidFill>
                <a:effectLst>
                  <a:outerShdw blurRad="38100" dist="38100" dir="2700000" algn="tl">
                    <a:srgbClr val="000000">
                      <a:alpha val="43137"/>
                    </a:srgbClr>
                  </a:outerShdw>
                </a:effectLst>
                <a:latin typeface="Tahoma" pitchFamily="34" charset="0"/>
                <a:ea typeface="Tahoma" pitchFamily="34" charset="0"/>
                <a:cs typeface="Tahoma" pitchFamily="34" charset="0"/>
              </a:rPr>
              <a:t>Εικονική Τάξη</a:t>
            </a:r>
            <a:endParaRPr lang="en-GB" sz="2600" b="1" dirty="0" smtClean="0">
              <a:solidFill>
                <a:srgbClr val="92D050"/>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0"/>
            <a:ext cx="6696744" cy="747713"/>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Ορισμός Πλαισίου</a:t>
            </a:r>
          </a:p>
        </p:txBody>
      </p:sp>
      <p:sp>
        <p:nvSpPr>
          <p:cNvPr id="3" name="Content Placeholder 2"/>
          <p:cNvSpPr>
            <a:spLocks noGrp="1"/>
          </p:cNvSpPr>
          <p:nvPr>
            <p:ph idx="1"/>
          </p:nvPr>
        </p:nvSpPr>
        <p:spPr>
          <a:xfrm>
            <a:off x="611560" y="1052513"/>
            <a:ext cx="8064129" cy="5400824"/>
          </a:xfrm>
        </p:spPr>
        <p:txBody>
          <a:bodyPr/>
          <a:lstStyle/>
          <a:p>
            <a:pPr>
              <a:spcBef>
                <a:spcPts val="1200"/>
              </a:spcBef>
            </a:pPr>
            <a:r>
              <a:rPr lang="el-GR" sz="1600" dirty="0" smtClean="0">
                <a:solidFill>
                  <a:srgbClr val="000066"/>
                </a:solidFill>
              </a:rPr>
              <a:t>Θέλουμε να αποκλείσουμε τη χρήση των κοινωνικών δικτύων εντός των σχολείων, δημιουργώντας ένα αποστειρωμένο περιβάλλον που όμως θα είναι </a:t>
            </a:r>
            <a:r>
              <a:rPr lang="el-GR" sz="1600" b="1" dirty="0" smtClean="0">
                <a:solidFill>
                  <a:srgbClr val="92D050"/>
                </a:solidFill>
              </a:rPr>
              <a:t>πιο ασφαλές </a:t>
            </a:r>
            <a:r>
              <a:rPr lang="el-GR" sz="1600" dirty="0" smtClean="0">
                <a:solidFill>
                  <a:srgbClr val="000066"/>
                </a:solidFill>
              </a:rPr>
              <a:t>και συγκεντρωμένο στην εκπαιδευτική διαδικασία ή προτιμούμε να επιτρέψουμε τη χρήση τους στα σχολεία προσπαθώντας να </a:t>
            </a:r>
            <a:r>
              <a:rPr lang="el-GR" sz="1600" b="1" dirty="0" smtClean="0">
                <a:solidFill>
                  <a:srgbClr val="92D050"/>
                </a:solidFill>
              </a:rPr>
              <a:t>διδάξουμε</a:t>
            </a:r>
            <a:r>
              <a:rPr lang="el-GR" sz="1600" b="1" dirty="0" smtClean="0">
                <a:solidFill>
                  <a:srgbClr val="000066"/>
                </a:solidFill>
              </a:rPr>
              <a:t> </a:t>
            </a:r>
            <a:r>
              <a:rPr lang="el-GR" sz="1600" dirty="0" smtClean="0">
                <a:solidFill>
                  <a:srgbClr val="000066"/>
                </a:solidFill>
              </a:rPr>
              <a:t>τους μαθητές να ωφελούνται από τα θετικά και να αποφεύγουν τις κακοτοπιές; </a:t>
            </a:r>
          </a:p>
          <a:p>
            <a:pPr>
              <a:spcBef>
                <a:spcPts val="1200"/>
              </a:spcBef>
            </a:pPr>
            <a:r>
              <a:rPr lang="el-GR" sz="1600" dirty="0" smtClean="0">
                <a:solidFill>
                  <a:srgbClr val="000066"/>
                </a:solidFill>
              </a:rPr>
              <a:t>Δεδομένου του ρόλου του σχολείου στην προετοιμασία των μαθητών για την ένταξη τους στην κοινωνία και όχι μόνο στην ακαδημαϊκή τους κατάρτιση, η επιλογή να διατηρήσουμε ένα νεωτεριστικό εργαλείο εντός των πυλών και να προσπαθήσουμε να </a:t>
            </a:r>
            <a:r>
              <a:rPr lang="el-GR" sz="1600" b="1" dirty="0" smtClean="0">
                <a:solidFill>
                  <a:srgbClr val="92D050"/>
                </a:solidFill>
              </a:rPr>
              <a:t>διδάξουμε την ορθή λειτουργία του </a:t>
            </a:r>
            <a:r>
              <a:rPr lang="el-GR" sz="1600" dirty="0" smtClean="0">
                <a:solidFill>
                  <a:srgbClr val="000066"/>
                </a:solidFill>
              </a:rPr>
              <a:t>μοιάζει πιο λογική. </a:t>
            </a:r>
          </a:p>
          <a:p>
            <a:pPr>
              <a:spcBef>
                <a:spcPts val="1200"/>
              </a:spcBef>
            </a:pPr>
            <a:r>
              <a:rPr lang="el-GR" sz="1600" dirty="0" smtClean="0">
                <a:solidFill>
                  <a:srgbClr val="000066"/>
                </a:solidFill>
              </a:rPr>
              <a:t>Στα πλαίσια αυτά βέβαια πρέπει να τεθούν σαφείς όροι και </a:t>
            </a:r>
            <a:r>
              <a:rPr lang="el-GR" sz="1600" b="1" dirty="0" smtClean="0">
                <a:solidFill>
                  <a:srgbClr val="92D050"/>
                </a:solidFill>
              </a:rPr>
              <a:t>ασφαλιστικές</a:t>
            </a:r>
            <a:r>
              <a:rPr lang="el-GR" sz="1600" b="1" dirty="0" smtClean="0">
                <a:solidFill>
                  <a:srgbClr val="000066"/>
                </a:solidFill>
              </a:rPr>
              <a:t> </a:t>
            </a:r>
            <a:r>
              <a:rPr lang="el-GR" sz="1600" b="1" dirty="0" smtClean="0">
                <a:solidFill>
                  <a:srgbClr val="92D050"/>
                </a:solidFill>
              </a:rPr>
              <a:t>δικλίδες</a:t>
            </a:r>
            <a:r>
              <a:rPr lang="el-GR" sz="1600" b="1" dirty="0" smtClean="0">
                <a:solidFill>
                  <a:srgbClr val="000066"/>
                </a:solidFill>
              </a:rPr>
              <a:t> </a:t>
            </a:r>
            <a:r>
              <a:rPr lang="el-GR" sz="1600" dirty="0" smtClean="0">
                <a:solidFill>
                  <a:srgbClr val="000066"/>
                </a:solidFill>
              </a:rPr>
              <a:t>που θα εξασφαλίζουν στο μέτρο του δυνατού την ορθή χρήση των κοινωνικών δικτύων στα πλαίσια του σχολείου.</a:t>
            </a:r>
            <a:endParaRPr lang="el-GR" sz="1600" dirty="0">
              <a:solidFill>
                <a:srgbClr val="000066"/>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0"/>
            <a:ext cx="6552728" cy="747713"/>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Μερικοί αρχικοί κανόνες…</a:t>
            </a:r>
          </a:p>
        </p:txBody>
      </p:sp>
      <p:sp>
        <p:nvSpPr>
          <p:cNvPr id="3" name="Content Placeholder 2"/>
          <p:cNvSpPr>
            <a:spLocks noGrp="1"/>
          </p:cNvSpPr>
          <p:nvPr>
            <p:ph idx="1"/>
          </p:nvPr>
        </p:nvSpPr>
        <p:spPr>
          <a:xfrm>
            <a:off x="611560" y="1052513"/>
            <a:ext cx="8064129" cy="5400824"/>
          </a:xfrm>
        </p:spPr>
        <p:txBody>
          <a:bodyPr/>
          <a:lstStyle/>
          <a:p>
            <a:pPr lvl="0">
              <a:spcBef>
                <a:spcPts val="900"/>
              </a:spcBef>
            </a:pPr>
            <a:r>
              <a:rPr lang="el-GR" sz="1600" dirty="0" smtClean="0">
                <a:solidFill>
                  <a:srgbClr val="000066"/>
                </a:solidFill>
              </a:rPr>
              <a:t>Δεν πρέπει να χρησιμοποιείται για τη δημοσίευση περιεχομένου </a:t>
            </a:r>
            <a:r>
              <a:rPr lang="el-GR" sz="1600" b="1" dirty="0" smtClean="0">
                <a:solidFill>
                  <a:srgbClr val="92D050"/>
                </a:solidFill>
              </a:rPr>
              <a:t>δυσφημιστικού</a:t>
            </a:r>
            <a:r>
              <a:rPr lang="el-GR" sz="1600" dirty="0" smtClean="0">
                <a:solidFill>
                  <a:srgbClr val="000066"/>
                </a:solidFill>
              </a:rPr>
              <a:t> ή </a:t>
            </a:r>
            <a:r>
              <a:rPr lang="el-GR" sz="1600" b="1" dirty="0" smtClean="0">
                <a:solidFill>
                  <a:srgbClr val="92D050"/>
                </a:solidFill>
              </a:rPr>
              <a:t>προσβλητικού</a:t>
            </a:r>
            <a:r>
              <a:rPr lang="el-GR" sz="1600" dirty="0" smtClean="0">
                <a:solidFill>
                  <a:srgbClr val="000066"/>
                </a:solidFill>
              </a:rPr>
              <a:t> για μαθητές, διδάσκοντες και τα λοιπά μέλη του σχολείου.</a:t>
            </a:r>
          </a:p>
          <a:p>
            <a:pPr lvl="0">
              <a:spcBef>
                <a:spcPts val="900"/>
              </a:spcBef>
            </a:pPr>
            <a:r>
              <a:rPr lang="el-GR" sz="1600" dirty="0" smtClean="0">
                <a:solidFill>
                  <a:srgbClr val="000066"/>
                </a:solidFill>
              </a:rPr>
              <a:t>Δεν πρέπει να ανταλλάσσεται υλικό που ωθεί σε </a:t>
            </a:r>
            <a:r>
              <a:rPr lang="el-GR" sz="1600" b="1" dirty="0" smtClean="0">
                <a:solidFill>
                  <a:srgbClr val="92D050"/>
                </a:solidFill>
              </a:rPr>
              <a:t>πράξεις παράνομες/απρεπείς</a:t>
            </a:r>
            <a:r>
              <a:rPr lang="el-GR" sz="1600" dirty="0" smtClean="0">
                <a:solidFill>
                  <a:srgbClr val="000066"/>
                </a:solidFill>
              </a:rPr>
              <a:t>, π.χ. ναρκωτικά, πορνογραφία, φυλετικές διακρίσεις, παραβιάσεις δικαιωμάτων πνευματικής ιδιοκτησίας, διαρροής προσωπικών δεδομένων, κλπ.</a:t>
            </a:r>
          </a:p>
          <a:p>
            <a:pPr lvl="0">
              <a:spcBef>
                <a:spcPts val="900"/>
              </a:spcBef>
            </a:pPr>
            <a:r>
              <a:rPr lang="el-GR" sz="1600" dirty="0" smtClean="0">
                <a:solidFill>
                  <a:srgbClr val="000066"/>
                </a:solidFill>
              </a:rPr>
              <a:t>Δεν πρέπει να παραβιάζονται </a:t>
            </a:r>
            <a:r>
              <a:rPr lang="el-GR" sz="1600" b="1" dirty="0" smtClean="0">
                <a:solidFill>
                  <a:srgbClr val="92D050"/>
                </a:solidFill>
              </a:rPr>
              <a:t>βασικές αρχές του σχολείου </a:t>
            </a:r>
            <a:r>
              <a:rPr lang="el-GR" sz="1600" dirty="0" smtClean="0">
                <a:solidFill>
                  <a:srgbClr val="000066"/>
                </a:solidFill>
              </a:rPr>
              <a:t>για τις ίσες ευκαιρίες, τον εκφοβισμό και την παρενόχληση μαθητών και εκπαιδευτικών.</a:t>
            </a:r>
          </a:p>
          <a:p>
            <a:pPr lvl="0">
              <a:spcBef>
                <a:spcPts val="900"/>
              </a:spcBef>
            </a:pPr>
            <a:r>
              <a:rPr lang="el-GR" sz="1600" dirty="0" smtClean="0">
                <a:solidFill>
                  <a:srgbClr val="000066"/>
                </a:solidFill>
              </a:rPr>
              <a:t>Κανένα μέλος του προσωπικού δεν θα πρέπει να έχει ως </a:t>
            </a:r>
            <a:r>
              <a:rPr lang="el-GR" sz="1600" b="1" dirty="0" smtClean="0">
                <a:solidFill>
                  <a:srgbClr val="92D050"/>
                </a:solidFill>
              </a:rPr>
              <a:t>«φίλους» </a:t>
            </a:r>
            <a:r>
              <a:rPr lang="el-GR" sz="1600" dirty="0" smtClean="0">
                <a:solidFill>
                  <a:srgbClr val="000066"/>
                </a:solidFill>
              </a:rPr>
              <a:t>μαθητές και να ανταλλάσσει προσωπικές πληροφορίες μαζί τους.</a:t>
            </a:r>
          </a:p>
          <a:p>
            <a:pPr lvl="0">
              <a:spcBef>
                <a:spcPts val="900"/>
              </a:spcBef>
            </a:pPr>
            <a:r>
              <a:rPr lang="el-GR" sz="1600" dirty="0" smtClean="0">
                <a:solidFill>
                  <a:srgbClr val="000066"/>
                </a:solidFill>
              </a:rPr>
              <a:t>Δεν πρέπει να γίνονται </a:t>
            </a:r>
            <a:r>
              <a:rPr lang="el-GR" sz="1600" b="1" dirty="0" smtClean="0">
                <a:solidFill>
                  <a:srgbClr val="92D050"/>
                </a:solidFill>
              </a:rPr>
              <a:t>αναφορές σε μέλη του προσωπικού, μαθητές και γονείς </a:t>
            </a:r>
            <a:r>
              <a:rPr lang="el-GR" sz="1600" dirty="0" smtClean="0">
                <a:solidFill>
                  <a:srgbClr val="000066"/>
                </a:solidFill>
              </a:rPr>
              <a:t>καθώς και σε γεγονότα και δραστηριότητες του σχολείου χωρίς έγκριση από τις αρμόδιες σχολικές επιτροπές.</a:t>
            </a:r>
          </a:p>
          <a:p>
            <a:pPr lvl="0">
              <a:spcBef>
                <a:spcPts val="900"/>
              </a:spcBef>
            </a:pPr>
            <a:r>
              <a:rPr lang="el-GR" sz="1600" dirty="0" smtClean="0">
                <a:solidFill>
                  <a:srgbClr val="000066"/>
                </a:solidFill>
              </a:rPr>
              <a:t>Δεν πρέπει να δηλώνονται </a:t>
            </a:r>
            <a:r>
              <a:rPr lang="el-GR" sz="1600" b="1" dirty="0" smtClean="0">
                <a:solidFill>
                  <a:srgbClr val="92D050"/>
                </a:solidFill>
              </a:rPr>
              <a:t>ψευδή στοιχεία </a:t>
            </a:r>
            <a:r>
              <a:rPr lang="el-GR" sz="1600" dirty="0" smtClean="0">
                <a:solidFill>
                  <a:srgbClr val="000066"/>
                </a:solidFill>
              </a:rPr>
              <a:t>κατά την εγγραφή σε κάποιο δίκτυο, καθώς πολλοί περιορισμοί, που τα δίκτυα θέτουν, σχετίζονται με την ηλικία. </a:t>
            </a:r>
          </a:p>
          <a:p>
            <a:pPr lvl="0">
              <a:spcBef>
                <a:spcPts val="900"/>
              </a:spcBef>
            </a:pPr>
            <a:r>
              <a:rPr lang="el-GR" sz="1600" dirty="0" smtClean="0">
                <a:solidFill>
                  <a:srgbClr val="000066"/>
                </a:solidFill>
              </a:rPr>
              <a:t>Πρέπει να αποφεύγεται η χρήση των δικτύων για </a:t>
            </a:r>
            <a:r>
              <a:rPr lang="el-GR" sz="1600" b="1" dirty="0" smtClean="0">
                <a:solidFill>
                  <a:srgbClr val="92D050"/>
                </a:solidFill>
              </a:rPr>
              <a:t>λόγους άσχετους </a:t>
            </a:r>
            <a:r>
              <a:rPr lang="el-GR" sz="1600" dirty="0" smtClean="0">
                <a:solidFill>
                  <a:srgbClr val="000066"/>
                </a:solidFill>
              </a:rPr>
              <a:t>με την εκπαιδευτική διαδικασία στη διάρκεια των μαθημάτων, καθώς η ενασχόληση είναι συνήθως εξαιρετικά χρονοβόρος.</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052513"/>
            <a:ext cx="8136137" cy="5400824"/>
          </a:xfrm>
        </p:spPr>
        <p:txBody>
          <a:bodyPr/>
          <a:lstStyle/>
          <a:p>
            <a:pPr marL="468000" lvl="0">
              <a:spcBef>
                <a:spcPts val="900"/>
              </a:spcBef>
            </a:pPr>
            <a:r>
              <a:rPr lang="el-GR" sz="1600" dirty="0" smtClean="0">
                <a:solidFill>
                  <a:srgbClr val="000066"/>
                </a:solidFill>
              </a:rPr>
              <a:t>Κανένας μαθητής </a:t>
            </a:r>
            <a:r>
              <a:rPr lang="el-GR" sz="1600" b="1" dirty="0" smtClean="0">
                <a:solidFill>
                  <a:srgbClr val="92D050"/>
                </a:solidFill>
              </a:rPr>
              <a:t>κάτω των 13 ετών </a:t>
            </a:r>
            <a:r>
              <a:rPr lang="el-GR" sz="1600" dirty="0" smtClean="0">
                <a:solidFill>
                  <a:srgbClr val="000066"/>
                </a:solidFill>
              </a:rPr>
              <a:t>δεν πρέπει να έχει πρόσβαση σε κοινωνικά δίκτυα. Η πολιτική αυτή αναφέρεται ρητά από αρκετά δημοφιλή κοινωνικά δίκτυα όπως το </a:t>
            </a:r>
            <a:r>
              <a:rPr lang="en-US" sz="1600" dirty="0" err="1" smtClean="0">
                <a:solidFill>
                  <a:srgbClr val="000066"/>
                </a:solidFill>
              </a:rPr>
              <a:t>Facebook</a:t>
            </a:r>
            <a:r>
              <a:rPr lang="el-GR" sz="1600" dirty="0" smtClean="0">
                <a:solidFill>
                  <a:srgbClr val="000066"/>
                </a:solidFill>
              </a:rPr>
              <a:t> και το </a:t>
            </a:r>
            <a:r>
              <a:rPr lang="en-US" sz="1600" dirty="0" smtClean="0">
                <a:solidFill>
                  <a:srgbClr val="000066"/>
                </a:solidFill>
              </a:rPr>
              <a:t>MSN</a:t>
            </a:r>
            <a:r>
              <a:rPr lang="el-GR" sz="1600" dirty="0" smtClean="0">
                <a:solidFill>
                  <a:srgbClr val="000066"/>
                </a:solidFill>
              </a:rPr>
              <a:t>.</a:t>
            </a:r>
          </a:p>
          <a:p>
            <a:pPr marL="468000" lvl="0">
              <a:spcBef>
                <a:spcPts val="900"/>
              </a:spcBef>
            </a:pPr>
            <a:r>
              <a:rPr lang="el-GR" sz="1600" dirty="0" smtClean="0">
                <a:solidFill>
                  <a:srgbClr val="000066"/>
                </a:solidFill>
              </a:rPr>
              <a:t>Υποχρεωτική </a:t>
            </a:r>
            <a:r>
              <a:rPr lang="el-GR" sz="1600" b="1" dirty="0" smtClean="0">
                <a:solidFill>
                  <a:srgbClr val="92D050"/>
                </a:solidFill>
              </a:rPr>
              <a:t>ενημέρωση</a:t>
            </a:r>
            <a:r>
              <a:rPr lang="el-GR" sz="1600" dirty="0" smtClean="0">
                <a:solidFill>
                  <a:srgbClr val="000066"/>
                </a:solidFill>
              </a:rPr>
              <a:t> για τους κινδύνους στην χρήση των κοινωνικών δικτύων στα πλαίσια του μαθήματος της πληροφορικής.</a:t>
            </a:r>
          </a:p>
          <a:p>
            <a:pPr marL="468000" lvl="0">
              <a:spcBef>
                <a:spcPts val="900"/>
              </a:spcBef>
            </a:pPr>
            <a:r>
              <a:rPr lang="el-GR" sz="1600" dirty="0" smtClean="0">
                <a:solidFill>
                  <a:srgbClr val="000066"/>
                </a:solidFill>
              </a:rPr>
              <a:t>Στενή </a:t>
            </a:r>
            <a:r>
              <a:rPr lang="el-GR" sz="1600" b="1" dirty="0" smtClean="0">
                <a:solidFill>
                  <a:srgbClr val="92D050"/>
                </a:solidFill>
              </a:rPr>
              <a:t>παρακολούθηση της διαδικτυακής συμπεριφοράς </a:t>
            </a:r>
            <a:r>
              <a:rPr lang="el-GR" sz="1600" dirty="0" smtClean="0">
                <a:solidFill>
                  <a:srgbClr val="000066"/>
                </a:solidFill>
              </a:rPr>
              <a:t>των μαθητών από τους εκπαιδευτικούς για να διαπιστωθούν συμπεριφορές που χρήζουν περαιτέρω ανάλυσης. </a:t>
            </a:r>
          </a:p>
          <a:p>
            <a:pPr marL="468000" lvl="0">
              <a:spcBef>
                <a:spcPts val="900"/>
              </a:spcBef>
            </a:pPr>
            <a:r>
              <a:rPr lang="el-GR" sz="1600" b="1" dirty="0" smtClean="0">
                <a:solidFill>
                  <a:srgbClr val="92D050"/>
                </a:solidFill>
              </a:rPr>
              <a:t>Ενημέρωση των γονέων </a:t>
            </a:r>
            <a:r>
              <a:rPr lang="el-GR" sz="1600" dirty="0" smtClean="0">
                <a:solidFill>
                  <a:srgbClr val="000066"/>
                </a:solidFill>
              </a:rPr>
              <a:t>και συνεισφορά με τις παρατηρήσεις τους για τη χρήση των κοινωνικών δικτύων στο σπίτι, αφού το σχολείο πρέπει να λαμβάνει υπόψη του τη συνολική συμπεριφορά των μαθητών και να προλαμβάνει καταστάσεις με την ενημέρωση και την γνώση που προσφέρει.</a:t>
            </a:r>
          </a:p>
          <a:p>
            <a:pPr marL="468000" lvl="0">
              <a:spcBef>
                <a:spcPts val="900"/>
              </a:spcBef>
            </a:pPr>
            <a:r>
              <a:rPr lang="el-GR" sz="1600" dirty="0" smtClean="0">
                <a:solidFill>
                  <a:srgbClr val="000066"/>
                </a:solidFill>
              </a:rPr>
              <a:t>Η </a:t>
            </a:r>
            <a:r>
              <a:rPr lang="el-GR" sz="1600" b="1" dirty="0" smtClean="0">
                <a:solidFill>
                  <a:srgbClr val="92D050"/>
                </a:solidFill>
              </a:rPr>
              <a:t>σπατάλη χρόνου </a:t>
            </a:r>
            <a:r>
              <a:rPr lang="el-GR" sz="1600" dirty="0" smtClean="0">
                <a:solidFill>
                  <a:srgbClr val="000066"/>
                </a:solidFill>
              </a:rPr>
              <a:t>που παρατηρείται πολλές φορές με τη διαρκή ενασχόληση με τα κοινωνικά δίκτυα στα πλαίσια του σχολείου θα πρέπει να περιορίζεται από τους εκπαιδευτικούς.</a:t>
            </a:r>
          </a:p>
          <a:p>
            <a:pPr marL="468000" lvl="0">
              <a:spcBef>
                <a:spcPts val="900"/>
              </a:spcBef>
            </a:pPr>
            <a:r>
              <a:rPr lang="el-GR" sz="1600" dirty="0" smtClean="0">
                <a:solidFill>
                  <a:srgbClr val="000066"/>
                </a:solidFill>
              </a:rPr>
              <a:t>Περιορισμός της ασύρματης πρόσβασης μέσω </a:t>
            </a:r>
            <a:r>
              <a:rPr lang="el-GR" sz="1600" b="1" dirty="0" smtClean="0">
                <a:solidFill>
                  <a:srgbClr val="92D050"/>
                </a:solidFill>
              </a:rPr>
              <a:t>κινητών τηλεφώνων </a:t>
            </a:r>
            <a:r>
              <a:rPr lang="el-GR" sz="1600" dirty="0" smtClean="0">
                <a:solidFill>
                  <a:srgbClr val="000066"/>
                </a:solidFill>
              </a:rPr>
              <a:t>με την υποχρεωτική προσωρινή δέσμευση των τηλεφώνων.</a:t>
            </a:r>
          </a:p>
          <a:p>
            <a:pPr marL="468000">
              <a:spcBef>
                <a:spcPts val="900"/>
              </a:spcBef>
              <a:buNone/>
            </a:pPr>
            <a:endParaRPr lang="el-GR" sz="1600" dirty="0">
              <a:solidFill>
                <a:srgbClr val="000066"/>
              </a:solidFill>
            </a:endParaRPr>
          </a:p>
        </p:txBody>
      </p:sp>
      <p:sp>
        <p:nvSpPr>
          <p:cNvPr id="4" name="Title 1"/>
          <p:cNvSpPr>
            <a:spLocks noGrp="1"/>
          </p:cNvSpPr>
          <p:nvPr>
            <p:ph type="title"/>
          </p:nvPr>
        </p:nvSpPr>
        <p:spPr>
          <a:xfrm>
            <a:off x="1331640" y="0"/>
            <a:ext cx="6552728" cy="747713"/>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Μερικοί αρχικοί κανόνες…</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8533" name="Rectangle 5"/>
          <p:cNvSpPr>
            <a:spLocks noGrp="1"/>
          </p:cNvSpPr>
          <p:nvPr>
            <p:ph type="body" idx="1"/>
          </p:nvPr>
        </p:nvSpPr>
        <p:spPr>
          <a:xfrm>
            <a:off x="899593" y="1052513"/>
            <a:ext cx="7776096" cy="3733800"/>
          </a:xfrm>
        </p:spPr>
        <p:txBody>
          <a:bodyPr/>
          <a:lstStyle/>
          <a:p>
            <a:pPr eaLnBrk="1" hangingPunct="1">
              <a:buFont typeface="Wingdings 2" pitchFamily="18" charset="2"/>
              <a:buNone/>
            </a:pPr>
            <a:endParaRPr lang="el-GR" sz="2000" b="1" dirty="0" smtClean="0">
              <a:solidFill>
                <a:srgbClr val="0099CC"/>
              </a:solidFill>
            </a:endParaRPr>
          </a:p>
          <a:p>
            <a:pPr eaLnBrk="1" hangingPunct="1"/>
            <a:r>
              <a:rPr lang="el-GR" sz="2000" b="1" dirty="0" smtClean="0">
                <a:solidFill>
                  <a:srgbClr val="92D050"/>
                </a:solidFill>
              </a:rPr>
              <a:t>Σας ευχαριστώ για την προσοχή σας</a:t>
            </a:r>
          </a:p>
          <a:p>
            <a:pPr eaLnBrk="1" hangingPunct="1"/>
            <a:endParaRPr lang="el-GR" sz="2000" b="1" dirty="0" smtClean="0">
              <a:solidFill>
                <a:srgbClr val="FF3300"/>
              </a:solidFill>
            </a:endParaRPr>
          </a:p>
          <a:p>
            <a:pPr eaLnBrk="1" hangingPunct="1"/>
            <a:r>
              <a:rPr lang="el-GR" sz="2000" b="1" dirty="0" smtClean="0">
                <a:solidFill>
                  <a:srgbClr val="92D050"/>
                </a:solidFill>
              </a:rPr>
              <a:t>Ερωτήσεις ;</a:t>
            </a:r>
          </a:p>
          <a:p>
            <a:pPr eaLnBrk="1" hangingPunct="1"/>
            <a:endParaRPr lang="el-GR" sz="2000" b="1" dirty="0" smtClean="0">
              <a:solidFill>
                <a:srgbClr val="3AC04A"/>
              </a:solidFill>
            </a:endParaRPr>
          </a:p>
          <a:p>
            <a:pPr eaLnBrk="1" hangingPunct="1"/>
            <a:r>
              <a:rPr lang="el-GR" sz="2000" b="1" dirty="0" smtClean="0">
                <a:solidFill>
                  <a:srgbClr val="92D050"/>
                </a:solidFill>
              </a:rPr>
              <a:t>Περισσότερες πληροφορίες:</a:t>
            </a:r>
          </a:p>
          <a:p>
            <a:pPr lvl="1" eaLnBrk="1" hangingPunct="1">
              <a:buFont typeface="Wingdings" pitchFamily="2" charset="2"/>
              <a:buNone/>
            </a:pPr>
            <a:r>
              <a:rPr lang="en-US" sz="1800" b="1" dirty="0" smtClean="0">
                <a:solidFill>
                  <a:srgbClr val="002060"/>
                </a:solidFill>
              </a:rPr>
              <a:t>www.sch.gr </a:t>
            </a:r>
          </a:p>
          <a:p>
            <a:pPr lvl="1" eaLnBrk="1" hangingPunct="1">
              <a:buFont typeface="Wingdings" pitchFamily="2" charset="2"/>
              <a:buNone/>
            </a:pPr>
            <a:r>
              <a:rPr lang="en-US" sz="1800" b="1" dirty="0" smtClean="0">
                <a:solidFill>
                  <a:srgbClr val="002060"/>
                </a:solidFill>
              </a:rPr>
              <a:t>info [at] sch.gr</a:t>
            </a:r>
          </a:p>
          <a:p>
            <a:pPr lvl="1" eaLnBrk="1" hangingPunct="1">
              <a:buFont typeface="Wingdings" pitchFamily="2" charset="2"/>
              <a:buNone/>
            </a:pPr>
            <a:r>
              <a:rPr lang="en-US" sz="1800" b="1" dirty="0" smtClean="0">
                <a:solidFill>
                  <a:srgbClr val="002060"/>
                </a:solidFill>
              </a:rPr>
              <a:t>801-11-801-81</a:t>
            </a:r>
          </a:p>
          <a:p>
            <a:pPr lvl="1" eaLnBrk="1" hangingPunct="1">
              <a:buFont typeface="Wingdings" pitchFamily="2" charset="2"/>
              <a:buNone/>
            </a:pPr>
            <a:endParaRPr lang="el-GR" sz="1800" b="1" dirty="0" smtClean="0">
              <a:solidFill>
                <a:srgbClr val="002060"/>
              </a:solidFill>
            </a:endParaRPr>
          </a:p>
          <a:p>
            <a:pPr eaLnBrk="1" hangingPunct="1">
              <a:buFont typeface="Wingdings 2" pitchFamily="18" charset="2"/>
              <a:buNone/>
            </a:pPr>
            <a:endParaRPr lang="el-GR" sz="2000" b="1" dirty="0" smtClean="0">
              <a:solidFill>
                <a:srgbClr val="3AC04A"/>
              </a:solidFill>
            </a:endParaRPr>
          </a:p>
          <a:p>
            <a:pPr eaLnBrk="1" hangingPunct="1">
              <a:buFont typeface="Wingdings 2" pitchFamily="18" charset="2"/>
              <a:buNone/>
            </a:pPr>
            <a:endParaRPr lang="el-GR" sz="2000" b="1" dirty="0" smtClean="0">
              <a:solidFill>
                <a:srgbClr val="0099CC"/>
              </a:solidFill>
            </a:endParaRPr>
          </a:p>
          <a:p>
            <a:pPr eaLnBrk="1" hangingPunct="1">
              <a:buFont typeface="Wingdings 2" pitchFamily="18" charset="2"/>
              <a:buNone/>
            </a:pPr>
            <a:endParaRPr lang="el-GR" sz="2000" b="1" dirty="0" smtClean="0">
              <a:solidFill>
                <a:srgbClr val="0099CC"/>
              </a:solidFill>
            </a:endParaRPr>
          </a:p>
          <a:p>
            <a:pPr eaLnBrk="1" hangingPunct="1">
              <a:buFont typeface="Wingdings 2" pitchFamily="18" charset="2"/>
              <a:buNone/>
            </a:pPr>
            <a:endParaRPr lang="el-GR" sz="2000" b="1" dirty="0" smtClean="0">
              <a:solidFill>
                <a:srgbClr val="0099CC"/>
              </a:solidFill>
            </a:endParaRPr>
          </a:p>
          <a:p>
            <a:pPr eaLnBrk="1" hangingPunct="1">
              <a:buFont typeface="Wingdings 2" pitchFamily="18" charset="2"/>
              <a:buNone/>
            </a:pPr>
            <a:endParaRPr lang="el-GR" sz="2000" b="1" dirty="0" smtClean="0">
              <a:solidFill>
                <a:srgbClr val="0099CC"/>
              </a:solidFill>
            </a:endParaRPr>
          </a:p>
          <a:p>
            <a:pPr algn="ctr" eaLnBrk="1" hangingPunct="1">
              <a:buFont typeface="Wingdings 2" pitchFamily="18" charset="2"/>
              <a:buNone/>
            </a:pPr>
            <a:endParaRPr lang="el-GR" sz="2000" b="1" dirty="0" smtClean="0">
              <a:solidFill>
                <a:srgbClr val="0099CC"/>
              </a:solidFill>
            </a:endParaRPr>
          </a:p>
        </p:txBody>
      </p:sp>
    </p:spTree>
    <p:extLst>
      <p:ext uri="{BB962C8B-B14F-4D97-AF65-F5344CB8AC3E}">
        <p14:creationId xmlns:p14="http://schemas.microsoft.com/office/powerpoint/2010/main" xmlns="" val="273280736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500"/>
                                  </p:stCondLst>
                                  <p:childTnLst>
                                    <p:set>
                                      <p:cBhvr>
                                        <p:cTn id="6" dur="1" fill="hold">
                                          <p:stCondLst>
                                            <p:cond delay="0"/>
                                          </p:stCondLst>
                                        </p:cTn>
                                        <p:tgtEl>
                                          <p:spTgt spid="918533">
                                            <p:txEl>
                                              <p:pRg st="1" end="1"/>
                                            </p:txEl>
                                          </p:spTgt>
                                        </p:tgtEl>
                                        <p:attrNameLst>
                                          <p:attrName>style.visibility</p:attrName>
                                        </p:attrNameLst>
                                      </p:cBhvr>
                                      <p:to>
                                        <p:strVal val="visible"/>
                                      </p:to>
                                    </p:set>
                                    <p:animEffect transition="in" filter="checkerboard(across)">
                                      <p:cBhvr>
                                        <p:cTn id="7" dur="500"/>
                                        <p:tgtEl>
                                          <p:spTgt spid="918533">
                                            <p:txEl>
                                              <p:pRg st="1" end="1"/>
                                            </p:txEl>
                                          </p:spTgt>
                                        </p:tgtEl>
                                      </p:cBhvr>
                                    </p:animEffect>
                                  </p:childTnLst>
                                </p:cTn>
                              </p:par>
                              <p:par>
                                <p:cTn id="8" presetID="5" presetClass="entr" presetSubtype="10" fill="hold" grpId="0" nodeType="withEffect">
                                  <p:stCondLst>
                                    <p:cond delay="500"/>
                                  </p:stCondLst>
                                  <p:childTnLst>
                                    <p:set>
                                      <p:cBhvr>
                                        <p:cTn id="9" dur="1" fill="hold">
                                          <p:stCondLst>
                                            <p:cond delay="0"/>
                                          </p:stCondLst>
                                        </p:cTn>
                                        <p:tgtEl>
                                          <p:spTgt spid="918533">
                                            <p:txEl>
                                              <p:pRg st="3" end="3"/>
                                            </p:txEl>
                                          </p:spTgt>
                                        </p:tgtEl>
                                        <p:attrNameLst>
                                          <p:attrName>style.visibility</p:attrName>
                                        </p:attrNameLst>
                                      </p:cBhvr>
                                      <p:to>
                                        <p:strVal val="visible"/>
                                      </p:to>
                                    </p:set>
                                    <p:animEffect transition="in" filter="checkerboard(across)">
                                      <p:cBhvr>
                                        <p:cTn id="10" dur="500"/>
                                        <p:tgtEl>
                                          <p:spTgt spid="918533">
                                            <p:txEl>
                                              <p:pRg st="3" end="3"/>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918533">
                                            <p:txEl>
                                              <p:pRg st="5" end="5"/>
                                            </p:txEl>
                                          </p:spTgt>
                                        </p:tgtEl>
                                        <p:attrNameLst>
                                          <p:attrName>style.visibility</p:attrName>
                                        </p:attrNameLst>
                                      </p:cBhvr>
                                      <p:to>
                                        <p:strVal val="visible"/>
                                      </p:to>
                                    </p:set>
                                    <p:animEffect transition="in" filter="checkerboard(across)">
                                      <p:cBhvr>
                                        <p:cTn id="15" dur="500"/>
                                        <p:tgtEl>
                                          <p:spTgt spid="918533">
                                            <p:txEl>
                                              <p:pRg st="5" end="5"/>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918533">
                                            <p:txEl>
                                              <p:pRg st="6" end="6"/>
                                            </p:txEl>
                                          </p:spTgt>
                                        </p:tgtEl>
                                        <p:attrNameLst>
                                          <p:attrName>style.visibility</p:attrName>
                                        </p:attrNameLst>
                                      </p:cBhvr>
                                      <p:to>
                                        <p:strVal val="visible"/>
                                      </p:to>
                                    </p:set>
                                    <p:animEffect transition="in" filter="checkerboard(across)">
                                      <p:cBhvr>
                                        <p:cTn id="18" dur="500"/>
                                        <p:tgtEl>
                                          <p:spTgt spid="918533">
                                            <p:txEl>
                                              <p:pRg st="6" end="6"/>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918533">
                                            <p:txEl>
                                              <p:pRg st="7" end="7"/>
                                            </p:txEl>
                                          </p:spTgt>
                                        </p:tgtEl>
                                        <p:attrNameLst>
                                          <p:attrName>style.visibility</p:attrName>
                                        </p:attrNameLst>
                                      </p:cBhvr>
                                      <p:to>
                                        <p:strVal val="visible"/>
                                      </p:to>
                                    </p:set>
                                    <p:animEffect transition="in" filter="checkerboard(across)">
                                      <p:cBhvr>
                                        <p:cTn id="21" dur="500"/>
                                        <p:tgtEl>
                                          <p:spTgt spid="918533">
                                            <p:txEl>
                                              <p:pRg st="7" end="7"/>
                                            </p:txEl>
                                          </p:spTgt>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918533">
                                            <p:txEl>
                                              <p:pRg st="8" end="8"/>
                                            </p:txEl>
                                          </p:spTgt>
                                        </p:tgtEl>
                                        <p:attrNameLst>
                                          <p:attrName>style.visibility</p:attrName>
                                        </p:attrNameLst>
                                      </p:cBhvr>
                                      <p:to>
                                        <p:strVal val="visible"/>
                                      </p:to>
                                    </p:set>
                                    <p:animEffect transition="in" filter="checkerboard(across)">
                                      <p:cBhvr>
                                        <p:cTn id="24" dur="500"/>
                                        <p:tgtEl>
                                          <p:spTgt spid="91853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853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476375" y="0"/>
            <a:ext cx="6984057" cy="642938"/>
          </a:xfrm>
        </p:spPr>
        <p:txBody>
          <a:bodyPr/>
          <a:lstStyle/>
          <a:p>
            <a:pPr eaLnBrk="1" hangingPunct="1">
              <a:defRPr/>
            </a:pPr>
            <a:r>
              <a:rPr lang="el-GR" sz="2800" b="1" dirty="0" smtClean="0">
                <a:solidFill>
                  <a:srgbClr val="00CC00"/>
                </a:solidFill>
                <a:effectLst>
                  <a:outerShdw blurRad="38100" dist="38100" dir="2700000" algn="tl">
                    <a:srgbClr val="000000">
                      <a:alpha val="43137"/>
                    </a:srgbClr>
                  </a:outerShdw>
                </a:effectLst>
              </a:rPr>
              <a:t>Κοινότητες Πρακτικής</a:t>
            </a:r>
          </a:p>
        </p:txBody>
      </p:sp>
      <p:graphicFrame>
        <p:nvGraphicFramePr>
          <p:cNvPr id="4" name="Content Placeholder 3"/>
          <p:cNvGraphicFramePr>
            <a:graphicFrameLocks noGrp="1"/>
          </p:cNvGraphicFramePr>
          <p:nvPr>
            <p:ph idx="1"/>
          </p:nvPr>
        </p:nvGraphicFramePr>
        <p:xfrm>
          <a:off x="683569" y="1052513"/>
          <a:ext cx="7992120" cy="5233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6375" y="0"/>
            <a:ext cx="6480001" cy="692696"/>
          </a:xfrm>
        </p:spPr>
        <p:txBody>
          <a:bodyPr anchor="ctr" anchorCtr="0"/>
          <a:lstStyle/>
          <a:p>
            <a:pPr eaLnBrk="1" hangingPunct="1">
              <a:defRPr/>
            </a:pPr>
            <a:r>
              <a:rPr lang="en-US" sz="2400" b="1" dirty="0" smtClean="0">
                <a:solidFill>
                  <a:srgbClr val="92D050"/>
                </a:solidFill>
                <a:effectLst>
                  <a:outerShdw blurRad="38100" dist="38100" dir="2700000" algn="tl">
                    <a:srgbClr val="000000">
                      <a:alpha val="43137"/>
                    </a:srgbClr>
                  </a:outerShdw>
                </a:effectLst>
              </a:rPr>
              <a:t>Web</a:t>
            </a:r>
            <a:r>
              <a:rPr lang="el-GR" sz="2400" b="1" dirty="0" smtClean="0">
                <a:solidFill>
                  <a:srgbClr val="92D050"/>
                </a:solidFill>
                <a:effectLst>
                  <a:outerShdw blurRad="38100" dist="38100" dir="2700000" algn="tl">
                    <a:srgbClr val="000000">
                      <a:alpha val="43137"/>
                    </a:srgbClr>
                  </a:outerShdw>
                </a:effectLst>
              </a:rPr>
              <a:t> 2.0 - κοινότητες πρακτικής</a:t>
            </a:r>
          </a:p>
        </p:txBody>
      </p:sp>
      <p:graphicFrame>
        <p:nvGraphicFramePr>
          <p:cNvPr id="4" name="Content Placeholder 3"/>
          <p:cNvGraphicFramePr>
            <a:graphicFrameLocks noGrp="1"/>
          </p:cNvGraphicFramePr>
          <p:nvPr>
            <p:ph idx="1"/>
          </p:nvPr>
        </p:nvGraphicFramePr>
        <p:xfrm>
          <a:off x="467544" y="980729"/>
          <a:ext cx="8028384" cy="56886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611560" y="1052512"/>
            <a:ext cx="8064129" cy="5472831"/>
          </a:xfrm>
        </p:spPr>
        <p:txBody>
          <a:bodyPr/>
          <a:lstStyle/>
          <a:p>
            <a:pPr>
              <a:spcBef>
                <a:spcPts val="900"/>
              </a:spcBef>
            </a:pPr>
            <a:r>
              <a:rPr lang="el-GR" sz="1600" b="1" dirty="0" smtClean="0">
                <a:solidFill>
                  <a:srgbClr val="92D050"/>
                </a:solidFill>
              </a:rPr>
              <a:t>Κοινωνικά Δίκτυα</a:t>
            </a:r>
            <a:r>
              <a:rPr lang="el-GR" sz="1600" dirty="0" smtClean="0">
                <a:solidFill>
                  <a:srgbClr val="000066"/>
                </a:solidFill>
              </a:rPr>
              <a:t>: δομές ατόμων που είναι συνδεδεμένα με σχέσεις αλληλεξάρτησης, όπως η φιλία, τα κοινά ενδιαφέροντα ή/και συμφέροντα, οι οικονομικές συναλλαγές, κλπ. </a:t>
            </a:r>
          </a:p>
          <a:p>
            <a:pPr>
              <a:spcBef>
                <a:spcPts val="900"/>
              </a:spcBef>
            </a:pPr>
            <a:r>
              <a:rPr lang="el-GR" sz="1600" dirty="0" smtClean="0">
                <a:solidFill>
                  <a:srgbClr val="000066"/>
                </a:solidFill>
              </a:rPr>
              <a:t>Εφαρμογές κοινωνικής δικτύωσης στο </a:t>
            </a:r>
            <a:r>
              <a:rPr lang="en-US" sz="1600" b="1" dirty="0" smtClean="0">
                <a:solidFill>
                  <a:srgbClr val="000066"/>
                </a:solidFill>
              </a:rPr>
              <a:t>Internet</a:t>
            </a:r>
            <a:r>
              <a:rPr lang="el-GR" sz="1600" dirty="0" smtClean="0">
                <a:solidFill>
                  <a:srgbClr val="000066"/>
                </a:solidFill>
              </a:rPr>
              <a:t> είναι </a:t>
            </a:r>
            <a:r>
              <a:rPr lang="el-GR" sz="1600" b="1" dirty="0" smtClean="0">
                <a:solidFill>
                  <a:srgbClr val="000066"/>
                </a:solidFill>
              </a:rPr>
              <a:t>εξαιρετικά δημοφιλείς</a:t>
            </a:r>
            <a:r>
              <a:rPr lang="el-GR" sz="1600" dirty="0" smtClean="0">
                <a:solidFill>
                  <a:srgbClr val="000066"/>
                </a:solidFill>
              </a:rPr>
              <a:t>, καθώς τα μέλη τους μπορούν να:</a:t>
            </a:r>
          </a:p>
          <a:p>
            <a:pPr lvl="1">
              <a:spcBef>
                <a:spcPts val="900"/>
              </a:spcBef>
            </a:pPr>
            <a:r>
              <a:rPr lang="el-GR" sz="1400" dirty="0" smtClean="0">
                <a:solidFill>
                  <a:srgbClr val="000066"/>
                </a:solidFill>
              </a:rPr>
              <a:t>διαθέτουν διαδικτυακή παρουσία</a:t>
            </a:r>
          </a:p>
          <a:p>
            <a:pPr lvl="1">
              <a:spcBef>
                <a:spcPts val="900"/>
              </a:spcBef>
            </a:pPr>
            <a:r>
              <a:rPr lang="el-GR" sz="1400" dirty="0" smtClean="0">
                <a:solidFill>
                  <a:srgbClr val="000066"/>
                </a:solidFill>
              </a:rPr>
              <a:t>επικοινωνούν εύκολα με άλλους χρήστες </a:t>
            </a:r>
            <a:br>
              <a:rPr lang="el-GR" sz="1400" dirty="0" smtClean="0">
                <a:solidFill>
                  <a:srgbClr val="000066"/>
                </a:solidFill>
              </a:rPr>
            </a:br>
            <a:r>
              <a:rPr lang="el-GR" sz="1400" dirty="0" smtClean="0">
                <a:solidFill>
                  <a:srgbClr val="000066"/>
                </a:solidFill>
              </a:rPr>
              <a:t>με παρόμοια ενδιαφέροντα </a:t>
            </a:r>
          </a:p>
          <a:p>
            <a:pPr lvl="1">
              <a:spcBef>
                <a:spcPts val="900"/>
              </a:spcBef>
            </a:pPr>
            <a:r>
              <a:rPr lang="el-GR" sz="1400" dirty="0" smtClean="0">
                <a:solidFill>
                  <a:srgbClr val="000066"/>
                </a:solidFill>
              </a:rPr>
              <a:t>χτίζουν σχέσεις γνωριμίας και φιλίας </a:t>
            </a:r>
          </a:p>
          <a:p>
            <a:pPr lvl="1">
              <a:spcBef>
                <a:spcPts val="900"/>
              </a:spcBef>
            </a:pPr>
            <a:r>
              <a:rPr lang="el-GR" sz="1400" dirty="0" smtClean="0">
                <a:solidFill>
                  <a:srgbClr val="000066"/>
                </a:solidFill>
              </a:rPr>
              <a:t>ανταλλάσσουν και να μοιράζονται μηνύματα </a:t>
            </a:r>
            <a:br>
              <a:rPr lang="el-GR" sz="1400" dirty="0" smtClean="0">
                <a:solidFill>
                  <a:srgbClr val="000066"/>
                </a:solidFill>
              </a:rPr>
            </a:br>
            <a:r>
              <a:rPr lang="el-GR" sz="1400" dirty="0" smtClean="0">
                <a:solidFill>
                  <a:srgbClr val="000066"/>
                </a:solidFill>
              </a:rPr>
              <a:t>και αρχεία (εικόνες, βίντεο, κλπ)</a:t>
            </a:r>
          </a:p>
          <a:p>
            <a:pPr lvl="1">
              <a:lnSpc>
                <a:spcPct val="110000"/>
              </a:lnSpc>
              <a:spcBef>
                <a:spcPts val="900"/>
              </a:spcBef>
            </a:pPr>
            <a:r>
              <a:rPr lang="el-GR" sz="1400" dirty="0" smtClean="0">
                <a:solidFill>
                  <a:srgbClr val="000066"/>
                </a:solidFill>
              </a:rPr>
              <a:t>χρησιμοποιούν πλήθος εφαρμογών (κουίζ, παιχνίδια</a:t>
            </a:r>
            <a:r>
              <a:rPr lang="en-US" sz="1400" dirty="0" smtClean="0">
                <a:solidFill>
                  <a:srgbClr val="000066"/>
                </a:solidFill>
              </a:rPr>
              <a:t>)</a:t>
            </a:r>
          </a:p>
          <a:p>
            <a:pPr lvl="1">
              <a:lnSpc>
                <a:spcPct val="110000"/>
              </a:lnSpc>
              <a:spcBef>
                <a:spcPts val="900"/>
              </a:spcBef>
            </a:pPr>
            <a:r>
              <a:rPr lang="el-GR" sz="1400" dirty="0" smtClean="0">
                <a:solidFill>
                  <a:srgbClr val="000066"/>
                </a:solidFill>
              </a:rPr>
              <a:t>αισθάνονται περισσότερο συνδεδεμένοι</a:t>
            </a:r>
          </a:p>
          <a:p>
            <a:pPr>
              <a:spcBef>
                <a:spcPts val="900"/>
              </a:spcBef>
            </a:pPr>
            <a:r>
              <a:rPr lang="el-GR" sz="1600" dirty="0" smtClean="0">
                <a:solidFill>
                  <a:srgbClr val="000066"/>
                </a:solidFill>
              </a:rPr>
              <a:t>Προσφέρουν </a:t>
            </a:r>
            <a:r>
              <a:rPr lang="el-GR" sz="1600" b="1" dirty="0" smtClean="0">
                <a:solidFill>
                  <a:srgbClr val="000066"/>
                </a:solidFill>
              </a:rPr>
              <a:t>νέες ευκαιρίες </a:t>
            </a:r>
            <a:r>
              <a:rPr lang="el-GR" sz="1600" dirty="0" smtClean="0">
                <a:solidFill>
                  <a:srgbClr val="000066"/>
                </a:solidFill>
              </a:rPr>
              <a:t>για προσωπική έκφραση και συμμετοχή. </a:t>
            </a:r>
          </a:p>
          <a:p>
            <a:pPr>
              <a:spcBef>
                <a:spcPts val="900"/>
              </a:spcBef>
            </a:pPr>
            <a:r>
              <a:rPr lang="el-GR" sz="1600" dirty="0" smtClean="0">
                <a:solidFill>
                  <a:srgbClr val="000066"/>
                </a:solidFill>
              </a:rPr>
              <a:t>Έχουν μεταβάλει </a:t>
            </a:r>
            <a:r>
              <a:rPr lang="el-GR" sz="1600" b="1" dirty="0" smtClean="0">
                <a:solidFill>
                  <a:srgbClr val="92D050"/>
                </a:solidFill>
              </a:rPr>
              <a:t>δραστικά</a:t>
            </a:r>
            <a:r>
              <a:rPr lang="el-GR" sz="1600" b="1" dirty="0" smtClean="0">
                <a:solidFill>
                  <a:srgbClr val="000066"/>
                </a:solidFill>
              </a:rPr>
              <a:t> </a:t>
            </a:r>
            <a:r>
              <a:rPr lang="el-GR" sz="1600" dirty="0" smtClean="0">
                <a:solidFill>
                  <a:srgbClr val="000066"/>
                </a:solidFill>
              </a:rPr>
              <a:t>τον τρόπο που επικοινωνούμε, συνεργαζόμαστε και διαθέτουμε την πληροφορία. </a:t>
            </a:r>
          </a:p>
          <a:p>
            <a:pPr>
              <a:spcBef>
                <a:spcPts val="900"/>
              </a:spcBef>
            </a:pPr>
            <a:r>
              <a:rPr lang="el-GR" sz="1600" dirty="0" smtClean="0">
                <a:solidFill>
                  <a:srgbClr val="000066"/>
                </a:solidFill>
              </a:rPr>
              <a:t>Ειδικά στους νέους ανθρώπους, η κοινωνική  δικτύωση τείνει να </a:t>
            </a:r>
            <a:r>
              <a:rPr lang="el-GR" sz="1600" b="1" dirty="0" smtClean="0">
                <a:solidFill>
                  <a:srgbClr val="000066"/>
                </a:solidFill>
              </a:rPr>
              <a:t>υπερκεράσει </a:t>
            </a:r>
            <a:r>
              <a:rPr lang="el-GR" sz="1600" dirty="0" smtClean="0">
                <a:solidFill>
                  <a:srgbClr val="000066"/>
                </a:solidFill>
              </a:rPr>
              <a:t>άλλες ενασχολήσεις της καθημερινότητας.</a:t>
            </a:r>
          </a:p>
        </p:txBody>
      </p:sp>
      <p:sp>
        <p:nvSpPr>
          <p:cNvPr id="6" name="Title 1"/>
          <p:cNvSpPr>
            <a:spLocks noGrp="1"/>
          </p:cNvSpPr>
          <p:nvPr>
            <p:ph type="title"/>
          </p:nvPr>
        </p:nvSpPr>
        <p:spPr>
          <a:xfrm>
            <a:off x="1403648" y="0"/>
            <a:ext cx="6480720" cy="747713"/>
          </a:xfrm>
          <a:noFill/>
          <a:ln w="9525">
            <a:noFill/>
            <a:miter lim="800000"/>
            <a:headEnd/>
            <a:tailEnd/>
          </a:ln>
        </p:spPr>
        <p:txBody>
          <a:bodyPr vert="horz" wrap="square" lIns="91440" tIns="45720" rIns="91440" bIns="45720" numCol="1" anchor="ctr" anchorCtr="0" compatLnSpc="1">
            <a:prstTxWarp prst="textNoShape">
              <a:avLst/>
            </a:prstTxWarp>
          </a:bodyPr>
          <a:lstStyle/>
          <a:p>
            <a:pPr>
              <a:defRPr/>
            </a:pPr>
            <a:r>
              <a:rPr lang="el-GR" sz="2600" b="1" dirty="0" smtClean="0">
                <a:solidFill>
                  <a:srgbClr val="92D050"/>
                </a:solidFill>
                <a:effectLst>
                  <a:outerShdw blurRad="38100" dist="38100" dir="2700000" algn="tl">
                    <a:srgbClr val="000000">
                      <a:alpha val="43137"/>
                    </a:srgbClr>
                  </a:outerShdw>
                </a:effectLst>
              </a:rPr>
              <a:t>Κοινωνική Δικτύωση</a:t>
            </a:r>
          </a:p>
        </p:txBody>
      </p:sp>
      <p:pic>
        <p:nvPicPr>
          <p:cNvPr id="49156" name="Picture 4" descr="http://t1.gstatic.com/images?q=tbn:ANd9GcRItA-np_AN3eOuExDPS6szYKxiT4nlj-DvFiWVciFLsVfl4ad1"/>
          <p:cNvPicPr>
            <a:picLocks noChangeAspect="1" noChangeArrowheads="1"/>
          </p:cNvPicPr>
          <p:nvPr/>
        </p:nvPicPr>
        <p:blipFill>
          <a:blip r:embed="rId2" cstate="screen">
            <a:clrChange>
              <a:clrFrom>
                <a:srgbClr val="FFFFFF"/>
              </a:clrFrom>
              <a:clrTo>
                <a:srgbClr val="FFFFFF">
                  <a:alpha val="0"/>
                </a:srgbClr>
              </a:clrTo>
            </a:clrChange>
          </a:blip>
          <a:srcRect/>
          <a:stretch>
            <a:fillRect/>
          </a:stretch>
        </p:blipFill>
        <p:spPr bwMode="auto">
          <a:xfrm>
            <a:off x="6660232" y="2132856"/>
            <a:ext cx="2448273" cy="244827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39" y="0"/>
            <a:ext cx="6624737" cy="747713"/>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Κοινωνική Δικτύωση στην Εκπαίδευση</a:t>
            </a:r>
          </a:p>
        </p:txBody>
      </p:sp>
      <p:sp>
        <p:nvSpPr>
          <p:cNvPr id="3" name="Content Placeholder 2"/>
          <p:cNvSpPr>
            <a:spLocks noGrp="1"/>
          </p:cNvSpPr>
          <p:nvPr>
            <p:ph idx="1"/>
          </p:nvPr>
        </p:nvSpPr>
        <p:spPr>
          <a:xfrm>
            <a:off x="611560" y="1052513"/>
            <a:ext cx="8064129" cy="5400824"/>
          </a:xfrm>
        </p:spPr>
        <p:txBody>
          <a:bodyPr/>
          <a:lstStyle/>
          <a:p>
            <a:pPr>
              <a:spcBef>
                <a:spcPts val="900"/>
              </a:spcBef>
            </a:pPr>
            <a:r>
              <a:rPr lang="el-GR" sz="1800" dirty="0" smtClean="0">
                <a:solidFill>
                  <a:srgbClr val="000066"/>
                </a:solidFill>
              </a:rPr>
              <a:t>Η ανεμπόδιστη χρήση των δημόσιων κοινωνικών δικτύων θέτει </a:t>
            </a:r>
            <a:r>
              <a:rPr lang="el-GR" sz="1800" b="1" dirty="0" smtClean="0">
                <a:solidFill>
                  <a:srgbClr val="000066"/>
                </a:solidFill>
              </a:rPr>
              <a:t>σημαντικά ερωτήματα </a:t>
            </a:r>
            <a:r>
              <a:rPr lang="el-GR" sz="1800" dirty="0" smtClean="0">
                <a:solidFill>
                  <a:srgbClr val="000066"/>
                </a:solidFill>
              </a:rPr>
              <a:t>σχετικά με τη χρησιμότητά τους στην </a:t>
            </a:r>
            <a:r>
              <a:rPr lang="el-GR" sz="1800" b="1" dirty="0" smtClean="0">
                <a:solidFill>
                  <a:srgbClr val="000066"/>
                </a:solidFill>
              </a:rPr>
              <a:t>εκπαιδευτική</a:t>
            </a:r>
            <a:r>
              <a:rPr lang="el-GR" sz="1800" dirty="0" smtClean="0">
                <a:solidFill>
                  <a:srgbClr val="000066"/>
                </a:solidFill>
              </a:rPr>
              <a:t> </a:t>
            </a:r>
            <a:r>
              <a:rPr lang="el-GR" sz="1800" b="1" dirty="0" smtClean="0">
                <a:solidFill>
                  <a:srgbClr val="000066"/>
                </a:solidFill>
              </a:rPr>
              <a:t>διαδικασία</a:t>
            </a:r>
            <a:r>
              <a:rPr lang="el-GR" sz="1800" dirty="0" smtClean="0">
                <a:solidFill>
                  <a:srgbClr val="000066"/>
                </a:solidFill>
              </a:rPr>
              <a:t>.</a:t>
            </a:r>
          </a:p>
          <a:p>
            <a:pPr>
              <a:spcBef>
                <a:spcPts val="900"/>
              </a:spcBef>
            </a:pPr>
            <a:r>
              <a:rPr lang="el-GR" sz="1800" b="1" dirty="0" smtClean="0">
                <a:solidFill>
                  <a:srgbClr val="92D050"/>
                </a:solidFill>
              </a:rPr>
              <a:t>Θετικές χρήσεις </a:t>
            </a:r>
            <a:r>
              <a:rPr lang="el-GR" sz="1800" dirty="0" smtClean="0">
                <a:solidFill>
                  <a:srgbClr val="000066"/>
                </a:solidFill>
              </a:rPr>
              <a:t>της κοινωνικής δικτύωσης στην Εκπαίδευση:</a:t>
            </a:r>
          </a:p>
          <a:p>
            <a:pPr lvl="1">
              <a:spcBef>
                <a:spcPts val="900"/>
              </a:spcBef>
            </a:pPr>
            <a:r>
              <a:rPr lang="el-GR" sz="1600" dirty="0" smtClean="0">
                <a:solidFill>
                  <a:srgbClr val="000066"/>
                </a:solidFill>
              </a:rPr>
              <a:t>διαμοιρασμός διευθύνσεων ιστοσελίδων (</a:t>
            </a:r>
            <a:r>
              <a:rPr lang="en-US" sz="1600" dirty="0" smtClean="0">
                <a:solidFill>
                  <a:srgbClr val="000066"/>
                </a:solidFill>
              </a:rPr>
              <a:t>social </a:t>
            </a:r>
            <a:r>
              <a:rPr lang="en-GB" sz="1600" dirty="0" smtClean="0">
                <a:solidFill>
                  <a:srgbClr val="000066"/>
                </a:solidFill>
              </a:rPr>
              <a:t>bookmarking</a:t>
            </a:r>
            <a:r>
              <a:rPr lang="el-GR" sz="1600" dirty="0" smtClean="0">
                <a:solidFill>
                  <a:srgbClr val="000066"/>
                </a:solidFill>
              </a:rPr>
              <a:t>)</a:t>
            </a:r>
          </a:p>
          <a:p>
            <a:pPr lvl="1">
              <a:spcBef>
                <a:spcPts val="900"/>
              </a:spcBef>
            </a:pPr>
            <a:r>
              <a:rPr lang="en-GB" sz="1600" dirty="0" smtClean="0">
                <a:solidFill>
                  <a:srgbClr val="000066"/>
                </a:solidFill>
              </a:rPr>
              <a:t>online</a:t>
            </a:r>
            <a:r>
              <a:rPr lang="el-GR" sz="1600" dirty="0" smtClean="0">
                <a:solidFill>
                  <a:srgbClr val="000066"/>
                </a:solidFill>
              </a:rPr>
              <a:t> γκαλερί φωτογραφιών, ήχων και βίντεο</a:t>
            </a:r>
          </a:p>
          <a:p>
            <a:pPr lvl="1">
              <a:spcBef>
                <a:spcPts val="900"/>
              </a:spcBef>
            </a:pPr>
            <a:r>
              <a:rPr lang="el-GR" sz="1600" dirty="0" smtClean="0">
                <a:solidFill>
                  <a:srgbClr val="000066"/>
                </a:solidFill>
              </a:rPr>
              <a:t>διαμοιρασμός αρχείων</a:t>
            </a:r>
          </a:p>
          <a:p>
            <a:pPr lvl="1">
              <a:spcBef>
                <a:spcPts val="900"/>
              </a:spcBef>
            </a:pPr>
            <a:r>
              <a:rPr lang="en-US" sz="1600" dirty="0" smtClean="0">
                <a:solidFill>
                  <a:srgbClr val="000066"/>
                </a:solidFill>
              </a:rPr>
              <a:t>RSS feeds</a:t>
            </a:r>
            <a:r>
              <a:rPr lang="el-GR" sz="1600" dirty="0" smtClean="0">
                <a:solidFill>
                  <a:srgbClr val="000066"/>
                </a:solidFill>
              </a:rPr>
              <a:t>, κλπ</a:t>
            </a:r>
          </a:p>
          <a:p>
            <a:pPr>
              <a:spcBef>
                <a:spcPts val="900"/>
              </a:spcBef>
            </a:pPr>
            <a:r>
              <a:rPr lang="el-GR" sz="1800" dirty="0" smtClean="0">
                <a:solidFill>
                  <a:srgbClr val="000066"/>
                </a:solidFill>
              </a:rPr>
              <a:t>Κύρια </a:t>
            </a:r>
            <a:r>
              <a:rPr lang="el-GR" sz="1800" b="1" dirty="0" smtClean="0">
                <a:solidFill>
                  <a:srgbClr val="92D050"/>
                </a:solidFill>
              </a:rPr>
              <a:t>κριτική κατά </a:t>
            </a:r>
            <a:r>
              <a:rPr lang="el-GR" sz="1800" dirty="0" smtClean="0">
                <a:solidFill>
                  <a:srgbClr val="000066"/>
                </a:solidFill>
              </a:rPr>
              <a:t>της κοινωνικής  δικτύωσης</a:t>
            </a:r>
            <a:r>
              <a:rPr lang="en-GB" sz="1800" dirty="0" smtClean="0">
                <a:solidFill>
                  <a:srgbClr val="000066"/>
                </a:solidFill>
              </a:rPr>
              <a:t> </a:t>
            </a:r>
            <a:r>
              <a:rPr lang="el-GR" sz="1800" dirty="0" smtClean="0">
                <a:solidFill>
                  <a:srgbClr val="000066"/>
                </a:solidFill>
              </a:rPr>
              <a:t>είναι ότι μπορεί να εκθέσει τους μαθητές σε </a:t>
            </a:r>
            <a:r>
              <a:rPr lang="el-GR" sz="1800" b="1" dirty="0" smtClean="0">
                <a:solidFill>
                  <a:srgbClr val="000066"/>
                </a:solidFill>
              </a:rPr>
              <a:t>κινδύνους</a:t>
            </a:r>
            <a:endParaRPr lang="en-US" sz="1400" dirty="0" smtClean="0">
              <a:solidFill>
                <a:srgbClr val="000066"/>
              </a:solidFill>
            </a:endParaRPr>
          </a:p>
        </p:txBody>
      </p:sp>
      <p:pic>
        <p:nvPicPr>
          <p:cNvPr id="2050" name="Picture 2" descr="http://technologybubbles.files.wordpress.com/2009/11/picture-54.jpg"/>
          <p:cNvPicPr>
            <a:picLocks noChangeAspect="1" noChangeArrowheads="1"/>
          </p:cNvPicPr>
          <p:nvPr/>
        </p:nvPicPr>
        <p:blipFill>
          <a:blip r:embed="rId2" cstate="screen">
            <a:clrChange>
              <a:clrFrom>
                <a:srgbClr val="FFFFFF"/>
              </a:clrFrom>
              <a:clrTo>
                <a:srgbClr val="FFFFFF">
                  <a:alpha val="0"/>
                </a:srgbClr>
              </a:clrTo>
            </a:clrChange>
          </a:blip>
          <a:srcRect/>
          <a:stretch>
            <a:fillRect/>
          </a:stretch>
        </p:blipFill>
        <p:spPr bwMode="auto">
          <a:xfrm>
            <a:off x="5508104" y="4410398"/>
            <a:ext cx="2440004" cy="2258961"/>
          </a:xfrm>
          <a:prstGeom prst="rect">
            <a:avLst/>
          </a:prstGeom>
          <a:noFill/>
        </p:spPr>
      </p:pic>
      <p:pic>
        <p:nvPicPr>
          <p:cNvPr id="2052" name="Picture 4" descr="Κλικ στο slide!"/>
          <p:cNvPicPr>
            <a:picLocks noChangeAspect="1" noChangeArrowheads="1"/>
          </p:cNvPicPr>
          <p:nvPr/>
        </p:nvPicPr>
        <p:blipFill>
          <a:blip r:embed="rId3" cstate="screen"/>
          <a:srcRect/>
          <a:stretch>
            <a:fillRect/>
          </a:stretch>
        </p:blipFill>
        <p:spPr bwMode="auto">
          <a:xfrm>
            <a:off x="1331640" y="4941168"/>
            <a:ext cx="3456384" cy="14623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052513"/>
            <a:ext cx="8064129" cy="5400824"/>
          </a:xfrm>
        </p:spPr>
        <p:txBody>
          <a:bodyPr/>
          <a:lstStyle/>
          <a:p>
            <a:pPr>
              <a:spcBef>
                <a:spcPts val="1200"/>
              </a:spcBef>
            </a:pPr>
            <a:r>
              <a:rPr lang="el-GR" sz="1600" b="1" dirty="0" smtClean="0">
                <a:solidFill>
                  <a:srgbClr val="92D050"/>
                </a:solidFill>
              </a:rPr>
              <a:t>Απώλεια </a:t>
            </a:r>
            <a:r>
              <a:rPr lang="el-GR" sz="1600" b="1" dirty="0" err="1" smtClean="0">
                <a:solidFill>
                  <a:srgbClr val="92D050"/>
                </a:solidFill>
              </a:rPr>
              <a:t>ιδιωτικότητας</a:t>
            </a:r>
            <a:r>
              <a:rPr lang="el-GR" sz="1600" dirty="0" smtClean="0">
                <a:solidFill>
                  <a:srgbClr val="92D050"/>
                </a:solidFill>
              </a:rPr>
              <a:t>: </a:t>
            </a:r>
            <a:r>
              <a:rPr lang="el-GR" sz="1600" dirty="0" smtClean="0">
                <a:solidFill>
                  <a:srgbClr val="000066"/>
                </a:solidFill>
              </a:rPr>
              <a:t>Τα δεδομένα του χρήστη (κείμενα, φωτογραφίες, βίντεο) παύουν να του ανήκουν. Γίνονται δημόσια διαθέσιμα στο διαδίκτυο και ίσως να μην μπορεί να τα αφαιρέσει όταν το θελήσει.</a:t>
            </a:r>
          </a:p>
          <a:p>
            <a:pPr>
              <a:spcBef>
                <a:spcPts val="1200"/>
              </a:spcBef>
            </a:pPr>
            <a:r>
              <a:rPr lang="el-GR" sz="1600" b="1" dirty="0" smtClean="0">
                <a:solidFill>
                  <a:srgbClr val="92D050"/>
                </a:solidFill>
              </a:rPr>
              <a:t>Αποπλάνηση ανηλίκων </a:t>
            </a:r>
            <a:r>
              <a:rPr lang="el-GR" sz="1600" dirty="0" smtClean="0">
                <a:solidFill>
                  <a:srgbClr val="000066"/>
                </a:solidFill>
              </a:rPr>
              <a:t>(</a:t>
            </a:r>
            <a:r>
              <a:rPr lang="en-US" sz="1600" dirty="0" smtClean="0">
                <a:solidFill>
                  <a:srgbClr val="000066"/>
                </a:solidFill>
              </a:rPr>
              <a:t>grooming)</a:t>
            </a:r>
            <a:r>
              <a:rPr lang="el-GR" sz="1600" dirty="0" smtClean="0">
                <a:solidFill>
                  <a:srgbClr val="000066"/>
                </a:solidFill>
              </a:rPr>
              <a:t>: ενήλικοι που θέλουν να προσεγγίσουν παιδιά, δημιουργούν ψεύτικο προφίλ και υποδύονται τον συνομήλικο ενός παιδιού, μέχρι να κερδίσουν την εμπιστοσύνη του και με σκοπό να εξασφαλίσουν μία συνάντηση μαζί του.</a:t>
            </a:r>
          </a:p>
          <a:p>
            <a:pPr>
              <a:spcBef>
                <a:spcPts val="1200"/>
              </a:spcBef>
            </a:pPr>
            <a:r>
              <a:rPr lang="el-GR" sz="1600" b="1" dirty="0" smtClean="0">
                <a:solidFill>
                  <a:srgbClr val="92D050"/>
                </a:solidFill>
              </a:rPr>
              <a:t>Παρενόχληση</a:t>
            </a:r>
            <a:r>
              <a:rPr lang="en-US" sz="1600" b="1" dirty="0" smtClean="0">
                <a:solidFill>
                  <a:srgbClr val="92D050"/>
                </a:solidFill>
              </a:rPr>
              <a:t> </a:t>
            </a:r>
            <a:r>
              <a:rPr lang="el-GR" sz="1600" b="1" dirty="0" smtClean="0">
                <a:solidFill>
                  <a:srgbClr val="92D050"/>
                </a:solidFill>
              </a:rPr>
              <a:t>(</a:t>
            </a:r>
            <a:r>
              <a:rPr lang="en-US" sz="1600" b="1" dirty="0" smtClean="0">
                <a:solidFill>
                  <a:srgbClr val="92D050"/>
                </a:solidFill>
              </a:rPr>
              <a:t>cyber bulling)</a:t>
            </a:r>
            <a:r>
              <a:rPr lang="el-GR" sz="1600" dirty="0" smtClean="0">
                <a:solidFill>
                  <a:srgbClr val="000066"/>
                </a:solidFill>
              </a:rPr>
              <a:t>:</a:t>
            </a:r>
            <a:r>
              <a:rPr lang="en-US" sz="1600" dirty="0" smtClean="0">
                <a:solidFill>
                  <a:srgbClr val="000066"/>
                </a:solidFill>
              </a:rPr>
              <a:t> </a:t>
            </a:r>
            <a:r>
              <a:rPr lang="el-GR" sz="1600" dirty="0" smtClean="0">
                <a:solidFill>
                  <a:srgbClr val="000066"/>
                </a:solidFill>
              </a:rPr>
              <a:t>εξευτελισμός και περιθωριοποίηση του θύματος δημόσια, ενώπιον του δικτύου των φίλων του και όχι μόνο.</a:t>
            </a:r>
            <a:endParaRPr lang="en-US" sz="1600" dirty="0" smtClean="0">
              <a:solidFill>
                <a:srgbClr val="000066"/>
              </a:solidFill>
            </a:endParaRPr>
          </a:p>
          <a:p>
            <a:pPr>
              <a:spcBef>
                <a:spcPts val="1200"/>
              </a:spcBef>
            </a:pPr>
            <a:r>
              <a:rPr lang="el-GR" sz="1600" b="1" dirty="0" smtClean="0">
                <a:solidFill>
                  <a:srgbClr val="92D050"/>
                </a:solidFill>
              </a:rPr>
              <a:t>Κλοπή ταυτότητας</a:t>
            </a:r>
            <a:r>
              <a:rPr lang="el-GR" sz="1600" dirty="0" smtClean="0">
                <a:solidFill>
                  <a:srgbClr val="000066"/>
                </a:solidFill>
              </a:rPr>
              <a:t>:  δημιουργία ψεύτικου προφίλ από κάποιον τρίτο με σκοπό να εκθέσει άλλον χρήστη.</a:t>
            </a:r>
          </a:p>
          <a:p>
            <a:pPr>
              <a:spcBef>
                <a:spcPts val="1200"/>
              </a:spcBef>
            </a:pPr>
            <a:r>
              <a:rPr lang="el-GR" sz="1600" b="1" dirty="0" smtClean="0">
                <a:solidFill>
                  <a:srgbClr val="92D050"/>
                </a:solidFill>
              </a:rPr>
              <a:t>Εφαρμογές τρίτων</a:t>
            </a:r>
            <a:r>
              <a:rPr lang="el-GR" sz="1600" dirty="0" smtClean="0">
                <a:solidFill>
                  <a:srgbClr val="000066"/>
                </a:solidFill>
              </a:rPr>
              <a:t>: Παιχνίδια, κουίζ, κλπ,  </a:t>
            </a:r>
            <a:br>
              <a:rPr lang="el-GR" sz="1600" dirty="0" smtClean="0">
                <a:solidFill>
                  <a:srgbClr val="000066"/>
                </a:solidFill>
              </a:rPr>
            </a:br>
            <a:r>
              <a:rPr lang="el-GR" sz="1600" dirty="0" smtClean="0">
                <a:solidFill>
                  <a:srgbClr val="000066"/>
                </a:solidFill>
              </a:rPr>
              <a:t>μπορεί να έχουν διαφορετικούς όρους </a:t>
            </a:r>
            <a:br>
              <a:rPr lang="el-GR" sz="1600" dirty="0" smtClean="0">
                <a:solidFill>
                  <a:srgbClr val="000066"/>
                </a:solidFill>
              </a:rPr>
            </a:br>
            <a:r>
              <a:rPr lang="el-GR" sz="1600" dirty="0" smtClean="0">
                <a:solidFill>
                  <a:srgbClr val="000066"/>
                </a:solidFill>
              </a:rPr>
              <a:t>χρήσης ως προς τα προσωπικά </a:t>
            </a:r>
            <a:br>
              <a:rPr lang="el-GR" sz="1600" dirty="0" smtClean="0">
                <a:solidFill>
                  <a:srgbClr val="000066"/>
                </a:solidFill>
              </a:rPr>
            </a:br>
            <a:r>
              <a:rPr lang="el-GR" sz="1600" dirty="0" smtClean="0">
                <a:solidFill>
                  <a:srgbClr val="000066"/>
                </a:solidFill>
              </a:rPr>
              <a:t>δεδομένα του χρήστη</a:t>
            </a:r>
            <a:r>
              <a:rPr lang="en-US" sz="1600" dirty="0" smtClean="0">
                <a:solidFill>
                  <a:srgbClr val="000066"/>
                </a:solidFill>
              </a:rPr>
              <a:t>.</a:t>
            </a:r>
            <a:endParaRPr lang="el-GR" sz="1600" dirty="0" smtClean="0">
              <a:solidFill>
                <a:srgbClr val="000066"/>
              </a:solidFill>
            </a:endParaRPr>
          </a:p>
        </p:txBody>
      </p:sp>
      <p:sp>
        <p:nvSpPr>
          <p:cNvPr id="4" name="Title 1"/>
          <p:cNvSpPr>
            <a:spLocks noGrp="1"/>
          </p:cNvSpPr>
          <p:nvPr>
            <p:ph type="title"/>
          </p:nvPr>
        </p:nvSpPr>
        <p:spPr>
          <a:xfrm>
            <a:off x="1187624" y="44624"/>
            <a:ext cx="6768752" cy="720080"/>
          </a:xfrm>
          <a:noFill/>
          <a:ln w="9525">
            <a:noFill/>
            <a:miter lim="800000"/>
            <a:headEnd/>
            <a:tailEnd/>
          </a:ln>
        </p:spPr>
        <p:txBody>
          <a:bodyPr vert="horz" wrap="square" lIns="91440" tIns="45720" rIns="91440" bIns="45720" numCol="1" anchor="ctr" anchorCtr="0" compatLnSpc="1">
            <a:prstTxWarp prst="textNoShape">
              <a:avLst/>
            </a:prstTxWarp>
          </a:bodyPr>
          <a:lstStyle/>
          <a:p>
            <a:r>
              <a:rPr lang="el-GR" sz="2600" b="1" dirty="0" smtClean="0">
                <a:solidFill>
                  <a:srgbClr val="92D050"/>
                </a:solidFill>
                <a:effectLst>
                  <a:outerShdw blurRad="38100" dist="38100" dir="2700000" algn="tl">
                    <a:srgbClr val="000000">
                      <a:alpha val="43137"/>
                    </a:srgbClr>
                  </a:outerShdw>
                </a:effectLst>
              </a:rPr>
              <a:t>Κοινωνική δικτύωση – Προβλήματα</a:t>
            </a:r>
            <a:endParaRPr lang="el-GR" sz="2600" b="1" dirty="0">
              <a:solidFill>
                <a:srgbClr val="92D050"/>
              </a:solidFill>
              <a:effectLst>
                <a:outerShdw blurRad="38100" dist="38100" dir="2700000" algn="tl">
                  <a:srgbClr val="000000">
                    <a:alpha val="43137"/>
                  </a:srgbClr>
                </a:outerShdw>
              </a:effectLst>
            </a:endParaRPr>
          </a:p>
        </p:txBody>
      </p:sp>
      <p:pic>
        <p:nvPicPr>
          <p:cNvPr id="5" name="Picture 2" descr="http://nirmal.com.np/images/65/social-networking.jpg"/>
          <p:cNvPicPr>
            <a:picLocks noChangeAspect="1" noChangeArrowheads="1"/>
          </p:cNvPicPr>
          <p:nvPr/>
        </p:nvPicPr>
        <p:blipFill>
          <a:blip r:embed="rId2" cstate="screen">
            <a:clrChange>
              <a:clrFrom>
                <a:srgbClr val="FFFFFF"/>
              </a:clrFrom>
              <a:clrTo>
                <a:srgbClr val="FFFFFF">
                  <a:alpha val="0"/>
                </a:srgbClr>
              </a:clrTo>
            </a:clrChange>
          </a:blip>
          <a:srcRect l="3686" t="8271" r="4174" b="17292"/>
          <a:stretch>
            <a:fillRect/>
          </a:stretch>
        </p:blipFill>
        <p:spPr bwMode="auto">
          <a:xfrm>
            <a:off x="4499992" y="4437112"/>
            <a:ext cx="4267141" cy="230425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476375" y="0"/>
            <a:ext cx="6407993" cy="747713"/>
          </a:xfrm>
        </p:spPr>
        <p:txBody>
          <a:bodyPr anchor="ctr" anchorCtr="0"/>
          <a:lstStyle/>
          <a:p>
            <a:r>
              <a:rPr lang="el-GR" sz="2000" b="1" dirty="0" smtClean="0">
                <a:solidFill>
                  <a:srgbClr val="00CC00"/>
                </a:solidFill>
                <a:effectLst>
                  <a:outerShdw blurRad="38100" dist="38100" dir="2700000" algn="tl">
                    <a:srgbClr val="000000">
                      <a:alpha val="43137"/>
                    </a:srgbClr>
                  </a:outerShdw>
                </a:effectLst>
              </a:rPr>
              <a:t>Κοινωνικά Δίκτυα στην Εκπαίδευση: Η.Π.Α.</a:t>
            </a:r>
            <a:endParaRPr lang="el-GR" sz="2000"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a:spcBef>
                <a:spcPts val="1200"/>
              </a:spcBef>
            </a:pPr>
            <a:r>
              <a:rPr lang="el-GR" sz="1800" dirty="0" smtClean="0">
                <a:solidFill>
                  <a:srgbClr val="000066"/>
                </a:solidFill>
              </a:rPr>
              <a:t>Ομοσπονδιακός νόμος </a:t>
            </a:r>
            <a:r>
              <a:rPr lang="en-US" sz="1800" b="1" dirty="0" smtClean="0">
                <a:solidFill>
                  <a:srgbClr val="000066"/>
                </a:solidFill>
              </a:rPr>
              <a:t>Children's Internet Protection Act</a:t>
            </a:r>
            <a:r>
              <a:rPr lang="el-GR" sz="1800" b="1" dirty="0" smtClean="0">
                <a:solidFill>
                  <a:srgbClr val="000066"/>
                </a:solidFill>
              </a:rPr>
              <a:t> </a:t>
            </a:r>
            <a:r>
              <a:rPr lang="el-GR" sz="1800" dirty="0" smtClean="0">
                <a:solidFill>
                  <a:srgbClr val="000066"/>
                </a:solidFill>
              </a:rPr>
              <a:t>(</a:t>
            </a:r>
            <a:r>
              <a:rPr lang="en-US" sz="1800" dirty="0" smtClean="0">
                <a:solidFill>
                  <a:srgbClr val="000066"/>
                </a:solidFill>
                <a:hlinkClick r:id="rId2"/>
              </a:rPr>
              <a:t>CIPA</a:t>
            </a:r>
            <a:r>
              <a:rPr lang="en-US" sz="1800" dirty="0" smtClean="0">
                <a:solidFill>
                  <a:srgbClr val="000066"/>
                </a:solidFill>
              </a:rPr>
              <a:t>)</a:t>
            </a:r>
            <a:endParaRPr lang="el-GR" sz="1800" dirty="0" smtClean="0">
              <a:solidFill>
                <a:srgbClr val="000066"/>
              </a:solidFill>
            </a:endParaRPr>
          </a:p>
          <a:p>
            <a:pPr>
              <a:spcBef>
                <a:spcPts val="1200"/>
              </a:spcBef>
            </a:pPr>
            <a:r>
              <a:rPr lang="en-US" sz="1800" dirty="0" smtClean="0">
                <a:solidFill>
                  <a:srgbClr val="000066"/>
                </a:solidFill>
              </a:rPr>
              <a:t>T</a:t>
            </a:r>
            <a:r>
              <a:rPr lang="el-GR" sz="1800" dirty="0" smtClean="0">
                <a:solidFill>
                  <a:srgbClr val="000066"/>
                </a:solidFill>
              </a:rPr>
              <a:t>α σχολεία (και οι βιβλιοθήκες) που λαμβάνουν ομοσπονδιακή χρηματοδότηση, απαιτείται να καθορίσουν μια </a:t>
            </a:r>
            <a:r>
              <a:rPr lang="el-GR" sz="1800" b="1" dirty="0" smtClean="0">
                <a:solidFill>
                  <a:srgbClr val="000066"/>
                </a:solidFill>
              </a:rPr>
              <a:t>πολιτική ασφαλούς χρήσης του διαδικτύου</a:t>
            </a:r>
            <a:r>
              <a:rPr lang="el-GR" sz="1800" dirty="0" smtClean="0">
                <a:solidFill>
                  <a:srgbClr val="000066"/>
                </a:solidFill>
              </a:rPr>
              <a:t>, που συμπεριλαμβάνει μεταξύ άλλων: </a:t>
            </a:r>
            <a:endParaRPr lang="en-US" sz="1800" dirty="0" smtClean="0">
              <a:solidFill>
                <a:srgbClr val="000066"/>
              </a:solidFill>
            </a:endParaRPr>
          </a:p>
          <a:p>
            <a:pPr lvl="1">
              <a:spcBef>
                <a:spcPts val="1200"/>
              </a:spcBef>
            </a:pPr>
            <a:r>
              <a:rPr lang="el-GR" sz="1600" dirty="0" smtClean="0">
                <a:solidFill>
                  <a:srgbClr val="000066"/>
                </a:solidFill>
              </a:rPr>
              <a:t>την παρενόχληση στον κυβερνοχώρο μέσω κοινωνικών δικτύων</a:t>
            </a:r>
            <a:endParaRPr lang="en-US" sz="1600" dirty="0" smtClean="0">
              <a:solidFill>
                <a:srgbClr val="000066"/>
              </a:solidFill>
            </a:endParaRPr>
          </a:p>
          <a:p>
            <a:pPr lvl="1">
              <a:spcBef>
                <a:spcPts val="1200"/>
              </a:spcBef>
            </a:pPr>
            <a:r>
              <a:rPr lang="el-GR" sz="1600" dirty="0" smtClean="0">
                <a:solidFill>
                  <a:srgbClr val="000066"/>
                </a:solidFill>
              </a:rPr>
              <a:t>την επιμόρφωση και ευαισθητοποίηση των μαθητών σε σχέση με την αλληλεπίδραση με άλλα άτομα στις ιστοσελίδες κοινωνικής δικτύωσης και χώρους συζητήσεων</a:t>
            </a:r>
          </a:p>
          <a:p>
            <a:pPr lvl="1">
              <a:spcBef>
                <a:spcPts val="1200"/>
              </a:spcBef>
            </a:pPr>
            <a:r>
              <a:rPr lang="el-GR" sz="1600" dirty="0" smtClean="0">
                <a:solidFill>
                  <a:srgbClr val="000066"/>
                </a:solidFill>
              </a:rPr>
              <a:t>την παρακολούθηση των διαδικτυακών δραστηριοτήτων των ανηλίκων</a:t>
            </a:r>
          </a:p>
        </p:txBody>
      </p:sp>
      <p:sp>
        <p:nvSpPr>
          <p:cNvPr id="21506" name="AutoShape 2" descr="data:image/jpg;base64,/9j/4AAQSkZJRgABAQAAAQABAAD/2wBDAAkGBwgHBgkIBwgKCgkLDRYPDQwMDRsUFRAWIB0iIiAdHx8kKDQsJCYxJx8fLT0tMTU3Ojo6Iys/RD84QzQ5Ojf/2wBDAQoKCg0MDRoPDxo3JR8lNzc3Nzc3Nzc3Nzc3Nzc3Nzc3Nzc3Nzc3Nzc3Nzc3Nzc3Nzc3Nzc3Nzc3Nzc3Nzc3Nzf/wAARCABOAHQDASIAAhEBAxEB/8QAHAAAAwADAQEBAAAAAAAAAAAAAAYHAgMECAEF/8QAPBAAAQEFBgMFBgUDBQEAAAAAAQIAAwQFEQYXIVWU0hIx4gcTQXGkFSJRVGFlFDI0QlIWJIEzU3SCkZL/xAAaAQEAAwEBAQAAAAAAAAAAAAAAAQMFBgQC/8QANxEAAAIGBggFAgcAAAAAAAAAAAECAxITUvAEBRFTgaEUITFBVGGC0RVRY5HiZHEjNGKxweHx/9oADAMBAAIRAxEAPwCYxENJjZ+DeQkTEPJut6oP4cp91KfChpj+Un/sPg32BgpSiXTRM4fRMPM3ACYVwEYLVX3go+FKUx+LbnIl8rlctm0tmj320iIK1w3dgB0B+U8VccUn/wChUD9214qFnSJzMrRzR86nKad05LkHv1/uBxHDShwoAK4fxboLeerPb+wqHHIYGXe1HKLSvImCgHjsr71DupOBoQPEEimDcP4Ud4XwdvTBB7wF7TwNaY8q0B/8b96Hj/6jmUuh7YTV9CwMPD8Dl/3XFwIA93CtTUinFiT44cuFM2jkSh5JERT4yVUUFqHAPzeB50rQE8PFTx+rTalbzyw5iBjPoGW+03qLNPYmNgUOwvvXjspPL3iR4AFso2DlDyWywSl9FRE0fVTFQ5RghVfdCfjWvg3e/jxZqZxzmx01fRUG/he7fP8AuuHiQR7wpWoof3YEeGGJ0ulQkncyaZ2emj55Oiol657kDuF8k0xPFWvKhB8aflaCM7Cy/sSOSFhZOJFHLjoiIdTd28SIdwEe6tP7qnw51/6ln1PZzaopBEqwp8w63MlPPwE1gJrNptM3qZ0t+FO4fuqh9U+8a1wxIw+ANK+FeT2xFKQPYYwHzfQ2PWxIGy2Z7/4G3U6dMQb0ZAktltuPMgr3c2ryr1DrcxdzavKvUOtzNV8ZyIavoYvjORDV9DY7CiI5wG2/re6RnqCrdzavKvUOtzF3Nq8q9Q63M1XxnIhq+hi+M5ENX0MYURHOAP63ukZ6gq3c2ryr1DrcxdzavKvUOtzNV8ZyIavoYvjORDV9DGFERzgD+t7pGeoJ73s9tOhQC5XQ0/33W5hmeJ7XFPVhXsQDCn6voYaWVEU+wrNdWtutUU9QlEO5h5RLJZPYGaoXM0xBJg+HF0ByJoeRIV5gjlVtr0ItEmczmdTdDiZO+FSYdSMX6vEJFcKUNR4VFPg2mHgkSiWy2fuI+DfxBiCTAkFSkgcuMEUoaLH1AFOZpufOjaVM5nsdMIKDiXVHn4UpKS+UeYQkD6KP08cMW663fbjjsHGja5jntr5lL4O0c1dwENDQ5duoh4k8ISBhxY4kn92JJ5/ThE6jkSd5Z5MSfZSorjUvgNa18+WBPDWlanni3a6iHts5lLoCZRUBLHcNDF0iIWju0FKRWqiP3E+JoMf/AHiE4iUSZ5Z0CHMIuK4zEdyeOow50rw8zSlcT5NJFusw8uYDvfRz2x8zjoWzk2dx7iJhQ7exDtB4SkjHhxwIP7sCPD66HSXdn3UmnUnmyH8yWpSlQwR7zhQ5cWONaig5HGvwbc9iHtipnHwUti4CaIiYXulv0I7xAChiUkj8wOFRUDz5aHLn+nHUmn0FMIOLinilL/C8JUXJHLjBHjUGnj4YYtG7756t/kAxfOoecy+az2YzVDuZ9+FJhCmpfV5lOPIVHkAedG9Duuz2yZQkmWCpHzD3c3nh7BpnMDNbQRMfBw0Ql+FCCAKVLCjjwADkKpH0HPwq6js7tWQCJaaf8h3ubKrRKxkmbduGwa1Vq22vx3ezfZbmQql3dkssGpe7mLu7JZYNS93NLLurWZYdQ73MXdWsyw6h3ubIb9OfYa+j/W5/IVO7uyWWDUvdzF3dkssGpe7mll3VrMsOod7mLurWZYdQ73NDfpz7Bo/1ufyFTu7sllg1L3cxd3ZLLBqXu5pZd1azLDqHe5i7q1mWHUO9zS36c+waP9bn8hR4ywNlUPQEy5IHD8w83MNM3tgLUu1ALltDSv8Aru9zDSSX6BWajX+cz+QTXEvEplkttCIqBiSqINYFQKlUH80lNKGix/jAnGm17DKtQmdT97FS+BW5o9MKElHeKPMO0gY8lHxPx/k13ddlNiVO0KMpNSkE/wB0+3NldRYjKDqn25ug05Xt12/YtnuOYYMQty9VbWZS6XPVSyVCGhi6D4oDtCwkVqshNOI486D4UJx4UzZbuTPLO9xBlCosL/Gdye8BGFK8PFw8/Dix+Hun0FdRYjKDqn25i6ixGUHVvtzNNU+R2TzBkxDHz1ViJnHwLpcsmv4mF7ovQgPEI4hzSSn8w/yPiCRQaXEKqzbqS2hdRUvjVvVF4IQpKigp5B4kpw8D4E80/wAmvN1FiMoOqfbmLqLEZQdU+3M01Vz57NeYMGIE9gBOpfNbQGKgYUofg/gUgpUQr+ACaUFUj/OJGFa6nthUEgewwaD5roZguosRlB1T7c3VdzZPLjqHm5vBTlyS5l0dlnngNCgJURW1pKBpeVn+kFa+JWRjVdDF8SsjGq6GarubJ5cdQ83MXc2Ty46h5ubwM0iIhov6oukpxCrfErIxquhi+JWRjVdDNV3Nk8uOoebmLubJ5cdQ83MZpERA/qi6SnEKt8SsjGq6GL4lZGNV0M1Xc2Ty46h5uYu5snlx1DzcxikRED+qLpKcQmxPa2p4sH2KBhT9V0MMzxfZ9ZdDwBEuw4fmHm5hpYXxD5NdVW5Uc4ibp7P7WKSCJYqhGH9w73MXe2tyxeod7maUdsPChKfYnIAfq+hvt8f2P1fQ1DKiI5wGo/re6RnqCrd7a3LF6h3uYu9tbli9Q73M1Xx/Y/V9DF8f2P1fQxlREc4A/re6RnqCrd7a3LF6h3uYu9tbli9Q73M1Xx/Y/V9DF8f2P1fQxlREc4A/re6RnqCrd7a3LF6h3uYu9tbli9Q73M1Xx/Y/V9DF8f2P1fQxlREc4A/re6RnqCrd7a3LF6h3uYu9tbli9Q73M1Xx/Y/V9DF8f2P1fQxlREc4A/re6RnqCrd7a3LF6h3uYu9tbli9Q73M1Xx/Y/V9DF8f2P1fQxlREc4A/re6RnqCrd7a3LF6h3uYu9tbli9Q73M1Xx/Y/V9DF8f2P1fQxlREc4A/re6RnqCi9sDapCgFS5QNPmHe5hmaI7XO9WFexaYU/VdDDSyoiFZrq1t1qinENzrs6sop0gqlpqUgn+5e7myu5snlp1L3c0BC8PFjvPNofoQCwqqpXEnn3F+u5snlp1L3cxdzZPLTqXu5oDxn6sd55sfoQB4VSuJPPuL9dzZPLTqXu5i7myeWnUvdzQHjP1Y7zzY/QgDwqlcSefcX67myeWnUvdzF3Nk8tOpe7mgPH5scfmx+hAHhVK4k8+4v13Nk8tOpe7mLubJ5adS93NAePzY7zzY/QgDwqlcSefcX67myeWnUvdzF3Nk8tOpe7mgPGfqx3nmx+hAHhVK4k8+4v13Nk8tOpe7mLubJ5adS93NAePzY4/Nj9CAPCqVxJ59xdIvs+suh4AiXGnD8w93MNCVvDXxYaXyEIrOraQR2aQefc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1508" name="AutoShape 4" descr="data:image/jpg;base64,/9j/4AAQSkZJRgABAQAAAQABAAD/2wBDAAkGBwgHBgkIBwgKCgkLDRYPDQwMDRsUFRAWIB0iIiAdHx8kKDQsJCYxJx8fLT0tMTU3Ojo6Iys/RD84QzQ5Ojf/2wBDAQoKCg0MDRoPDxo3JR8lNzc3Nzc3Nzc3Nzc3Nzc3Nzc3Nzc3Nzc3Nzc3Nzc3Nzc3Nzc3Nzc3Nzc3Nzc3Nzc3Nzf/wAARCABOAHQDASIAAhEBAxEB/8QAHAAAAwADAQEBAAAAAAAAAAAAAAYHAgMECAEF/8QAPBAAAQEFBgMFBgUDBQEAAAAAAQIAAwQFEQYXIVWU0hIx4gcTQXGkFSJRVGFlFDI0QlIWJIEzU3SCkZL/xAAaAQEAAwEBAQAAAAAAAAAAAAAAAQMFBgQC/8QANxEAAAIGBggFAgcAAAAAAAAAAAECAxITUvAEBRFTgaEUITFBVGGC0RVRY5HiZHEjNGKxweHx/9oADAMBAAIRAxEAPwCYxENJjZ+DeQkTEPJut6oP4cp91KfChpj+Un/sPg32BgpSiXTRM4fRMPM3ACYVwEYLVX3go+FKUx+LbnIl8rlctm0tmj320iIK1w3dgB0B+U8VccUn/wChUD9214qFnSJzMrRzR86nKad05LkHv1/uBxHDShwoAK4fxboLeerPb+wqHHIYGXe1HKLSvImCgHjsr71DupOBoQPEEimDcP4Ud4XwdvTBB7wF7TwNaY8q0B/8b96Hj/6jmUuh7YTV9CwMPD8Dl/3XFwIA93CtTUinFiT44cuFM2jkSh5JERT4yVUUFqHAPzeB50rQE8PFTx+rTalbzyw5iBjPoGW+03qLNPYmNgUOwvvXjspPL3iR4AFso2DlDyWywSl9FRE0fVTFQ5RghVfdCfjWvg3e/jxZqZxzmx01fRUG/he7fP8AuuHiQR7wpWoof3YEeGGJ0ulQkncyaZ2emj55Oiol657kDuF8k0xPFWvKhB8aflaCM7Cy/sSOSFhZOJFHLjoiIdTd28SIdwEe6tP7qnw51/6ln1PZzaopBEqwp8w63MlPPwE1gJrNptM3qZ0t+FO4fuqh9U+8a1wxIw+ANK+FeT2xFKQPYYwHzfQ2PWxIGy2Z7/4G3U6dMQb0ZAktltuPMgr3c2ryr1DrcxdzavKvUOtzNV8ZyIavoYvjORDV9DY7CiI5wG2/re6RnqCrdzavKvUOtzF3Nq8q9Q63M1XxnIhq+hi+M5ENX0MYURHOAP63ukZ6gq3c2ryr1DrcxdzavKvUOtzNV8ZyIavoYvjORDV9DGFERzgD+t7pGeoJ73s9tOhQC5XQ0/33W5hmeJ7XFPVhXsQDCn6voYaWVEU+wrNdWtutUU9QlEO5h5RLJZPYGaoXM0xBJg+HF0ByJoeRIV5gjlVtr0ItEmczmdTdDiZO+FSYdSMX6vEJFcKUNR4VFPg2mHgkSiWy2fuI+DfxBiCTAkFSkgcuMEUoaLH1AFOZpufOjaVM5nsdMIKDiXVHn4UpKS+UeYQkD6KP08cMW663fbjjsHGja5jntr5lL4O0c1dwENDQ5duoh4k8ISBhxY4kn92JJ5/ThE6jkSd5Z5MSfZSorjUvgNa18+WBPDWlanni3a6iHts5lLoCZRUBLHcNDF0iIWju0FKRWqiP3E+JoMf/AHiE4iUSZ5Z0CHMIuK4zEdyeOow50rw8zSlcT5NJFusw8uYDvfRz2x8zjoWzk2dx7iJhQ7exDtB4SkjHhxwIP7sCPD66HSXdn3UmnUnmyH8yWpSlQwR7zhQ5cWONaig5HGvwbc9iHtipnHwUti4CaIiYXulv0I7xAChiUkj8wOFRUDz5aHLn+nHUmn0FMIOLinilL/C8JUXJHLjBHjUGnj4YYtG7756t/kAxfOoecy+az2YzVDuZ9+FJhCmpfV5lOPIVHkAedG9Duuz2yZQkmWCpHzD3c3nh7BpnMDNbQRMfBw0Ql+FCCAKVLCjjwADkKpH0HPwq6js7tWQCJaaf8h3ubKrRKxkmbduGwa1Vq22vx3ezfZbmQql3dkssGpe7mLu7JZYNS93NLLurWZYdQ73MXdWsyw6h3ubIb9OfYa+j/W5/IVO7uyWWDUvdzF3dkssGpe7mll3VrMsOod7mLurWZYdQ73NDfpz7Bo/1ufyFTu7sllg1L3cxd3ZLLBqXu5pZd1azLDqHe5i7q1mWHUO9zS36c+waP9bn8hR4ywNlUPQEy5IHD8w83MNM3tgLUu1ALltDSv8Aru9zDSSX6BWajX+cz+QTXEvEplkttCIqBiSqINYFQKlUH80lNKGix/jAnGm17DKtQmdT97FS+BW5o9MKElHeKPMO0gY8lHxPx/k13ddlNiVO0KMpNSkE/wB0+3NldRYjKDqn25ug05Xt12/YtnuOYYMQty9VbWZS6XPVSyVCGhi6D4oDtCwkVqshNOI486D4UJx4UzZbuTPLO9xBlCosL/Gdye8BGFK8PFw8/Dix+Hun0FdRYjKDqn25i6ixGUHVvtzNNU+R2TzBkxDHz1ViJnHwLpcsmv4mF7ovQgPEI4hzSSn8w/yPiCRQaXEKqzbqS2hdRUvjVvVF4IQpKigp5B4kpw8D4E80/wAmvN1FiMoOqfbmLqLEZQdU+3M01Vz57NeYMGIE9gBOpfNbQGKgYUofg/gUgpUQr+ACaUFUj/OJGFa6nthUEgewwaD5roZguosRlB1T7c3VdzZPLjqHm5vBTlyS5l0dlnngNCgJURW1pKBpeVn+kFa+JWRjVdDF8SsjGq6GarubJ5cdQ83MXc2Ty46h5ubwM0iIhov6oukpxCrfErIxquhi+JWRjVdDNV3Nk8uOoebmLubJ5cdQ83MZpERA/qi6SnEKt8SsjGq6GL4lZGNV0M1Xc2Ty46h5uYu5snlx1DzcxikRED+qLpKcQmxPa2p4sH2KBhT9V0MMzxfZ9ZdDwBEuw4fmHm5hpYXxD5NdVW5Uc4ibp7P7WKSCJYqhGH9w73MXe2tyxeod7maUdsPChKfYnIAfq+hvt8f2P1fQ1DKiI5wGo/re6RnqCrd7a3LF6h3uYu9tbli9Q73M1Xx/Y/V9DF8f2P1fQxlREc4A/re6RnqCrd7a3LF6h3uYu9tbli9Q73M1Xx/Y/V9DF8f2P1fQxlREc4A/re6RnqCrd7a3LF6h3uYu9tbli9Q73M1Xx/Y/V9DF8f2P1fQxlREc4A/re6RnqCrd7a3LF6h3uYu9tbli9Q73M1Xx/Y/V9DF8f2P1fQxlREc4A/re6RnqCrd7a3LF6h3uYu9tbli9Q73M1Xx/Y/V9DF8f2P1fQxlREc4A/re6RnqCrd7a3LF6h3uYu9tbli9Q73M1Xx/Y/V9DF8f2P1fQxlREc4A/re6RnqCi9sDapCgFS5QNPmHe5hmaI7XO9WFexaYU/VdDDSyoiFZrq1t1qinENzrs6sop0gqlpqUgn+5e7myu5snlp1L3c0BC8PFjvPNofoQCwqqpXEnn3F+u5snlp1L3cxdzZPLTqXu5oDxn6sd55sfoQB4VSuJPPuL9dzZPLTqXu5i7myeWnUvdzQHjP1Y7zzY/QgDwqlcSefcX67myeWnUvdzF3Nk8tOpe7mgPH5scfmx+hAHhVK4k8+4v13Nk8tOpe7mLubJ5adS93NAePzY7zzY/QgDwqlcSefcX67myeWnUvdzF3Nk8tOpe7mgPGfqx3nmx+hAHhVK4k8+4v13Nk8tOpe7mLubJ5adS93NAePzY4/Nj9CAPCqVxJ59xdIvs+suh4AiXGnD8w93MNCVvDXxYaXyEIrOraQR2aQefc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1512" name="AutoShape 8" descr="data:image/jpg;base64,/9j/4AAQSkZJRgABAQAAAQABAAD/2wBDAAkGBwgHBgkIBwgKCgkLDRYPDQwMDRsUFRAWIB0iIiAdHx8kKDQsJCYxJx8fLT0tMTU3Ojo6Iys/RD84QzQ5Ojf/2wBDAQoKCg0MDRoPDxo3JR8lNzc3Nzc3Nzc3Nzc3Nzc3Nzc3Nzc3Nzc3Nzc3Nzc3Nzc3Nzc3Nzc3Nzc3Nzc3Nzc3Nzf/wAARCABOAGgDASIAAhEBAxEB/8QAHAAAAgIDAQEAAAAAAAAAAAAABQcEBgACAwgB/8QAOxAAAQMDAgQCBwYFBAMAAAAAAQIDBAAFEQYhEhMxQVFhB3GBkaGxwRQiIzJy0TNCUnOyJDVDYmOC0v/EABkBAAIDAQAAAAAAAAAAAAAAAAIDAQQFAP/EAC0RAAIBAgQEBQMFAAAAAAAAAAECAAMRBAUSIRMxQVEVIkJhoTJiwXGB0fDx/9oADAMBAAIRAxEAPwBRw4pukmQpSkIc4FOBI24leQ8/rU3St/kafnKebbS6lSClTDueWo9AVJ7439vehsyO5BkOxlOoUsfcc5ZJGc7jOPEVu0pg255C/uvpcSpCuvECDlPl0zn1UxTbeCYVuztt+xqEW1hlS1FTbgcKgjOMp9mNs59+TQdqJJcjuSGW1KaSSlxSeids7+FErNMbQvlS2ucwtOFtFRTxgjx7djnyFbSrpLjQ12rIcinOC7uog4xv2xjt391MdLDUvKCD3hPQ+orZZWpguVuEoPIS2pPGcuJKgSMdBjAOeuQKK2WyMakmLbt8tiKVElpt1KgFDwG5wcdsnvucVVINl+12aVNbdSXmCCGkHKlDzHboSMdcGtbPdHIL6FtrKSkggg4IPiKHSjgq0sUMTVw7aqZtGi16LXx/GujafJtgq+ZFGbf6OrTFIVJLsxY7OHhT7h9Sa3sHpAgSba2u6qW28kYU4hsqSrzIG4Psx8qkyPSBp9r8jsh0+CGCP8sVTIRDYzVarmNUbA2PYfmSmoQtqQiKy200noltISPcKMtOR7lBcgzk8bDowpOSD6wexqizvSVDIIiW15Z7F5wIHuGarUzWt6fUVRnWoo6gNNg/FWak1VHKdTyzFVN2Fj3JhvVGkZ1jUqVFKpVvznmgfeb8lgdPX09XSgcdxbquWlKlqPRKRk+6o7erLs8vhnXCS4k9uMge4bVe9Ha5iRCiBcG22WiAESGkBOP1AdfXSvKx7Tb42Ko0fModh22/2V0aau8gcTVqmEHuWSPnWU60cDraXWFpWhQylaTkKHkaynCkJjtn1a/0D5nkmz2t++XENl5JJOXFLc+/w9yAd1VCnxFQZS4zjja3Gzwr5ZJAV3GSK7yFfZJD7cGQ4ppWUcfDwFac98E7bDvUywQG71dQJ0vhx+I5zMnmIT+bKu23c1ZYW36TB5yGZLarZHbSlKH2nFAkDdaeo38skYokiGmUmOmaVM8xsLS4BnCTkBWO4yN++xobeoLduuDsRp1bvKOCtSOHJ67bnbGN+9GXNUOO2CNbklbK2yOMNYShxIJwCPcfDOdulHTe23QyCIEmMvQ3Fw3VoISoKIbWFJJxsQR12PxqbZYUKXHmpku8D7bZcaBPAnI23V4EqTt5detdzbFT2kTQrlxuallx5WSlCiCQDjJGwPauWoLK/Ypqoz7zS+LJQEKyoozsVDtnHTyrnXSbXkr3lq9E0i3OT5Vuu0NuRxp4myskEY2UBg+YPsNG9caMNpBuNqC3bWvrk5UwfBXl4H2HzVttlvW2cxNjHDjKwsefiPURke2nxB19ZYDSC7L5yXEhXLaTxnBHQ9h7TVTEIp3M1MvxmIpOBTuw7e34ilCCo4TufAVOjWS7SD/p7bMcz3SwrHvxTqsWo7Jd3y1bkFh0gkIW2lBV44wTmjahnrVcUh3mrXzqoh0mlY+5iQjaCv8AMAKoaYw8X3An4DJ+FbHQ14Zc4VvxAE/zcavlw06yAKhy4zTiSpeEjuqmCksonOcQWvYCVnSlqukCC5Ga1EtrjGUpRHCkoPlxH5AVlbTJkW2O5XOihJ3GXkj61lMGkbRDVK7sXsDf7R/ESthtEe63MRZD/IC0KKVEgAqxgDfzI6Z8PMCp8VdvlOxvtDbpT9xwslXCSDuNwM7j1bU5H9H2a/2ZTUeK1CmNj8N5lGN/+w7j40t7ppLUbUt37Rb5EhwqJU60OYFnxyPrvVrWr7iZdiNoL0/CZuF2jx5Ly2wpQwQjiBxvg7jAwOu+K31NDiwboW4BK460hxDnGFJUCT+UjsOnsNS2dIaiVui2SEZGMqKUbe0ipCNB35WOYyy0PFbwP+OaAsoa94ViRyhbTOuGoFhNnuUVuUy8paVEMt/gp4QEq4SMLUDk7+HWqnNZWVNoLv4IJCCrJCATk+eM749dWuF6PF8QMy4pHillvPxJ+lXK1+j2wzIhjuPzku42c5iTg+rho1q0gCDIKtzi7uml0QLBHuhmIWlaACGUlaVrKjghW2BjGc9x50EiOEApz0q36j0Fqa1yFMxlOTopQG0LacAygdEqQTtjw3HnUC36Hvriwp5huOnuXXBn3JyaRUsUIJvLmDrGlXDch1nO03R6G+hxtxSFIIUlSTgpPjV8keki7BlPKjQjkY5hQokn1cVBI+g+Egybh6w019SfpVxsGkbAWVR5LT7vGMFa3iCPMAYHwqkFbptN+rjcEwHFXVb++0p8vXmopOR9u5QPZlpKfjjPxoDNuk6cczJj7/8AdcKh8aNal0pcLNdVxW2HpLKvvMOttlXGn2dD2IrhF0bqCWocFsebQf5nxyx8d/cKE6r2M0UbBIgdNIB/QQATjqBWVfYvozlPNkyLkw2vH5W21Lx7Tisowj9pXbMcJf6/gw/adQ2WO5wOXCOy50U2teOE+dHn0tPJS+wtDjaxlK0KCgR5EV5yguHPWrLY9RXCxuExHAWlHK2HN0K88dj5ij4gGxmQuU8Snrptv7xurTiuDiKpK/SMsj/a05/vnH+NQn/SFOV/ChR0fqKlfUUssIkZfiBzHyJdnWwCSmu0GSWHUkHvSyf1peHc8LjLf6Gh9c1AVqa8lWft7g9SUj6UQcQzltXqRPQyFtzowHU4oLLjltRBFJdrUl4UcLuczHgl5SR8DRaLq69RkbTFSEf0yfxMeonf41DODG08oqlbqwPtGC6nhNbR3ihQKTuKWU3WF5fBAebZH/jbHzOaDPXW4PK4nZslSvEuq/euWpI8NqeogT0dbbohxjgkLCAP5lHAFSOY06njYdbcR0CkKCh7xXmNUx9xQLzzjmP61lXzq06R1ZIsrrnKSlxtxOFNLVgE9j5GjFWR4SSp0Ndu0cxcCJAB77VlJy9a9vUtSg1yogz/AMScq95z8MVlFxRFeE1fUQDKTao8iS7wRmHXleDaCr5UbetVyitcyTAlNI/qW0oAe3FWzTyG2CEMNpbSOgSMCr5AdJQBUGneTRzRqIsFuIiVCuSqd900rZbkorfgoQ4dy4yeWT68bH2igTvo+s4yQ7MwOxcT/wDNLNNhL4zag43BBirG9akU14ejrGlZSqKpzbqt1X0IqSrTVmbP3bdH/wDZJV86HQYDZlS5AGJ3PCalR3uxNNJ20wEDCYUUDwDKf2rgzBgsOhaIUYEHsyn9qnReQmaBDcLFu8kYyCMVEUN69A25xuVF5DrKFN4xwlII91DpVtixlksR2W/0NhPyFdwyN5D5stT0W/eJZq2z3k8TMKQseKWlY+VfBEnNOYVEkBXgWlftTZkDvURasHaiVbyv4g4NwJSUafu8+E5Jatz5S0gqUSnBIHXAO59grKYdtnLYcBTmsoxSE5s2qE7qJ//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1514" name="AutoShape 10" descr="data:image/jpg;base64,/9j/4AAQSkZJRgABAQAAAQABAAD/2wBDAAkGBwgHBgkIBwgKCgkLDRYPDQwMDRsUFRAWIB0iIiAdHx8kKDQsJCYxJx8fLT0tMTU3Ojo6Iys/RD84QzQ5Ojf/2wBDAQoKCg0MDRoPDxo3JR8lNzc3Nzc3Nzc3Nzc3Nzc3Nzc3Nzc3Nzc3Nzc3Nzc3Nzc3Nzc3Nzc3Nzc3Nzc3Nzc3Nzf/wAARCABOAGgDASIAAhEBAxEB/8QAHAAAAgIDAQEAAAAAAAAAAAAABQcEBgACAwgB/8QAOxAAAQMDAgQCBwYFBAMAAAAAAQIDBAAFEQYhEhMxQVFhB3GBkaGxwRQiIzJy0TNCUnOyJDVDYmOC0v/EABkBAAIDAQAAAAAAAAAAAAAAAAIDAQQFAP/EAC0RAAIBAgQEBQMFAAAAAAAAAAECAAMRBAUSIRMxQVEVIkJhoTJiwXGB0fDx/9oADAMBAAIRAxEAPwBRw4pukmQpSkIc4FOBI24leQ8/rU3St/kafnKebbS6lSClTDueWo9AVJ7439vehsyO5BkOxlOoUsfcc5ZJGc7jOPEVu0pg255C/uvpcSpCuvECDlPl0zn1UxTbeCYVuztt+xqEW1hlS1FTbgcKgjOMp9mNs59+TQdqJJcjuSGW1KaSSlxSeids7+FErNMbQvlS2ucwtOFtFRTxgjx7djnyFbSrpLjQ12rIcinOC7uog4xv2xjt391MdLDUvKCD3hPQ+orZZWpguVuEoPIS2pPGcuJKgSMdBjAOeuQKK2WyMakmLbt8tiKVElpt1KgFDwG5wcdsnvucVVINl+12aVNbdSXmCCGkHKlDzHboSMdcGtbPdHIL6FtrKSkggg4IPiKHSjgq0sUMTVw7aqZtGi16LXx/GujafJtgq+ZFGbf6OrTFIVJLsxY7OHhT7h9Sa3sHpAgSba2u6qW28kYU4hsqSrzIG4Psx8qkyPSBp9r8jsh0+CGCP8sVTIRDYzVarmNUbA2PYfmSmoQtqQiKy200noltISPcKMtOR7lBcgzk8bDowpOSD6wexqizvSVDIIiW15Z7F5wIHuGarUzWt6fUVRnWoo6gNNg/FWak1VHKdTyzFVN2Fj3JhvVGkZ1jUqVFKpVvznmgfeb8lgdPX09XSgcdxbquWlKlqPRKRk+6o7erLs8vhnXCS4k9uMge4bVe9Ha5iRCiBcG22WiAESGkBOP1AdfXSvKx7Tb42Ko0fModh22/2V0aau8gcTVqmEHuWSPnWU60cDraXWFpWhQylaTkKHkaynCkJjtn1a/0D5nkmz2t++XENl5JJOXFLc+/w9yAd1VCnxFQZS4zjja3Gzwr5ZJAV3GSK7yFfZJD7cGQ4ppWUcfDwFac98E7bDvUywQG71dQJ0vhx+I5zMnmIT+bKu23c1ZYW36TB5yGZLarZHbSlKH2nFAkDdaeo38skYokiGmUmOmaVM8xsLS4BnCTkBWO4yN++xobeoLduuDsRp1bvKOCtSOHJ67bnbGN+9GXNUOO2CNbklbK2yOMNYShxIJwCPcfDOdulHTe23QyCIEmMvQ3Fw3VoISoKIbWFJJxsQR12PxqbZYUKXHmpku8D7bZcaBPAnI23V4EqTt5detdzbFT2kTQrlxuallx5WSlCiCQDjJGwPauWoLK/Ypqoz7zS+LJQEKyoozsVDtnHTyrnXSbXkr3lq9E0i3OT5Vuu0NuRxp4myskEY2UBg+YPsNG9caMNpBuNqC3bWvrk5UwfBXl4H2HzVttlvW2cxNjHDjKwsefiPURke2nxB19ZYDSC7L5yXEhXLaTxnBHQ9h7TVTEIp3M1MvxmIpOBTuw7e34ilCCo4TufAVOjWS7SD/p7bMcz3SwrHvxTqsWo7Jd3y1bkFh0gkIW2lBV44wTmjahnrVcUh3mrXzqoh0mlY+5iQjaCv8AMAKoaYw8X3An4DJ+FbHQ14Zc4VvxAE/zcavlw06yAKhy4zTiSpeEjuqmCksonOcQWvYCVnSlqukCC5Ga1EtrjGUpRHCkoPlxH5AVlbTJkW2O5XOihJ3GXkj61lMGkbRDVK7sXsDf7R/ESthtEe63MRZD/IC0KKVEgAqxgDfzI6Z8PMCp8VdvlOxvtDbpT9xwslXCSDuNwM7j1bU5H9H2a/2ZTUeK1CmNj8N5lGN/+w7j40t7ppLUbUt37Rb5EhwqJU60OYFnxyPrvVrWr7iZdiNoL0/CZuF2jx5Ly2wpQwQjiBxvg7jAwOu+K31NDiwboW4BK460hxDnGFJUCT+UjsOnsNS2dIaiVui2SEZGMqKUbe0ipCNB35WOYyy0PFbwP+OaAsoa94ViRyhbTOuGoFhNnuUVuUy8paVEMt/gp4QEq4SMLUDk7+HWqnNZWVNoLv4IJCCrJCATk+eM749dWuF6PF8QMy4pHillvPxJ+lXK1+j2wzIhjuPzku42c5iTg+rho1q0gCDIKtzi7uml0QLBHuhmIWlaACGUlaVrKjghW2BjGc9x50EiOEApz0q36j0Fqa1yFMxlOTopQG0LacAygdEqQTtjw3HnUC36Hvriwp5huOnuXXBn3JyaRUsUIJvLmDrGlXDch1nO03R6G+hxtxSFIIUlSTgpPjV8keki7BlPKjQjkY5hQokn1cVBI+g+Egybh6w019SfpVxsGkbAWVR5LT7vGMFa3iCPMAYHwqkFbptN+rjcEwHFXVb++0p8vXmopOR9u5QPZlpKfjjPxoDNuk6cczJj7/8AdcKh8aNal0pcLNdVxW2HpLKvvMOttlXGn2dD2IrhF0bqCWocFsebQf5nxyx8d/cKE6r2M0UbBIgdNIB/QQATjqBWVfYvozlPNkyLkw2vH5W21Lx7Tisowj9pXbMcJf6/gw/adQ2WO5wOXCOy50U2teOE+dHn0tPJS+wtDjaxlK0KCgR5EV5yguHPWrLY9RXCxuExHAWlHK2HN0K88dj5ij4gGxmQuU8Snrptv7xurTiuDiKpK/SMsj/a05/vnH+NQn/SFOV/ChR0fqKlfUUssIkZfiBzHyJdnWwCSmu0GSWHUkHvSyf1peHc8LjLf6Gh9c1AVqa8lWft7g9SUj6UQcQzltXqRPQyFtzowHU4oLLjltRBFJdrUl4UcLuczHgl5SR8DRaLq69RkbTFSEf0yfxMeonf41DODG08oqlbqwPtGC6nhNbR3ihQKTuKWU3WF5fBAebZH/jbHzOaDPXW4PK4nZslSvEuq/euWpI8NqeogT0dbbohxjgkLCAP5lHAFSOY06njYdbcR0CkKCh7xXmNUx9xQLzzjmP61lXzq06R1ZIsrrnKSlxtxOFNLVgE9j5GjFWR4SSp0Ndu0cxcCJAB77VlJy9a9vUtSg1yogz/AMScq95z8MVlFxRFeE1fUQDKTao8iS7wRmHXleDaCr5UbetVyitcyTAlNI/qW0oAe3FWzTyG2CEMNpbSOgSMCr5AdJQBUGneTRzRqIsFuIiVCuSqd900rZbkorfgoQ4dy4yeWT68bH2igTvo+s4yQ7MwOxcT/wDNLNNhL4zag43BBirG9akU14ejrGlZSqKpzbqt1X0IqSrTVmbP3bdH/wDZJV86HQYDZlS5AGJ3PCalR3uxNNJ20wEDCYUUDwDKf2rgzBgsOhaIUYEHsyn9qnReQmaBDcLFu8kYyCMVEUN69A25xuVF5DrKFN4xwlII91DpVtixlksR2W/0NhPyFdwyN5D5stT0W/eJZq2z3k8TMKQseKWlY+VfBEnNOYVEkBXgWlftTZkDvURasHaiVbyv4g4NwJSUafu8+E5Jatz5S0gqUSnBIHXAO59grKYdtnLYcBTmsoxSE5s2qE7qJ//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1516" name="AutoShape 12" descr="data:image/jpg;base64,/9j/4AAQSkZJRgABAQAAAQABAAD/2wBDAAkGBwgHBgkIBwgKCgkLDRYPDQwMDRsUFRAWIB0iIiAdHx8kKDQsJCYxJx8fLT0tMTU3Ojo6Iys/RD84QzQ5Ojf/2wBDAQoKCg0MDRoPDxo3JR8lNzc3Nzc3Nzc3Nzc3Nzc3Nzc3Nzc3Nzc3Nzc3Nzc3Nzc3Nzc3Nzc3Nzc3Nzc3Nzc3Nzf/wAARCABOAGgDASIAAhEBAxEB/8QAHAAAAgIDAQEAAAAAAAAAAAAABQcEBgACAwgB/8QAOxAAAQMDAgQCBwYFBAMAAAAAAQIDBAAFEQYhEhMxQVFhB3GBkaGxwRQiIzJy0TNCUnOyJDVDYmOC0v/EABkBAAIDAQAAAAAAAAAAAAAAAAIDAQQFAP/EAC0RAAIBAgQEBQMFAAAAAAAAAAECAAMRBAUSIRMxQVEVIkJhoTJiwXGB0fDx/9oADAMBAAIRAxEAPwBRw4pukmQpSkIc4FOBI24leQ8/rU3St/kafnKebbS6lSClTDueWo9AVJ7439vehsyO5BkOxlOoUsfcc5ZJGc7jOPEVu0pg255C/uvpcSpCuvECDlPl0zn1UxTbeCYVuztt+xqEW1hlS1FTbgcKgjOMp9mNs59+TQdqJJcjuSGW1KaSSlxSeids7+FErNMbQvlS2ucwtOFtFRTxgjx7djnyFbSrpLjQ12rIcinOC7uog4xv2xjt391MdLDUvKCD3hPQ+orZZWpguVuEoPIS2pPGcuJKgSMdBjAOeuQKK2WyMakmLbt8tiKVElpt1KgFDwG5wcdsnvucVVINl+12aVNbdSXmCCGkHKlDzHboSMdcGtbPdHIL6FtrKSkggg4IPiKHSjgq0sUMTVw7aqZtGi16LXx/GujafJtgq+ZFGbf6OrTFIVJLsxY7OHhT7h9Sa3sHpAgSba2u6qW28kYU4hsqSrzIG4Psx8qkyPSBp9r8jsh0+CGCP8sVTIRDYzVarmNUbA2PYfmSmoQtqQiKy200noltISPcKMtOR7lBcgzk8bDowpOSD6wexqizvSVDIIiW15Z7F5wIHuGarUzWt6fUVRnWoo6gNNg/FWak1VHKdTyzFVN2Fj3JhvVGkZ1jUqVFKpVvznmgfeb8lgdPX09XSgcdxbquWlKlqPRKRk+6o7erLs8vhnXCS4k9uMge4bVe9Ha5iRCiBcG22WiAESGkBOP1AdfXSvKx7Tb42Ko0fModh22/2V0aau8gcTVqmEHuWSPnWU60cDraXWFpWhQylaTkKHkaynCkJjtn1a/0D5nkmz2t++XENl5JJOXFLc+/w9yAd1VCnxFQZS4zjja3Gzwr5ZJAV3GSK7yFfZJD7cGQ4ppWUcfDwFac98E7bDvUywQG71dQJ0vhx+I5zMnmIT+bKu23c1ZYW36TB5yGZLarZHbSlKH2nFAkDdaeo38skYokiGmUmOmaVM8xsLS4BnCTkBWO4yN++xobeoLduuDsRp1bvKOCtSOHJ67bnbGN+9GXNUOO2CNbklbK2yOMNYShxIJwCPcfDOdulHTe23QyCIEmMvQ3Fw3VoISoKIbWFJJxsQR12PxqbZYUKXHmpku8D7bZcaBPAnI23V4EqTt5detdzbFT2kTQrlxuallx5WSlCiCQDjJGwPauWoLK/Ypqoz7zS+LJQEKyoozsVDtnHTyrnXSbXkr3lq9E0i3OT5Vuu0NuRxp4myskEY2UBg+YPsNG9caMNpBuNqC3bWvrk5UwfBXl4H2HzVttlvW2cxNjHDjKwsefiPURke2nxB19ZYDSC7L5yXEhXLaTxnBHQ9h7TVTEIp3M1MvxmIpOBTuw7e34ilCCo4TufAVOjWS7SD/p7bMcz3SwrHvxTqsWo7Jd3y1bkFh0gkIW2lBV44wTmjahnrVcUh3mrXzqoh0mlY+5iQjaCv8AMAKoaYw8X3An4DJ+FbHQ14Zc4VvxAE/zcavlw06yAKhy4zTiSpeEjuqmCksonOcQWvYCVnSlqukCC5Ga1EtrjGUpRHCkoPlxH5AVlbTJkW2O5XOihJ3GXkj61lMGkbRDVK7sXsDf7R/ESthtEe63MRZD/IC0KKVEgAqxgDfzI6Z8PMCp8VdvlOxvtDbpT9xwslXCSDuNwM7j1bU5H9H2a/2ZTUeK1CmNj8N5lGN/+w7j40t7ppLUbUt37Rb5EhwqJU60OYFnxyPrvVrWr7iZdiNoL0/CZuF2jx5Ly2wpQwQjiBxvg7jAwOu+K31NDiwboW4BK460hxDnGFJUCT+UjsOnsNS2dIaiVui2SEZGMqKUbe0ipCNB35WOYyy0PFbwP+OaAsoa94ViRyhbTOuGoFhNnuUVuUy8paVEMt/gp4QEq4SMLUDk7+HWqnNZWVNoLv4IJCCrJCATk+eM749dWuF6PF8QMy4pHillvPxJ+lXK1+j2wzIhjuPzku42c5iTg+rho1q0gCDIKtzi7uml0QLBHuhmIWlaACGUlaVrKjghW2BjGc9x50EiOEApz0q36j0Fqa1yFMxlOTopQG0LacAygdEqQTtjw3HnUC36Hvriwp5huOnuXXBn3JyaRUsUIJvLmDrGlXDch1nO03R6G+hxtxSFIIUlSTgpPjV8keki7BlPKjQjkY5hQokn1cVBI+g+Egybh6w019SfpVxsGkbAWVR5LT7vGMFa3iCPMAYHwqkFbptN+rjcEwHFXVb++0p8vXmopOR9u5QPZlpKfjjPxoDNuk6cczJj7/8AdcKh8aNal0pcLNdVxW2HpLKvvMOttlXGn2dD2IrhF0bqCWocFsebQf5nxyx8d/cKE6r2M0UbBIgdNIB/QQATjqBWVfYvozlPNkyLkw2vH5W21Lx7Tisowj9pXbMcJf6/gw/adQ2WO5wOXCOy50U2teOE+dHn0tPJS+wtDjaxlK0KCgR5EV5yguHPWrLY9RXCxuExHAWlHK2HN0K88dj5ij4gGxmQuU8Snrptv7xurTiuDiKpK/SMsj/a05/vnH+NQn/SFOV/ChR0fqKlfUUssIkZfiBzHyJdnWwCSmu0GSWHUkHvSyf1peHc8LjLf6Gh9c1AVqa8lWft7g9SUj6UQcQzltXqRPQyFtzowHU4oLLjltRBFJdrUl4UcLuczHgl5SR8DRaLq69RkbTFSEf0yfxMeonf41DODG08oqlbqwPtGC6nhNbR3ihQKTuKWU3WF5fBAebZH/jbHzOaDPXW4PK4nZslSvEuq/euWpI8NqeogT0dbbohxjgkLCAP5lHAFSOY06njYdbcR0CkKCh7xXmNUx9xQLzzjmP61lXzq06R1ZIsrrnKSlxtxOFNLVgE9j5GjFWR4SSp0Ndu0cxcCJAB77VlJy9a9vUtSg1yogz/AMScq95z8MVlFxRFeE1fUQDKTao8iS7wRmHXleDaCr5UbetVyitcyTAlNI/qW0oAe3FWzTyG2CEMNpbSOgSMCr5AdJQBUGneTRzRqIsFuIiVCuSqd900rZbkorfgoQ4dy4yeWT68bH2igTvo+s4yQ7MwOxcT/wDNLNNhL4zag43BBirG9akU14ejrGlZSqKpzbqt1X0IqSrTVmbP3bdH/wDZJV86HQYDZlS5AGJ3PCalR3uxNNJ20wEDCYUUDwDKf2rgzBgsOhaIUYEHsyn9qnReQmaBDcLFu8kYyCMVEUN69A25xuVF5DrKFN4xwlII91DpVtixlksR2W/0NhPyFdwyN5D5stT0W/eJZq2z3k8TMKQseKWlY+VfBEnNOYVEkBXgWlftTZkDvURasHaiVbyv4g4NwJSUafu8+E5Jatz5S0gqUSnBIHXAO59grKYdtnLYcBTmsoxSE5s2qE7qJ//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1518" name="AutoShape 14" descr="data:image/jpg;base64,/9j/4AAQSkZJRgABAQAAAQABAAD/2wBDAAkGBwgHBgkIBwgKCgkLDRYPDQwMDRsUFRAWIB0iIiAdHx8kKDQsJCYxJx8fLT0tMTU3Ojo6Iys/RD84QzQ5Ojf/2wBDAQoKCg0MDRoPDxo3JR8lNzc3Nzc3Nzc3Nzc3Nzc3Nzc3Nzc3Nzc3Nzc3Nzc3Nzc3Nzc3Nzc3Nzc3Nzc3Nzc3Nzf/wAARCABOAGgDASIAAhEBAxEB/8QAHAAAAgIDAQEAAAAAAAAAAAAABQcEBgACAwgB/8QAOxAAAQMDAgQCBwYFBAMAAAAAAQIDBAAFEQYhEhMxQVFhB3GBkaGxwRQiIzJy0TNCUnOyJDVDYmOC0v/EABkBAAIDAQAAAAAAAAAAAAAAAAIDAQQFAP/EAC0RAAIBAgQEBQMFAAAAAAAAAAECAAMRBAUSIRMxQVEVIkJhoTJiwXGB0fDx/9oADAMBAAIRAxEAPwBRw4pukmQpSkIc4FOBI24leQ8/rU3St/kafnKebbS6lSClTDueWo9AVJ7439vehsyO5BkOxlOoUsfcc5ZJGc7jOPEVu0pg255C/uvpcSpCuvECDlPl0zn1UxTbeCYVuztt+xqEW1hlS1FTbgcKgjOMp9mNs59+TQdqJJcjuSGW1KaSSlxSeids7+FErNMbQvlS2ucwtOFtFRTxgjx7djnyFbSrpLjQ12rIcinOC7uog4xv2xjt391MdLDUvKCD3hPQ+orZZWpguVuEoPIS2pPGcuJKgSMdBjAOeuQKK2WyMakmLbt8tiKVElpt1KgFDwG5wcdsnvucVVINl+12aVNbdSXmCCGkHKlDzHboSMdcGtbPdHIL6FtrKSkggg4IPiKHSjgq0sUMTVw7aqZtGi16LXx/GujafJtgq+ZFGbf6OrTFIVJLsxY7OHhT7h9Sa3sHpAgSba2u6qW28kYU4hsqSrzIG4Psx8qkyPSBp9r8jsh0+CGCP8sVTIRDYzVarmNUbA2PYfmSmoQtqQiKy200noltISPcKMtOR7lBcgzk8bDowpOSD6wexqizvSVDIIiW15Z7F5wIHuGarUzWt6fUVRnWoo6gNNg/FWak1VHKdTyzFVN2Fj3JhvVGkZ1jUqVFKpVvznmgfeb8lgdPX09XSgcdxbquWlKlqPRKRk+6o7erLs8vhnXCS4k9uMge4bVe9Ha5iRCiBcG22WiAESGkBOP1AdfXSvKx7Tb42Ko0fModh22/2V0aau8gcTVqmEHuWSPnWU60cDraXWFpWhQylaTkKHkaynCkJjtn1a/0D5nkmz2t++XENl5JJOXFLc+/w9yAd1VCnxFQZS4zjja3Gzwr5ZJAV3GSK7yFfZJD7cGQ4ppWUcfDwFac98E7bDvUywQG71dQJ0vhx+I5zMnmIT+bKu23c1ZYW36TB5yGZLarZHbSlKH2nFAkDdaeo38skYokiGmUmOmaVM8xsLS4BnCTkBWO4yN++xobeoLduuDsRp1bvKOCtSOHJ67bnbGN+9GXNUOO2CNbklbK2yOMNYShxIJwCPcfDOdulHTe23QyCIEmMvQ3Fw3VoISoKIbWFJJxsQR12PxqbZYUKXHmpku8D7bZcaBPAnI23V4EqTt5detdzbFT2kTQrlxuallx5WSlCiCQDjJGwPauWoLK/Ypqoz7zS+LJQEKyoozsVDtnHTyrnXSbXkr3lq9E0i3OT5Vuu0NuRxp4myskEY2UBg+YPsNG9caMNpBuNqC3bWvrk5UwfBXl4H2HzVttlvW2cxNjHDjKwsefiPURke2nxB19ZYDSC7L5yXEhXLaTxnBHQ9h7TVTEIp3M1MvxmIpOBTuw7e34ilCCo4TufAVOjWS7SD/p7bMcz3SwrHvxTqsWo7Jd3y1bkFh0gkIW2lBV44wTmjahnrVcUh3mrXzqoh0mlY+5iQjaCv8AMAKoaYw8X3An4DJ+FbHQ14Zc4VvxAE/zcavlw06yAKhy4zTiSpeEjuqmCksonOcQWvYCVnSlqukCC5Ga1EtrjGUpRHCkoPlxH5AVlbTJkW2O5XOihJ3GXkj61lMGkbRDVK7sXsDf7R/ESthtEe63MRZD/IC0KKVEgAqxgDfzI6Z8PMCp8VdvlOxvtDbpT9xwslXCSDuNwM7j1bU5H9H2a/2ZTUeK1CmNj8N5lGN/+w7j40t7ppLUbUt37Rb5EhwqJU60OYFnxyPrvVrWr7iZdiNoL0/CZuF2jx5Ly2wpQwQjiBxvg7jAwOu+K31NDiwboW4BK460hxDnGFJUCT+UjsOnsNS2dIaiVui2SEZGMqKUbe0ipCNB35WOYyy0PFbwP+OaAsoa94ViRyhbTOuGoFhNnuUVuUy8paVEMt/gp4QEq4SMLUDk7+HWqnNZWVNoLv4IJCCrJCATk+eM749dWuF6PF8QMy4pHillvPxJ+lXK1+j2wzIhjuPzku42c5iTg+rho1q0gCDIKtzi7uml0QLBHuhmIWlaACGUlaVrKjghW2BjGc9x50EiOEApz0q36j0Fqa1yFMxlOTopQG0LacAygdEqQTtjw3HnUC36Hvriwp5huOnuXXBn3JyaRUsUIJvLmDrGlXDch1nO03R6G+hxtxSFIIUlSTgpPjV8keki7BlPKjQjkY5hQokn1cVBI+g+Egybh6w019SfpVxsGkbAWVR5LT7vGMFa3iCPMAYHwqkFbptN+rjcEwHFXVb++0p8vXmopOR9u5QPZlpKfjjPxoDNuk6cczJj7/8AdcKh8aNal0pcLNdVxW2HpLKvvMOttlXGn2dD2IrhF0bqCWocFsebQf5nxyx8d/cKE6r2M0UbBIgdNIB/QQATjqBWVfYvozlPNkyLkw2vH5W21Lx7Tisowj9pXbMcJf6/gw/adQ2WO5wOXCOy50U2teOE+dHn0tPJS+wtDjaxlK0KCgR5EV5yguHPWrLY9RXCxuExHAWlHK2HN0K88dj5ij4gGxmQuU8Snrptv7xurTiuDiKpK/SMsj/a05/vnH+NQn/SFOV/ChR0fqKlfUUssIkZfiBzHyJdnWwCSmu0GSWHUkHvSyf1peHc8LjLf6Gh9c1AVqa8lWft7g9SUj6UQcQzltXqRPQyFtzowHU4oLLjltRBFJdrUl4UcLuczHgl5SR8DRaLq69RkbTFSEf0yfxMeonf41DODG08oqlbqwPtGC6nhNbR3ihQKTuKWU3WF5fBAebZH/jbHzOaDPXW4PK4nZslSvEuq/euWpI8NqeogT0dbbohxjgkLCAP5lHAFSOY06njYdbcR0CkKCh7xXmNUx9xQLzzjmP61lXzq06R1ZIsrrnKSlxtxOFNLVgE9j5GjFWR4SSp0Ndu0cxcCJAB77VlJy9a9vUtSg1yogz/AMScq95z8MVlFxRFeE1fUQDKTao8iS7wRmHXleDaCr5UbetVyitcyTAlNI/qW0oAe3FWzTyG2CEMNpbSOgSMCr5AdJQBUGneTRzRqIsFuIiVCuSqd900rZbkorfgoQ4dy4yeWT68bH2igTvo+s4yQ7MwOxcT/wDNLNNhL4zag43BBirG9akU14ejrGlZSqKpzbqt1X0IqSrTVmbP3bdH/wDZJV86HQYDZlS5AGJ3PCalR3uxNNJ20wEDCYUUDwDKf2rgzBgsOhaIUYEHsyn9qnReQmaBDcLFu8kYyCMVEUN69A25xuVF5DrKFN4xwlII91DpVtixlksR2W/0NhPyFdwyN5D5stT0W/eJZq2z3k8TMKQseKWlY+VfBEnNOYVEkBXgWlftTZkDvURasHaiVbyv4g4NwJSUafu8+E5Jatz5S0gqUSnBIHXAO59grKYdtnLYcBTmsoxSE5s2qE7qJ//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476375" y="0"/>
            <a:ext cx="6407993" cy="747713"/>
          </a:xfrm>
        </p:spPr>
        <p:txBody>
          <a:bodyPr anchor="ctr" anchorCtr="0"/>
          <a:lstStyle/>
          <a:p>
            <a:r>
              <a:rPr lang="en-US" sz="2000" b="1" dirty="0" smtClean="0">
                <a:solidFill>
                  <a:srgbClr val="00CC00"/>
                </a:solidFill>
                <a:effectLst>
                  <a:outerShdw blurRad="38100" dist="38100" dir="2700000" algn="tl">
                    <a:srgbClr val="000000">
                      <a:alpha val="43137"/>
                    </a:srgbClr>
                  </a:outerShdw>
                </a:effectLst>
              </a:rPr>
              <a:t>National School Boards Association Study, 2007</a:t>
            </a:r>
            <a:endParaRPr lang="el-GR" sz="2400"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11561" y="1124744"/>
            <a:ext cx="8064128" cy="5256807"/>
          </a:xfrm>
        </p:spPr>
        <p:txBody>
          <a:bodyPr/>
          <a:lstStyle/>
          <a:p>
            <a:pPr>
              <a:spcBef>
                <a:spcPts val="1200"/>
              </a:spcBef>
            </a:pPr>
            <a:r>
              <a:rPr lang="el-GR" sz="1600" dirty="0" smtClean="0">
                <a:solidFill>
                  <a:srgbClr val="000066"/>
                </a:solidFill>
              </a:rPr>
              <a:t>Τα περισσότερα σχολεία τηρούν </a:t>
            </a:r>
            <a:r>
              <a:rPr lang="el-GR" sz="1600" b="1" dirty="0" smtClean="0">
                <a:solidFill>
                  <a:srgbClr val="000066"/>
                </a:solidFill>
              </a:rPr>
              <a:t>σκεπτικιστική, </a:t>
            </a:r>
            <a:r>
              <a:rPr lang="el-GR" sz="1600" dirty="0" smtClean="0">
                <a:solidFill>
                  <a:srgbClr val="000066"/>
                </a:solidFill>
              </a:rPr>
              <a:t>αν όχι αντίθετη στάση, με τη χρήση κοινωνικών δικτύων, καθώς:</a:t>
            </a:r>
          </a:p>
          <a:p>
            <a:pPr lvl="1">
              <a:spcBef>
                <a:spcPts val="1200"/>
              </a:spcBef>
            </a:pPr>
            <a:r>
              <a:rPr lang="el-GR" sz="1400" b="1" dirty="0" smtClean="0">
                <a:solidFill>
                  <a:srgbClr val="000066"/>
                </a:solidFill>
              </a:rPr>
              <a:t>92% </a:t>
            </a:r>
            <a:r>
              <a:rPr lang="el-GR" sz="1400" dirty="0" smtClean="0">
                <a:solidFill>
                  <a:srgbClr val="000066"/>
                </a:solidFill>
              </a:rPr>
              <a:t>απαιτούν την ενυπόγραφη συμφωνία (γονέα ή μαθητή) σε κάποιο είδος «κανόνων χρήσης του διαδικτύου» με ειδικούς όρους για τα κοινωνικά δίκτυα</a:t>
            </a:r>
          </a:p>
          <a:p>
            <a:pPr lvl="1">
              <a:spcBef>
                <a:spcPts val="1200"/>
              </a:spcBef>
            </a:pPr>
            <a:r>
              <a:rPr lang="el-GR" sz="1400" b="1" dirty="0" smtClean="0">
                <a:solidFill>
                  <a:srgbClr val="000066"/>
                </a:solidFill>
              </a:rPr>
              <a:t>84% </a:t>
            </a:r>
            <a:r>
              <a:rPr lang="el-GR" sz="1400" dirty="0" smtClean="0">
                <a:solidFill>
                  <a:srgbClr val="000066"/>
                </a:solidFill>
              </a:rPr>
              <a:t>έχουν θεσπίσει κανόνες που απαγορεύουν την ηλεκτρονική συζήτηση και την ανταλλαγή στιγμιαίων μηνυμάτων μέσα στα σχολεία</a:t>
            </a:r>
          </a:p>
          <a:p>
            <a:pPr lvl="1">
              <a:spcBef>
                <a:spcPts val="1200"/>
              </a:spcBef>
            </a:pPr>
            <a:r>
              <a:rPr lang="el-GR" sz="1400" b="1" dirty="0" smtClean="0">
                <a:solidFill>
                  <a:srgbClr val="00CC00"/>
                </a:solidFill>
              </a:rPr>
              <a:t>52% των σχολείων </a:t>
            </a:r>
            <a:r>
              <a:rPr lang="el-GR" sz="1400" b="1" u="sng" dirty="0" smtClean="0">
                <a:solidFill>
                  <a:srgbClr val="00CC00"/>
                </a:solidFill>
              </a:rPr>
              <a:t>απαγορεύουν </a:t>
            </a:r>
            <a:r>
              <a:rPr lang="el-GR" sz="1400" b="1" dirty="0" smtClean="0">
                <a:solidFill>
                  <a:srgbClr val="00CC00"/>
                </a:solidFill>
              </a:rPr>
              <a:t>τη χρήση κοινωνικών δικτύων</a:t>
            </a:r>
          </a:p>
          <a:p>
            <a:pPr>
              <a:spcBef>
                <a:spcPts val="1200"/>
              </a:spcBef>
            </a:pPr>
            <a:r>
              <a:rPr lang="el-GR" sz="1600" dirty="0" smtClean="0">
                <a:solidFill>
                  <a:srgbClr val="000066"/>
                </a:solidFill>
              </a:rPr>
              <a:t>Μαθητές &amp; γονείς δηλώνουν σαφώς </a:t>
            </a:r>
            <a:r>
              <a:rPr lang="el-GR" sz="1600" b="1" dirty="0" smtClean="0">
                <a:solidFill>
                  <a:srgbClr val="000066"/>
                </a:solidFill>
              </a:rPr>
              <a:t>μικρότερο αριθμό </a:t>
            </a:r>
            <a:r>
              <a:rPr lang="el-GR" sz="1600" dirty="0" smtClean="0">
                <a:solidFill>
                  <a:srgbClr val="000066"/>
                </a:solidFill>
              </a:rPr>
              <a:t>δυσάρεστων συμβάντων</a:t>
            </a:r>
            <a:r>
              <a:rPr lang="en-US" sz="1600" dirty="0" smtClean="0">
                <a:solidFill>
                  <a:srgbClr val="000066"/>
                </a:solidFill>
              </a:rPr>
              <a:t>,</a:t>
            </a:r>
            <a:r>
              <a:rPr lang="el-GR" sz="1600" dirty="0" smtClean="0">
                <a:solidFill>
                  <a:srgbClr val="000066"/>
                </a:solidFill>
              </a:rPr>
              <a:t> όπως η συνάντηση με άγνωστους μέσω κοινωνικών δικτύων. </a:t>
            </a:r>
            <a:endParaRPr lang="en-US" sz="1600" dirty="0" smtClean="0">
              <a:solidFill>
                <a:srgbClr val="000066"/>
              </a:solidFill>
            </a:endParaRPr>
          </a:p>
          <a:p>
            <a:pPr>
              <a:spcBef>
                <a:spcPts val="1200"/>
              </a:spcBef>
            </a:pPr>
            <a:r>
              <a:rPr lang="el-GR" sz="1600" dirty="0" smtClean="0">
                <a:solidFill>
                  <a:srgbClr val="000066"/>
                </a:solidFill>
              </a:rPr>
              <a:t>Παρατηρείται μια </a:t>
            </a:r>
            <a:r>
              <a:rPr lang="el-GR" sz="1600" b="1" dirty="0" smtClean="0">
                <a:solidFill>
                  <a:srgbClr val="000066"/>
                </a:solidFill>
              </a:rPr>
              <a:t>υπέρμετρη αντίδραση </a:t>
            </a:r>
            <a:r>
              <a:rPr lang="el-GR" sz="1600" dirty="0" smtClean="0">
                <a:solidFill>
                  <a:srgbClr val="000066"/>
                </a:solidFill>
              </a:rPr>
              <a:t>στις απαγορεύσεις που τίθενται, που δεν δικαιολογείται από τα πραγματικά δεδομένα. </a:t>
            </a:r>
            <a:endParaRPr lang="en-US" sz="1600" dirty="0" smtClean="0">
              <a:solidFill>
                <a:srgbClr val="000066"/>
              </a:solidFill>
            </a:endParaRPr>
          </a:p>
          <a:p>
            <a:pPr>
              <a:spcBef>
                <a:spcPts val="1200"/>
              </a:spcBef>
            </a:pPr>
            <a:r>
              <a:rPr lang="el-GR" sz="1600" b="1" dirty="0" smtClean="0">
                <a:solidFill>
                  <a:srgbClr val="000066"/>
                </a:solidFill>
              </a:rPr>
              <a:t>Δεδηλωμένο ενδιαφέρον </a:t>
            </a:r>
            <a:r>
              <a:rPr lang="el-GR" sz="1600" dirty="0" smtClean="0">
                <a:solidFill>
                  <a:srgbClr val="000066"/>
                </a:solidFill>
              </a:rPr>
              <a:t>γονέων και μαθητών στη χρήση εργαλείων κοινωνικής δικτύωσης στην εκπαιδευτική διαδικασία.</a:t>
            </a:r>
          </a:p>
          <a:p>
            <a:pPr>
              <a:spcBef>
                <a:spcPts val="1200"/>
              </a:spcBef>
            </a:pPr>
            <a:r>
              <a:rPr lang="el-GR" sz="1600" dirty="0" smtClean="0">
                <a:solidFill>
                  <a:srgbClr val="000066"/>
                </a:solidFill>
              </a:rPr>
              <a:t>Απαίτηση των γονέων τα παιδιά να μάθουν να </a:t>
            </a:r>
            <a:r>
              <a:rPr lang="el-GR" sz="1600" b="1" dirty="0" smtClean="0">
                <a:solidFill>
                  <a:srgbClr val="000066"/>
                </a:solidFill>
              </a:rPr>
              <a:t>χειρίζονται </a:t>
            </a:r>
            <a:r>
              <a:rPr lang="el-GR" sz="1600" dirty="0" smtClean="0">
                <a:solidFill>
                  <a:srgbClr val="000066"/>
                </a:solidFill>
              </a:rPr>
              <a:t>τέτοια περιβάλλοντα και να </a:t>
            </a:r>
            <a:r>
              <a:rPr lang="el-GR" sz="1600" b="1" dirty="0" smtClean="0">
                <a:solidFill>
                  <a:srgbClr val="000066"/>
                </a:solidFill>
              </a:rPr>
              <a:t>εκμεταλλεύονται </a:t>
            </a:r>
            <a:r>
              <a:rPr lang="el-GR" sz="1600" dirty="0" smtClean="0">
                <a:solidFill>
                  <a:srgbClr val="000066"/>
                </a:solidFill>
              </a:rPr>
              <a:t>τις ευκαιρίες που προκύπτουν.</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Profile</Template>
  <TotalTime>10435</TotalTime>
  <Words>2154</Words>
  <Application>Microsoft Office PowerPoint</Application>
  <PresentationFormat>On-screen Show (4:3)</PresentationFormat>
  <Paragraphs>247</Paragraphs>
  <Slides>26</Slides>
  <Notes>3</Notes>
  <HiddenSlides>7</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Profile</vt:lpstr>
      <vt:lpstr>Slide 1</vt:lpstr>
      <vt:lpstr>Το περιβάλλον…</vt:lpstr>
      <vt:lpstr>Κοινότητες Πρακτικής</vt:lpstr>
      <vt:lpstr>Web 2.0 - κοινότητες πρακτικής</vt:lpstr>
      <vt:lpstr>Κοινωνική Δικτύωση</vt:lpstr>
      <vt:lpstr>Κοινωνική Δικτύωση στην Εκπαίδευση</vt:lpstr>
      <vt:lpstr>Κοινωνική δικτύωση – Προβλήματα</vt:lpstr>
      <vt:lpstr>Κοινωνικά Δίκτυα στην Εκπαίδευση: Η.Π.Α.</vt:lpstr>
      <vt:lpstr>National School Boards Association Study, 2007</vt:lpstr>
      <vt:lpstr>Περίπτωση Queensland  (Αυστραλία)</vt:lpstr>
      <vt:lpstr>Byron Review – Μεγ. Βρετανία</vt:lpstr>
      <vt:lpstr>Πανελλήνιο Σχολικό Δίκτυο</vt:lpstr>
      <vt:lpstr>Ασφαλής Χρήση Διαδικτύου</vt:lpstr>
      <vt:lpstr>Slide 14</vt:lpstr>
      <vt:lpstr>Slide 15</vt:lpstr>
      <vt:lpstr>Ηλεκτρονικές Κοινότητες</vt:lpstr>
      <vt:lpstr>Ηλεκτρονικές Κοινότητες</vt:lpstr>
      <vt:lpstr>Ιστολόγια στην Εκπαίδευση</vt:lpstr>
      <vt:lpstr>Δραστηριότητα Ιστολογίων</vt:lpstr>
      <vt:lpstr>Δραστηριότητα Κοινοτήτων</vt:lpstr>
      <vt:lpstr>Υπηρεσίες Βίντεο</vt:lpstr>
      <vt:lpstr>Slide 22</vt:lpstr>
      <vt:lpstr>Ορισμός Πλαισίου</vt:lpstr>
      <vt:lpstr>Μερικοί αρχικοί κανόνες…</vt:lpstr>
      <vt:lpstr>Μερικοί αρχικοί κανόνες…</vt:lpstr>
      <vt:lpstr>Slide 26</vt:lpstr>
    </vt:vector>
  </TitlesOfParts>
  <Company>Computer Technology Institute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Paraskevas</dc:creator>
  <cp:lastModifiedBy>mparask</cp:lastModifiedBy>
  <cp:revision>886</cp:revision>
  <dcterms:created xsi:type="dcterms:W3CDTF">2004-06-09T08:04:37Z</dcterms:created>
  <dcterms:modified xsi:type="dcterms:W3CDTF">2011-06-28T18:43:44Z</dcterms:modified>
</cp:coreProperties>
</file>